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1" r:id="rId1"/>
  </p:sldMasterIdLst>
  <p:notesMasterIdLst>
    <p:notesMasterId r:id="rId103"/>
  </p:notesMasterIdLst>
  <p:handoutMasterIdLst>
    <p:handoutMasterId r:id="rId104"/>
  </p:handoutMasterIdLst>
  <p:sldIdLst>
    <p:sldId id="489" r:id="rId2"/>
    <p:sldId id="487" r:id="rId3"/>
    <p:sldId id="582" r:id="rId4"/>
    <p:sldId id="576" r:id="rId5"/>
    <p:sldId id="579" r:id="rId6"/>
    <p:sldId id="580" r:id="rId7"/>
    <p:sldId id="612" r:id="rId8"/>
    <p:sldId id="493" r:id="rId9"/>
    <p:sldId id="581" r:id="rId10"/>
    <p:sldId id="494" r:id="rId11"/>
    <p:sldId id="613" r:id="rId12"/>
    <p:sldId id="495" r:id="rId13"/>
    <p:sldId id="496" r:id="rId14"/>
    <p:sldId id="491" r:id="rId15"/>
    <p:sldId id="614" r:id="rId16"/>
    <p:sldId id="445" r:id="rId17"/>
    <p:sldId id="616" r:id="rId18"/>
    <p:sldId id="430" r:id="rId19"/>
    <p:sldId id="431" r:id="rId20"/>
    <p:sldId id="460" r:id="rId21"/>
    <p:sldId id="484" r:id="rId22"/>
    <p:sldId id="485" r:id="rId23"/>
    <p:sldId id="528" r:id="rId24"/>
    <p:sldId id="530" r:id="rId25"/>
    <p:sldId id="531" r:id="rId26"/>
    <p:sldId id="464" r:id="rId27"/>
    <p:sldId id="615" r:id="rId28"/>
    <p:sldId id="536" r:id="rId29"/>
    <p:sldId id="598" r:id="rId30"/>
    <p:sldId id="611" r:id="rId31"/>
    <p:sldId id="599" r:id="rId32"/>
    <p:sldId id="609" r:id="rId33"/>
    <p:sldId id="600" r:id="rId34"/>
    <p:sldId id="601" r:id="rId35"/>
    <p:sldId id="602" r:id="rId36"/>
    <p:sldId id="603" r:id="rId37"/>
    <p:sldId id="604" r:id="rId38"/>
    <p:sldId id="606" r:id="rId39"/>
    <p:sldId id="608" r:id="rId40"/>
    <p:sldId id="508" r:id="rId41"/>
    <p:sldId id="583" r:id="rId42"/>
    <p:sldId id="465" r:id="rId43"/>
    <p:sldId id="501" r:id="rId44"/>
    <p:sldId id="466" r:id="rId45"/>
    <p:sldId id="502" r:id="rId46"/>
    <p:sldId id="597" r:id="rId47"/>
    <p:sldId id="468" r:id="rId48"/>
    <p:sldId id="469" r:id="rId49"/>
    <p:sldId id="511" r:id="rId50"/>
    <p:sldId id="512" r:id="rId51"/>
    <p:sldId id="596" r:id="rId52"/>
    <p:sldId id="610" r:id="rId53"/>
    <p:sldId id="474" r:id="rId54"/>
    <p:sldId id="486" r:id="rId55"/>
    <p:sldId id="471" r:id="rId56"/>
    <p:sldId id="475" r:id="rId57"/>
    <p:sldId id="478" r:id="rId58"/>
    <p:sldId id="515" r:id="rId59"/>
    <p:sldId id="516" r:id="rId60"/>
    <p:sldId id="517" r:id="rId61"/>
    <p:sldId id="518" r:id="rId62"/>
    <p:sldId id="519" r:id="rId63"/>
    <p:sldId id="520" r:id="rId64"/>
    <p:sldId id="521" r:id="rId65"/>
    <p:sldId id="522" r:id="rId66"/>
    <p:sldId id="523" r:id="rId67"/>
    <p:sldId id="479" r:id="rId68"/>
    <p:sldId id="525" r:id="rId69"/>
    <p:sldId id="526" r:id="rId70"/>
    <p:sldId id="481" r:id="rId71"/>
    <p:sldId id="527" r:id="rId72"/>
    <p:sldId id="439" r:id="rId73"/>
    <p:sldId id="540" r:id="rId74"/>
    <p:sldId id="541" r:id="rId75"/>
    <p:sldId id="542" r:id="rId76"/>
    <p:sldId id="543" r:id="rId77"/>
    <p:sldId id="544" r:id="rId78"/>
    <p:sldId id="545" r:id="rId79"/>
    <p:sldId id="584" r:id="rId80"/>
    <p:sldId id="546" r:id="rId81"/>
    <p:sldId id="547" r:id="rId82"/>
    <p:sldId id="548" r:id="rId83"/>
    <p:sldId id="549" r:id="rId84"/>
    <p:sldId id="550" r:id="rId85"/>
    <p:sldId id="551" r:id="rId86"/>
    <p:sldId id="552" r:id="rId87"/>
    <p:sldId id="553" r:id="rId88"/>
    <p:sldId id="585" r:id="rId89"/>
    <p:sldId id="554" r:id="rId90"/>
    <p:sldId id="555" r:id="rId91"/>
    <p:sldId id="586" r:id="rId92"/>
    <p:sldId id="587" r:id="rId93"/>
    <p:sldId id="588" r:id="rId94"/>
    <p:sldId id="589" r:id="rId95"/>
    <p:sldId id="590" r:id="rId96"/>
    <p:sldId id="591" r:id="rId97"/>
    <p:sldId id="592" r:id="rId98"/>
    <p:sldId id="593" r:id="rId99"/>
    <p:sldId id="594" r:id="rId100"/>
    <p:sldId id="595" r:id="rId101"/>
    <p:sldId id="575" r:id="rId102"/>
  </p:sldIdLst>
  <p:sldSz cx="9144000" cy="6858000" type="screen4x3"/>
  <p:notesSz cx="6950075" cy="9236075"/>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2980" userDrawn="1">
          <p15:clr>
            <a:srgbClr val="A4A3A4"/>
          </p15:clr>
        </p15:guide>
        <p15:guide id="4" orient="horz" pos="2260"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57EA48D-1F06-9615-DB9A-E830B82C1281}" name="DEBORAH" initials="D" userId="DEBORAH" providerId="None"/>
  <p188:author id="{A8B1D4B8-2162-4334-A84A-A5817670D50D}" name="Richard Ebo Amuah" initials="REA" userId="Richard Ebo Amuah"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DEBORAH" initials="D" lastIdx="3" clrIdx="0">
    <p:extLst>
      <p:ext uri="{19B8F6BF-5375-455C-9EA6-DF929625EA0E}">
        <p15:presenceInfo xmlns:p15="http://schemas.microsoft.com/office/powerpoint/2012/main" userId="DEBORAH"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D6FC"/>
    <a:srgbClr val="BED5FB"/>
    <a:srgbClr val="F7FFC5"/>
    <a:srgbClr val="FFE2C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577" autoAdjust="0"/>
    <p:restoredTop sz="94162" autoAdjust="0"/>
  </p:normalViewPr>
  <p:slideViewPr>
    <p:cSldViewPr snapToGrid="0">
      <p:cViewPr varScale="1">
        <p:scale>
          <a:sx n="69" d="100"/>
          <a:sy n="69" d="100"/>
        </p:scale>
        <p:origin x="1458" y="60"/>
      </p:cViewPr>
      <p:guideLst>
        <p:guide orient="horz" pos="2160"/>
        <p:guide pos="2880"/>
        <p:guide pos="2980"/>
        <p:guide orient="horz" pos="226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07" Type="http://schemas.openxmlformats.org/officeDocument/2006/relationships/viewProps" Target="viewProps.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notesMaster" Target="notesMasters/notesMaster1.xml"/><Relationship Id="rId108" Type="http://schemas.openxmlformats.org/officeDocument/2006/relationships/theme" Target="theme/theme1.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tableStyles" Target="tableStyles.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handoutMaster" Target="handoutMasters/handout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microsoft.com/office/2018/10/relationships/authors" Target="author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commentAuthors" Target="commentAuthor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11699" cy="463408"/>
          </a:xfrm>
          <a:prstGeom prst="rect">
            <a:avLst/>
          </a:prstGeom>
        </p:spPr>
        <p:txBody>
          <a:bodyPr vert="horz" lIns="92492" tIns="46246" rIns="92492" bIns="46246" rtlCol="0"/>
          <a:lstStyle>
            <a:lvl1pPr algn="l">
              <a:defRPr sz="1200"/>
            </a:lvl1pPr>
          </a:lstStyle>
          <a:p>
            <a:endParaRPr lang="en-US"/>
          </a:p>
        </p:txBody>
      </p:sp>
      <p:sp>
        <p:nvSpPr>
          <p:cNvPr id="3" name="Date Placeholder 2"/>
          <p:cNvSpPr>
            <a:spLocks noGrp="1"/>
          </p:cNvSpPr>
          <p:nvPr>
            <p:ph type="dt" sz="quarter" idx="1"/>
          </p:nvPr>
        </p:nvSpPr>
        <p:spPr>
          <a:xfrm>
            <a:off x="3936768" y="0"/>
            <a:ext cx="3011699" cy="463408"/>
          </a:xfrm>
          <a:prstGeom prst="rect">
            <a:avLst/>
          </a:prstGeom>
        </p:spPr>
        <p:txBody>
          <a:bodyPr vert="horz" lIns="92492" tIns="46246" rIns="92492" bIns="46246" rtlCol="0"/>
          <a:lstStyle>
            <a:lvl1pPr algn="r">
              <a:defRPr sz="1200"/>
            </a:lvl1pPr>
          </a:lstStyle>
          <a:p>
            <a:fld id="{3F28F936-8F0A-453C-8328-6A9CEA7C3114}" type="datetimeFigureOut">
              <a:rPr lang="en-US" smtClean="0"/>
              <a:t>10/20/2025</a:t>
            </a:fld>
            <a:endParaRPr lang="en-US"/>
          </a:p>
        </p:txBody>
      </p:sp>
      <p:sp>
        <p:nvSpPr>
          <p:cNvPr id="4" name="Footer Placeholder 3"/>
          <p:cNvSpPr>
            <a:spLocks noGrp="1"/>
          </p:cNvSpPr>
          <p:nvPr>
            <p:ph type="ftr" sz="quarter" idx="2"/>
          </p:nvPr>
        </p:nvSpPr>
        <p:spPr>
          <a:xfrm>
            <a:off x="0" y="8772669"/>
            <a:ext cx="3011699" cy="463407"/>
          </a:xfrm>
          <a:prstGeom prst="rect">
            <a:avLst/>
          </a:prstGeom>
        </p:spPr>
        <p:txBody>
          <a:bodyPr vert="horz" lIns="92492" tIns="46246" rIns="92492" bIns="46246" rtlCol="0" anchor="b"/>
          <a:lstStyle>
            <a:lvl1pPr algn="l">
              <a:defRPr sz="1200"/>
            </a:lvl1pPr>
          </a:lstStyle>
          <a:p>
            <a:endParaRPr lang="en-US"/>
          </a:p>
        </p:txBody>
      </p:sp>
      <p:sp>
        <p:nvSpPr>
          <p:cNvPr id="5" name="Slide Number Placeholder 4"/>
          <p:cNvSpPr>
            <a:spLocks noGrp="1"/>
          </p:cNvSpPr>
          <p:nvPr>
            <p:ph type="sldNum" sz="quarter" idx="3"/>
          </p:nvPr>
        </p:nvSpPr>
        <p:spPr>
          <a:xfrm>
            <a:off x="3936768" y="8772669"/>
            <a:ext cx="3011699" cy="463407"/>
          </a:xfrm>
          <a:prstGeom prst="rect">
            <a:avLst/>
          </a:prstGeom>
        </p:spPr>
        <p:txBody>
          <a:bodyPr vert="horz" lIns="92492" tIns="46246" rIns="92492" bIns="46246" rtlCol="0" anchor="b"/>
          <a:lstStyle>
            <a:lvl1pPr algn="r">
              <a:defRPr sz="1200"/>
            </a:lvl1pPr>
          </a:lstStyle>
          <a:p>
            <a:fld id="{A3ABB84D-838E-4106-8A75-7B2B077CAAF8}" type="slidenum">
              <a:rPr lang="en-US" smtClean="0"/>
              <a:t>‹#›</a:t>
            </a:fld>
            <a:endParaRPr lang="en-US"/>
          </a:p>
        </p:txBody>
      </p:sp>
    </p:spTree>
    <p:extLst>
      <p:ext uri="{BB962C8B-B14F-4D97-AF65-F5344CB8AC3E}">
        <p14:creationId xmlns:p14="http://schemas.microsoft.com/office/powerpoint/2010/main" val="91053554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66813" y="692150"/>
            <a:ext cx="4618037" cy="346392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95008" y="4387136"/>
            <a:ext cx="5560060" cy="4156234"/>
          </a:xfrm>
          <a:prstGeom prst="rect">
            <a:avLst/>
          </a:prstGeom>
          <a:noFill/>
          <a:ln>
            <a:noFill/>
          </a:ln>
        </p:spPr>
        <p:txBody>
          <a:bodyPr spcFirstLastPara="1" wrap="square" lIns="92476" tIns="92476" rIns="92476" bIns="92476"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p:notes"/>
          <p:cNvSpPr>
            <a:spLocks noGrp="1" noRot="1" noChangeAspect="1"/>
          </p:cNvSpPr>
          <p:nvPr>
            <p:ph type="sldImg" idx="2"/>
          </p:nvPr>
        </p:nvSpPr>
        <p:spPr>
          <a:xfrm>
            <a:off x="1138238" y="703263"/>
            <a:ext cx="4697412" cy="3522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p:notes"/>
          <p:cNvSpPr txBox="1">
            <a:spLocks noGrp="1"/>
          </p:cNvSpPr>
          <p:nvPr>
            <p:ph type="body" idx="1"/>
          </p:nvPr>
        </p:nvSpPr>
        <p:spPr>
          <a:xfrm>
            <a:off x="697421" y="4460255"/>
            <a:ext cx="5579366" cy="4225504"/>
          </a:xfrm>
          <a:prstGeom prst="rect">
            <a:avLst/>
          </a:prstGeom>
        </p:spPr>
        <p:txBody>
          <a:bodyPr spcFirstLastPara="1" wrap="square" lIns="94233" tIns="94233" rIns="94233" bIns="94233" anchor="t" anchorCtr="0">
            <a:noAutofit/>
          </a:bodyPr>
          <a:lstStyle/>
          <a:p>
            <a:pPr marL="0" indent="0">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p:notes"/>
          <p:cNvSpPr>
            <a:spLocks noGrp="1" noRot="1" noChangeAspect="1"/>
          </p:cNvSpPr>
          <p:nvPr>
            <p:ph type="sldImg" idx="2"/>
          </p:nvPr>
        </p:nvSpPr>
        <p:spPr>
          <a:xfrm>
            <a:off x="1138238" y="703263"/>
            <a:ext cx="4697412" cy="3522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p:notes"/>
          <p:cNvSpPr txBox="1">
            <a:spLocks noGrp="1"/>
          </p:cNvSpPr>
          <p:nvPr>
            <p:ph type="body" idx="1"/>
          </p:nvPr>
        </p:nvSpPr>
        <p:spPr>
          <a:xfrm>
            <a:off x="697421" y="4460255"/>
            <a:ext cx="5579366" cy="4225504"/>
          </a:xfrm>
          <a:prstGeom prst="rect">
            <a:avLst/>
          </a:prstGeom>
        </p:spPr>
        <p:txBody>
          <a:bodyPr spcFirstLastPara="1" wrap="square" lIns="94233" tIns="94233" rIns="94233" bIns="94233" anchor="t" anchorCtr="0">
            <a:noAutofit/>
          </a:bodyPr>
          <a:lstStyle/>
          <a:p>
            <a:pPr marL="0" indent="0">
              <a:buNone/>
            </a:pPr>
            <a:endParaRPr dirty="0"/>
          </a:p>
        </p:txBody>
      </p:sp>
    </p:spTree>
    <p:extLst>
      <p:ext uri="{BB962C8B-B14F-4D97-AF65-F5344CB8AC3E}">
        <p14:creationId xmlns:p14="http://schemas.microsoft.com/office/powerpoint/2010/main" val="13174370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65225" y="692150"/>
            <a:ext cx="4619625" cy="3463925"/>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5404046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65225" y="692150"/>
            <a:ext cx="4619625" cy="3463925"/>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0132849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dc64e3775f_0_27:notes"/>
          <p:cNvSpPr>
            <a:spLocks noGrp="1" noRot="1" noChangeAspect="1"/>
          </p:cNvSpPr>
          <p:nvPr>
            <p:ph type="sldImg" idx="2"/>
          </p:nvPr>
        </p:nvSpPr>
        <p:spPr>
          <a:xfrm>
            <a:off x="1203325" y="703263"/>
            <a:ext cx="4697413" cy="3522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dc64e3775f_0_27:notes"/>
          <p:cNvSpPr txBox="1">
            <a:spLocks noGrp="1"/>
          </p:cNvSpPr>
          <p:nvPr>
            <p:ph type="body" idx="1"/>
          </p:nvPr>
        </p:nvSpPr>
        <p:spPr>
          <a:xfrm>
            <a:off x="710452" y="4460255"/>
            <a:ext cx="5683617" cy="4225504"/>
          </a:xfrm>
          <a:prstGeom prst="rect">
            <a:avLst/>
          </a:prstGeom>
        </p:spPr>
        <p:txBody>
          <a:bodyPr spcFirstLastPara="1" wrap="square" lIns="94233" tIns="94233" rIns="94233" bIns="94233" anchor="t" anchorCtr="0">
            <a:noAutofit/>
          </a:bodyPr>
          <a:lstStyle/>
          <a:p>
            <a:pPr marL="0" indent="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dc64e3775f_0_27:notes"/>
          <p:cNvSpPr>
            <a:spLocks noGrp="1" noRot="1" noChangeAspect="1"/>
          </p:cNvSpPr>
          <p:nvPr>
            <p:ph type="sldImg" idx="2"/>
          </p:nvPr>
        </p:nvSpPr>
        <p:spPr>
          <a:xfrm>
            <a:off x="1203325" y="703263"/>
            <a:ext cx="4697413" cy="3522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dc64e3775f_0_27:notes"/>
          <p:cNvSpPr txBox="1">
            <a:spLocks noGrp="1"/>
          </p:cNvSpPr>
          <p:nvPr>
            <p:ph type="body" idx="1"/>
          </p:nvPr>
        </p:nvSpPr>
        <p:spPr>
          <a:xfrm>
            <a:off x="710452" y="4460255"/>
            <a:ext cx="5683617" cy="4225504"/>
          </a:xfrm>
          <a:prstGeom prst="rect">
            <a:avLst/>
          </a:prstGeom>
        </p:spPr>
        <p:txBody>
          <a:bodyPr spcFirstLastPara="1" wrap="square" lIns="94233" tIns="94233" rIns="94233" bIns="94233" anchor="t" anchorCtr="0">
            <a:noAutofit/>
          </a:bodyPr>
          <a:lstStyle/>
          <a:p>
            <a:pPr marL="0" indent="0">
              <a:buNone/>
            </a:pPr>
            <a:endParaRPr/>
          </a:p>
        </p:txBody>
      </p:sp>
    </p:spTree>
    <p:extLst>
      <p:ext uri="{BB962C8B-B14F-4D97-AF65-F5344CB8AC3E}">
        <p14:creationId xmlns:p14="http://schemas.microsoft.com/office/powerpoint/2010/main" val="2518663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dc64e3775f_0_27:notes"/>
          <p:cNvSpPr>
            <a:spLocks noGrp="1" noRot="1" noChangeAspect="1"/>
          </p:cNvSpPr>
          <p:nvPr>
            <p:ph type="sldImg" idx="2"/>
          </p:nvPr>
        </p:nvSpPr>
        <p:spPr>
          <a:xfrm>
            <a:off x="1203325" y="703263"/>
            <a:ext cx="4697413" cy="3522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dc64e3775f_0_27:notes"/>
          <p:cNvSpPr txBox="1">
            <a:spLocks noGrp="1"/>
          </p:cNvSpPr>
          <p:nvPr>
            <p:ph type="body" idx="1"/>
          </p:nvPr>
        </p:nvSpPr>
        <p:spPr>
          <a:xfrm>
            <a:off x="710452" y="4460255"/>
            <a:ext cx="5683617" cy="4225504"/>
          </a:xfrm>
          <a:prstGeom prst="rect">
            <a:avLst/>
          </a:prstGeom>
        </p:spPr>
        <p:txBody>
          <a:bodyPr spcFirstLastPara="1" wrap="square" lIns="94233" tIns="94233" rIns="94233" bIns="94233" anchor="t" anchorCtr="0">
            <a:noAutofit/>
          </a:bodyPr>
          <a:lstStyle/>
          <a:p>
            <a:pPr marL="0" indent="0">
              <a:buNone/>
            </a:pPr>
            <a:endParaRPr/>
          </a:p>
        </p:txBody>
      </p:sp>
    </p:spTree>
    <p:extLst>
      <p:ext uri="{BB962C8B-B14F-4D97-AF65-F5344CB8AC3E}">
        <p14:creationId xmlns:p14="http://schemas.microsoft.com/office/powerpoint/2010/main" val="1749333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dc64e3775f_0_27:notes"/>
          <p:cNvSpPr>
            <a:spLocks noGrp="1" noRot="1" noChangeAspect="1"/>
          </p:cNvSpPr>
          <p:nvPr>
            <p:ph type="sldImg" idx="2"/>
          </p:nvPr>
        </p:nvSpPr>
        <p:spPr>
          <a:xfrm>
            <a:off x="1203325" y="703263"/>
            <a:ext cx="4697413" cy="3522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dc64e3775f_0_27:notes"/>
          <p:cNvSpPr txBox="1">
            <a:spLocks noGrp="1"/>
          </p:cNvSpPr>
          <p:nvPr>
            <p:ph type="body" idx="1"/>
          </p:nvPr>
        </p:nvSpPr>
        <p:spPr>
          <a:xfrm>
            <a:off x="710452" y="4460255"/>
            <a:ext cx="5683617" cy="4225504"/>
          </a:xfrm>
          <a:prstGeom prst="rect">
            <a:avLst/>
          </a:prstGeom>
        </p:spPr>
        <p:txBody>
          <a:bodyPr spcFirstLastPara="1" wrap="square" lIns="94233" tIns="94233" rIns="94233" bIns="94233" anchor="t" anchorCtr="0">
            <a:noAutofit/>
          </a:bodyPr>
          <a:lstStyle/>
          <a:p>
            <a:pPr marL="0" indent="0">
              <a:buNone/>
            </a:pPr>
            <a:endParaRPr/>
          </a:p>
        </p:txBody>
      </p:sp>
    </p:spTree>
    <p:extLst>
      <p:ext uri="{BB962C8B-B14F-4D97-AF65-F5344CB8AC3E}">
        <p14:creationId xmlns:p14="http://schemas.microsoft.com/office/powerpoint/2010/main" val="38973199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dc64e3775f_0_27:notes"/>
          <p:cNvSpPr>
            <a:spLocks noGrp="1" noRot="1" noChangeAspect="1"/>
          </p:cNvSpPr>
          <p:nvPr>
            <p:ph type="sldImg" idx="2"/>
          </p:nvPr>
        </p:nvSpPr>
        <p:spPr>
          <a:xfrm>
            <a:off x="1203325" y="703263"/>
            <a:ext cx="4697413" cy="3522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dc64e3775f_0_27:notes"/>
          <p:cNvSpPr txBox="1">
            <a:spLocks noGrp="1"/>
          </p:cNvSpPr>
          <p:nvPr>
            <p:ph type="body" idx="1"/>
          </p:nvPr>
        </p:nvSpPr>
        <p:spPr>
          <a:xfrm>
            <a:off x="710452" y="4460255"/>
            <a:ext cx="5683617" cy="4225504"/>
          </a:xfrm>
          <a:prstGeom prst="rect">
            <a:avLst/>
          </a:prstGeom>
        </p:spPr>
        <p:txBody>
          <a:bodyPr spcFirstLastPara="1" wrap="square" lIns="94233" tIns="94233" rIns="94233" bIns="94233" anchor="t" anchorCtr="0">
            <a:noAutofit/>
          </a:bodyPr>
          <a:lstStyle/>
          <a:p>
            <a:pPr marL="0" indent="0">
              <a:buNone/>
            </a:pPr>
            <a:endParaRPr/>
          </a:p>
        </p:txBody>
      </p:sp>
    </p:spTree>
    <p:extLst>
      <p:ext uri="{BB962C8B-B14F-4D97-AF65-F5344CB8AC3E}">
        <p14:creationId xmlns:p14="http://schemas.microsoft.com/office/powerpoint/2010/main" val="33982557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dc64e3775f_0_27:notes"/>
          <p:cNvSpPr>
            <a:spLocks noGrp="1" noRot="1" noChangeAspect="1"/>
          </p:cNvSpPr>
          <p:nvPr>
            <p:ph type="sldImg" idx="2"/>
          </p:nvPr>
        </p:nvSpPr>
        <p:spPr>
          <a:xfrm>
            <a:off x="1203325" y="703263"/>
            <a:ext cx="4697413" cy="3522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dc64e3775f_0_27:notes"/>
          <p:cNvSpPr txBox="1">
            <a:spLocks noGrp="1"/>
          </p:cNvSpPr>
          <p:nvPr>
            <p:ph type="body" idx="1"/>
          </p:nvPr>
        </p:nvSpPr>
        <p:spPr>
          <a:xfrm>
            <a:off x="710452" y="4460255"/>
            <a:ext cx="5683617" cy="4225504"/>
          </a:xfrm>
          <a:prstGeom prst="rect">
            <a:avLst/>
          </a:prstGeom>
        </p:spPr>
        <p:txBody>
          <a:bodyPr spcFirstLastPara="1" wrap="square" lIns="94233" tIns="94233" rIns="94233" bIns="94233" anchor="t" anchorCtr="0">
            <a:noAutofit/>
          </a:bodyPr>
          <a:lstStyle/>
          <a:p>
            <a:pPr marL="0" indent="0">
              <a:buNone/>
            </a:pPr>
            <a:endParaRPr/>
          </a:p>
        </p:txBody>
      </p:sp>
    </p:spTree>
    <p:extLst>
      <p:ext uri="{BB962C8B-B14F-4D97-AF65-F5344CB8AC3E}">
        <p14:creationId xmlns:p14="http://schemas.microsoft.com/office/powerpoint/2010/main" val="1247210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dc64e3775f_0_27:notes"/>
          <p:cNvSpPr>
            <a:spLocks noGrp="1" noRot="1" noChangeAspect="1"/>
          </p:cNvSpPr>
          <p:nvPr>
            <p:ph type="sldImg" idx="2"/>
          </p:nvPr>
        </p:nvSpPr>
        <p:spPr>
          <a:xfrm>
            <a:off x="1203325" y="703263"/>
            <a:ext cx="4697413" cy="3522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dc64e3775f_0_27:notes"/>
          <p:cNvSpPr txBox="1">
            <a:spLocks noGrp="1"/>
          </p:cNvSpPr>
          <p:nvPr>
            <p:ph type="body" idx="1"/>
          </p:nvPr>
        </p:nvSpPr>
        <p:spPr>
          <a:xfrm>
            <a:off x="710452" y="4460255"/>
            <a:ext cx="5683617" cy="4225504"/>
          </a:xfrm>
          <a:prstGeom prst="rect">
            <a:avLst/>
          </a:prstGeom>
        </p:spPr>
        <p:txBody>
          <a:bodyPr spcFirstLastPara="1" wrap="square" lIns="94233" tIns="94233" rIns="94233" bIns="94233" anchor="t" anchorCtr="0">
            <a:noAutofit/>
          </a:bodyPr>
          <a:lstStyle/>
          <a:p>
            <a:pPr marL="0" indent="0">
              <a:buNone/>
            </a:pPr>
            <a:endParaRPr/>
          </a:p>
        </p:txBody>
      </p:sp>
    </p:spTree>
    <p:extLst>
      <p:ext uri="{BB962C8B-B14F-4D97-AF65-F5344CB8AC3E}">
        <p14:creationId xmlns:p14="http://schemas.microsoft.com/office/powerpoint/2010/main" val="38036882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dc64e3775f_0_27:notes"/>
          <p:cNvSpPr>
            <a:spLocks noGrp="1" noRot="1" noChangeAspect="1"/>
          </p:cNvSpPr>
          <p:nvPr>
            <p:ph type="sldImg" idx="2"/>
          </p:nvPr>
        </p:nvSpPr>
        <p:spPr>
          <a:xfrm>
            <a:off x="1203325" y="703263"/>
            <a:ext cx="4697413" cy="3522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dc64e3775f_0_27:notes"/>
          <p:cNvSpPr txBox="1">
            <a:spLocks noGrp="1"/>
          </p:cNvSpPr>
          <p:nvPr>
            <p:ph type="body" idx="1"/>
          </p:nvPr>
        </p:nvSpPr>
        <p:spPr>
          <a:xfrm>
            <a:off x="710452" y="4460255"/>
            <a:ext cx="5683617" cy="4225504"/>
          </a:xfrm>
          <a:prstGeom prst="rect">
            <a:avLst/>
          </a:prstGeom>
        </p:spPr>
        <p:txBody>
          <a:bodyPr spcFirstLastPara="1" wrap="square" lIns="94233" tIns="94233" rIns="94233" bIns="94233" anchor="t" anchorCtr="0">
            <a:noAutofit/>
          </a:bodyPr>
          <a:lstStyle/>
          <a:p>
            <a:pPr marL="0" indent="0">
              <a:buNone/>
            </a:pPr>
            <a:endParaRPr/>
          </a:p>
        </p:txBody>
      </p:sp>
    </p:spTree>
    <p:extLst>
      <p:ext uri="{BB962C8B-B14F-4D97-AF65-F5344CB8AC3E}">
        <p14:creationId xmlns:p14="http://schemas.microsoft.com/office/powerpoint/2010/main" val="7082869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dc64e3775f_0_27:notes"/>
          <p:cNvSpPr>
            <a:spLocks noGrp="1" noRot="1" noChangeAspect="1"/>
          </p:cNvSpPr>
          <p:nvPr>
            <p:ph type="sldImg" idx="2"/>
          </p:nvPr>
        </p:nvSpPr>
        <p:spPr>
          <a:xfrm>
            <a:off x="1203325" y="703263"/>
            <a:ext cx="4697413" cy="3522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dc64e3775f_0_27:notes"/>
          <p:cNvSpPr txBox="1">
            <a:spLocks noGrp="1"/>
          </p:cNvSpPr>
          <p:nvPr>
            <p:ph type="body" idx="1"/>
          </p:nvPr>
        </p:nvSpPr>
        <p:spPr>
          <a:xfrm>
            <a:off x="710452" y="4460255"/>
            <a:ext cx="5683617" cy="4225504"/>
          </a:xfrm>
          <a:prstGeom prst="rect">
            <a:avLst/>
          </a:prstGeom>
        </p:spPr>
        <p:txBody>
          <a:bodyPr spcFirstLastPara="1" wrap="square" lIns="94233" tIns="94233" rIns="94233" bIns="94233" anchor="t" anchorCtr="0">
            <a:noAutofit/>
          </a:bodyPr>
          <a:lstStyle/>
          <a:p>
            <a:pPr marL="0" indent="0">
              <a:buNone/>
            </a:pPr>
            <a:endParaRPr/>
          </a:p>
        </p:txBody>
      </p:sp>
    </p:spTree>
    <p:extLst>
      <p:ext uri="{BB962C8B-B14F-4D97-AF65-F5344CB8AC3E}">
        <p14:creationId xmlns:p14="http://schemas.microsoft.com/office/powerpoint/2010/main" val="13046076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dc64e3775f_0_27:notes"/>
          <p:cNvSpPr>
            <a:spLocks noGrp="1" noRot="1" noChangeAspect="1"/>
          </p:cNvSpPr>
          <p:nvPr>
            <p:ph type="sldImg" idx="2"/>
          </p:nvPr>
        </p:nvSpPr>
        <p:spPr>
          <a:xfrm>
            <a:off x="1203325" y="703263"/>
            <a:ext cx="4697413" cy="3522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dc64e3775f_0_27:notes"/>
          <p:cNvSpPr txBox="1">
            <a:spLocks noGrp="1"/>
          </p:cNvSpPr>
          <p:nvPr>
            <p:ph type="body" idx="1"/>
          </p:nvPr>
        </p:nvSpPr>
        <p:spPr>
          <a:xfrm>
            <a:off x="710452" y="4460255"/>
            <a:ext cx="5683617" cy="4225504"/>
          </a:xfrm>
          <a:prstGeom prst="rect">
            <a:avLst/>
          </a:prstGeom>
        </p:spPr>
        <p:txBody>
          <a:bodyPr spcFirstLastPara="1" wrap="square" lIns="94233" tIns="94233" rIns="94233" bIns="94233" anchor="t" anchorCtr="0">
            <a:noAutofit/>
          </a:bodyPr>
          <a:lstStyle/>
          <a:p>
            <a:pPr marL="0" indent="0">
              <a:buNone/>
            </a:pPr>
            <a:endParaRPr/>
          </a:p>
        </p:txBody>
      </p:sp>
    </p:spTree>
    <p:extLst>
      <p:ext uri="{BB962C8B-B14F-4D97-AF65-F5344CB8AC3E}">
        <p14:creationId xmlns:p14="http://schemas.microsoft.com/office/powerpoint/2010/main" val="35108917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dc64e3775f_0_27:notes"/>
          <p:cNvSpPr>
            <a:spLocks noGrp="1" noRot="1" noChangeAspect="1"/>
          </p:cNvSpPr>
          <p:nvPr>
            <p:ph type="sldImg" idx="2"/>
          </p:nvPr>
        </p:nvSpPr>
        <p:spPr>
          <a:xfrm>
            <a:off x="1203325" y="703263"/>
            <a:ext cx="4697413" cy="3522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dc64e3775f_0_27:notes"/>
          <p:cNvSpPr txBox="1">
            <a:spLocks noGrp="1"/>
          </p:cNvSpPr>
          <p:nvPr>
            <p:ph type="body" idx="1"/>
          </p:nvPr>
        </p:nvSpPr>
        <p:spPr>
          <a:xfrm>
            <a:off x="710452" y="4460255"/>
            <a:ext cx="5683617" cy="4225504"/>
          </a:xfrm>
          <a:prstGeom prst="rect">
            <a:avLst/>
          </a:prstGeom>
        </p:spPr>
        <p:txBody>
          <a:bodyPr spcFirstLastPara="1" wrap="square" lIns="94233" tIns="94233" rIns="94233" bIns="94233" anchor="t" anchorCtr="0">
            <a:noAutofit/>
          </a:bodyPr>
          <a:lstStyle/>
          <a:p>
            <a:pPr marL="0" indent="0">
              <a:buNone/>
            </a:pPr>
            <a:endParaRPr/>
          </a:p>
        </p:txBody>
      </p:sp>
    </p:spTree>
    <p:extLst>
      <p:ext uri="{BB962C8B-B14F-4D97-AF65-F5344CB8AC3E}">
        <p14:creationId xmlns:p14="http://schemas.microsoft.com/office/powerpoint/2010/main" val="2057730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dc64e3775f_0_27:notes"/>
          <p:cNvSpPr>
            <a:spLocks noGrp="1" noRot="1" noChangeAspect="1"/>
          </p:cNvSpPr>
          <p:nvPr>
            <p:ph type="sldImg" idx="2"/>
          </p:nvPr>
        </p:nvSpPr>
        <p:spPr>
          <a:xfrm>
            <a:off x="1203325" y="703263"/>
            <a:ext cx="4697413" cy="3522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dc64e3775f_0_27:notes"/>
          <p:cNvSpPr txBox="1">
            <a:spLocks noGrp="1"/>
          </p:cNvSpPr>
          <p:nvPr>
            <p:ph type="body" idx="1"/>
          </p:nvPr>
        </p:nvSpPr>
        <p:spPr>
          <a:xfrm>
            <a:off x="710452" y="4460255"/>
            <a:ext cx="5683617" cy="4225504"/>
          </a:xfrm>
          <a:prstGeom prst="rect">
            <a:avLst/>
          </a:prstGeom>
        </p:spPr>
        <p:txBody>
          <a:bodyPr spcFirstLastPara="1" wrap="square" lIns="94233" tIns="94233" rIns="94233" bIns="94233" anchor="t" anchorCtr="0">
            <a:noAutofit/>
          </a:bodyPr>
          <a:lstStyle/>
          <a:p>
            <a:pPr marL="0" indent="0">
              <a:buNone/>
            </a:pPr>
            <a:endParaRPr/>
          </a:p>
        </p:txBody>
      </p:sp>
    </p:spTree>
    <p:extLst>
      <p:ext uri="{BB962C8B-B14F-4D97-AF65-F5344CB8AC3E}">
        <p14:creationId xmlns:p14="http://schemas.microsoft.com/office/powerpoint/2010/main" val="3983543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dc64e3775f_0_27:notes"/>
          <p:cNvSpPr>
            <a:spLocks noGrp="1" noRot="1" noChangeAspect="1"/>
          </p:cNvSpPr>
          <p:nvPr>
            <p:ph type="sldImg" idx="2"/>
          </p:nvPr>
        </p:nvSpPr>
        <p:spPr>
          <a:xfrm>
            <a:off x="1203325" y="703263"/>
            <a:ext cx="4697413" cy="3522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dc64e3775f_0_27:notes"/>
          <p:cNvSpPr txBox="1">
            <a:spLocks noGrp="1"/>
          </p:cNvSpPr>
          <p:nvPr>
            <p:ph type="body" idx="1"/>
          </p:nvPr>
        </p:nvSpPr>
        <p:spPr>
          <a:xfrm>
            <a:off x="710452" y="4460255"/>
            <a:ext cx="5683617" cy="4225504"/>
          </a:xfrm>
          <a:prstGeom prst="rect">
            <a:avLst/>
          </a:prstGeom>
        </p:spPr>
        <p:txBody>
          <a:bodyPr spcFirstLastPara="1" wrap="square" lIns="94233" tIns="94233" rIns="94233" bIns="94233" anchor="t" anchorCtr="0">
            <a:noAutofit/>
          </a:bodyPr>
          <a:lstStyle/>
          <a:p>
            <a:pPr marL="0" indent="0">
              <a:buNone/>
            </a:pPr>
            <a:endParaRPr/>
          </a:p>
        </p:txBody>
      </p:sp>
    </p:spTree>
    <p:extLst>
      <p:ext uri="{BB962C8B-B14F-4D97-AF65-F5344CB8AC3E}">
        <p14:creationId xmlns:p14="http://schemas.microsoft.com/office/powerpoint/2010/main" val="31965322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dc64e3775f_0_27:notes"/>
          <p:cNvSpPr>
            <a:spLocks noGrp="1" noRot="1" noChangeAspect="1"/>
          </p:cNvSpPr>
          <p:nvPr>
            <p:ph type="sldImg" idx="2"/>
          </p:nvPr>
        </p:nvSpPr>
        <p:spPr>
          <a:xfrm>
            <a:off x="1203325" y="703263"/>
            <a:ext cx="4697413" cy="3522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dc64e3775f_0_27:notes"/>
          <p:cNvSpPr txBox="1">
            <a:spLocks noGrp="1"/>
          </p:cNvSpPr>
          <p:nvPr>
            <p:ph type="body" idx="1"/>
          </p:nvPr>
        </p:nvSpPr>
        <p:spPr>
          <a:xfrm>
            <a:off x="710452" y="4460255"/>
            <a:ext cx="5683617" cy="4225504"/>
          </a:xfrm>
          <a:prstGeom prst="rect">
            <a:avLst/>
          </a:prstGeom>
        </p:spPr>
        <p:txBody>
          <a:bodyPr spcFirstLastPara="1" wrap="square" lIns="94233" tIns="94233" rIns="94233" bIns="94233" anchor="t" anchorCtr="0">
            <a:noAutofit/>
          </a:bodyPr>
          <a:lstStyle/>
          <a:p>
            <a:pPr marL="0" indent="0">
              <a:buNone/>
            </a:pPr>
            <a:endParaRPr/>
          </a:p>
        </p:txBody>
      </p:sp>
    </p:spTree>
    <p:extLst>
      <p:ext uri="{BB962C8B-B14F-4D97-AF65-F5344CB8AC3E}">
        <p14:creationId xmlns:p14="http://schemas.microsoft.com/office/powerpoint/2010/main" val="7053526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dc64e3775f_0_27:notes"/>
          <p:cNvSpPr>
            <a:spLocks noGrp="1" noRot="1" noChangeAspect="1"/>
          </p:cNvSpPr>
          <p:nvPr>
            <p:ph type="sldImg" idx="2"/>
          </p:nvPr>
        </p:nvSpPr>
        <p:spPr>
          <a:xfrm>
            <a:off x="1203325" y="703263"/>
            <a:ext cx="4697413" cy="3522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dc64e3775f_0_27:notes"/>
          <p:cNvSpPr txBox="1">
            <a:spLocks noGrp="1"/>
          </p:cNvSpPr>
          <p:nvPr>
            <p:ph type="body" idx="1"/>
          </p:nvPr>
        </p:nvSpPr>
        <p:spPr>
          <a:xfrm>
            <a:off x="710452" y="4460255"/>
            <a:ext cx="5683617" cy="4225504"/>
          </a:xfrm>
          <a:prstGeom prst="rect">
            <a:avLst/>
          </a:prstGeom>
        </p:spPr>
        <p:txBody>
          <a:bodyPr spcFirstLastPara="1" wrap="square" lIns="94233" tIns="94233" rIns="94233" bIns="94233" anchor="t" anchorCtr="0">
            <a:noAutofit/>
          </a:bodyPr>
          <a:lstStyle/>
          <a:p>
            <a:pPr marL="0" indent="0">
              <a:buNone/>
            </a:pPr>
            <a:endParaRPr/>
          </a:p>
        </p:txBody>
      </p:sp>
    </p:spTree>
    <p:extLst>
      <p:ext uri="{BB962C8B-B14F-4D97-AF65-F5344CB8AC3E}">
        <p14:creationId xmlns:p14="http://schemas.microsoft.com/office/powerpoint/2010/main" val="287829032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dc64e3775f_0_27:notes"/>
          <p:cNvSpPr>
            <a:spLocks noGrp="1" noRot="1" noChangeAspect="1"/>
          </p:cNvSpPr>
          <p:nvPr>
            <p:ph type="sldImg" idx="2"/>
          </p:nvPr>
        </p:nvSpPr>
        <p:spPr>
          <a:xfrm>
            <a:off x="1203325" y="703263"/>
            <a:ext cx="4697413" cy="3522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dc64e3775f_0_27:notes"/>
          <p:cNvSpPr txBox="1">
            <a:spLocks noGrp="1"/>
          </p:cNvSpPr>
          <p:nvPr>
            <p:ph type="body" idx="1"/>
          </p:nvPr>
        </p:nvSpPr>
        <p:spPr>
          <a:xfrm>
            <a:off x="710452" y="4460255"/>
            <a:ext cx="5683617" cy="4225504"/>
          </a:xfrm>
          <a:prstGeom prst="rect">
            <a:avLst/>
          </a:prstGeom>
        </p:spPr>
        <p:txBody>
          <a:bodyPr spcFirstLastPara="1" wrap="square" lIns="94233" tIns="94233" rIns="94233" bIns="94233" anchor="t" anchorCtr="0">
            <a:noAutofit/>
          </a:bodyPr>
          <a:lstStyle/>
          <a:p>
            <a:pPr marL="0" indent="0">
              <a:buNone/>
            </a:pPr>
            <a:endParaRPr/>
          </a:p>
        </p:txBody>
      </p:sp>
    </p:spTree>
    <p:extLst>
      <p:ext uri="{BB962C8B-B14F-4D97-AF65-F5344CB8AC3E}">
        <p14:creationId xmlns:p14="http://schemas.microsoft.com/office/powerpoint/2010/main" val="5889219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dc64e3775f_0_27:notes"/>
          <p:cNvSpPr>
            <a:spLocks noGrp="1" noRot="1" noChangeAspect="1"/>
          </p:cNvSpPr>
          <p:nvPr>
            <p:ph type="sldImg" idx="2"/>
          </p:nvPr>
        </p:nvSpPr>
        <p:spPr>
          <a:xfrm>
            <a:off x="1203325" y="703263"/>
            <a:ext cx="4697413" cy="3522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dc64e3775f_0_27:notes"/>
          <p:cNvSpPr txBox="1">
            <a:spLocks noGrp="1"/>
          </p:cNvSpPr>
          <p:nvPr>
            <p:ph type="body" idx="1"/>
          </p:nvPr>
        </p:nvSpPr>
        <p:spPr>
          <a:xfrm>
            <a:off x="710452" y="4460255"/>
            <a:ext cx="5683617" cy="4225504"/>
          </a:xfrm>
          <a:prstGeom prst="rect">
            <a:avLst/>
          </a:prstGeom>
        </p:spPr>
        <p:txBody>
          <a:bodyPr spcFirstLastPara="1" wrap="square" lIns="94233" tIns="94233" rIns="94233" bIns="94233" anchor="t" anchorCtr="0">
            <a:noAutofit/>
          </a:bodyPr>
          <a:lstStyle/>
          <a:p>
            <a:pPr marL="0" indent="0">
              <a:buNone/>
            </a:pPr>
            <a:endParaRPr/>
          </a:p>
        </p:txBody>
      </p:sp>
    </p:spTree>
    <p:extLst>
      <p:ext uri="{BB962C8B-B14F-4D97-AF65-F5344CB8AC3E}">
        <p14:creationId xmlns:p14="http://schemas.microsoft.com/office/powerpoint/2010/main" val="41337054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dc64e3775f_0_27:notes"/>
          <p:cNvSpPr>
            <a:spLocks noGrp="1" noRot="1" noChangeAspect="1"/>
          </p:cNvSpPr>
          <p:nvPr>
            <p:ph type="sldImg" idx="2"/>
          </p:nvPr>
        </p:nvSpPr>
        <p:spPr>
          <a:xfrm>
            <a:off x="1203325" y="703263"/>
            <a:ext cx="4697413" cy="3522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dc64e3775f_0_27:notes"/>
          <p:cNvSpPr txBox="1">
            <a:spLocks noGrp="1"/>
          </p:cNvSpPr>
          <p:nvPr>
            <p:ph type="body" idx="1"/>
          </p:nvPr>
        </p:nvSpPr>
        <p:spPr>
          <a:xfrm>
            <a:off x="710452" y="4460255"/>
            <a:ext cx="5683617" cy="4225504"/>
          </a:xfrm>
          <a:prstGeom prst="rect">
            <a:avLst/>
          </a:prstGeom>
        </p:spPr>
        <p:txBody>
          <a:bodyPr spcFirstLastPara="1" wrap="square" lIns="94233" tIns="94233" rIns="94233" bIns="94233" anchor="t" anchorCtr="0">
            <a:noAutofit/>
          </a:bodyPr>
          <a:lstStyle/>
          <a:p>
            <a:pPr marL="0" indent="0">
              <a:buNone/>
            </a:pPr>
            <a:endParaRPr/>
          </a:p>
        </p:txBody>
      </p:sp>
    </p:spTree>
    <p:extLst>
      <p:ext uri="{BB962C8B-B14F-4D97-AF65-F5344CB8AC3E}">
        <p14:creationId xmlns:p14="http://schemas.microsoft.com/office/powerpoint/2010/main" val="36441121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dc64e3775f_0_27:notes"/>
          <p:cNvSpPr>
            <a:spLocks noGrp="1" noRot="1" noChangeAspect="1"/>
          </p:cNvSpPr>
          <p:nvPr>
            <p:ph type="sldImg" idx="2"/>
          </p:nvPr>
        </p:nvSpPr>
        <p:spPr>
          <a:xfrm>
            <a:off x="1203325" y="703263"/>
            <a:ext cx="4697413" cy="3522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dc64e3775f_0_27:notes"/>
          <p:cNvSpPr txBox="1">
            <a:spLocks noGrp="1"/>
          </p:cNvSpPr>
          <p:nvPr>
            <p:ph type="body" idx="1"/>
          </p:nvPr>
        </p:nvSpPr>
        <p:spPr>
          <a:xfrm>
            <a:off x="710452" y="4460255"/>
            <a:ext cx="5683617" cy="4225504"/>
          </a:xfrm>
          <a:prstGeom prst="rect">
            <a:avLst/>
          </a:prstGeom>
        </p:spPr>
        <p:txBody>
          <a:bodyPr spcFirstLastPara="1" wrap="square" lIns="94233" tIns="94233" rIns="94233" bIns="94233" anchor="t" anchorCtr="0">
            <a:noAutofit/>
          </a:bodyPr>
          <a:lstStyle/>
          <a:p>
            <a:pPr marL="0" indent="0">
              <a:buNone/>
            </a:pPr>
            <a:endParaRPr/>
          </a:p>
        </p:txBody>
      </p:sp>
    </p:spTree>
    <p:extLst>
      <p:ext uri="{BB962C8B-B14F-4D97-AF65-F5344CB8AC3E}">
        <p14:creationId xmlns:p14="http://schemas.microsoft.com/office/powerpoint/2010/main" val="20011102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dc64e3775f_0_27:notes"/>
          <p:cNvSpPr>
            <a:spLocks noGrp="1" noRot="1" noChangeAspect="1"/>
          </p:cNvSpPr>
          <p:nvPr>
            <p:ph type="sldImg" idx="2"/>
          </p:nvPr>
        </p:nvSpPr>
        <p:spPr>
          <a:xfrm>
            <a:off x="1203325" y="703263"/>
            <a:ext cx="4697413" cy="3522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dc64e3775f_0_27:notes"/>
          <p:cNvSpPr txBox="1">
            <a:spLocks noGrp="1"/>
          </p:cNvSpPr>
          <p:nvPr>
            <p:ph type="body" idx="1"/>
          </p:nvPr>
        </p:nvSpPr>
        <p:spPr>
          <a:xfrm>
            <a:off x="710452" y="4460255"/>
            <a:ext cx="5683617" cy="4225504"/>
          </a:xfrm>
          <a:prstGeom prst="rect">
            <a:avLst/>
          </a:prstGeom>
        </p:spPr>
        <p:txBody>
          <a:bodyPr spcFirstLastPara="1" wrap="square" lIns="94233" tIns="94233" rIns="94233" bIns="94233" anchor="t" anchorCtr="0">
            <a:noAutofit/>
          </a:bodyPr>
          <a:lstStyle/>
          <a:p>
            <a:pPr marL="0" indent="0">
              <a:buNone/>
            </a:pPr>
            <a:endParaRPr/>
          </a:p>
        </p:txBody>
      </p:sp>
    </p:spTree>
    <p:extLst>
      <p:ext uri="{BB962C8B-B14F-4D97-AF65-F5344CB8AC3E}">
        <p14:creationId xmlns:p14="http://schemas.microsoft.com/office/powerpoint/2010/main" val="323680457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dc64e3775f_0_27:notes"/>
          <p:cNvSpPr>
            <a:spLocks noGrp="1" noRot="1" noChangeAspect="1"/>
          </p:cNvSpPr>
          <p:nvPr>
            <p:ph type="sldImg" idx="2"/>
          </p:nvPr>
        </p:nvSpPr>
        <p:spPr>
          <a:xfrm>
            <a:off x="1203325" y="703263"/>
            <a:ext cx="4697413" cy="3522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dc64e3775f_0_27:notes"/>
          <p:cNvSpPr txBox="1">
            <a:spLocks noGrp="1"/>
          </p:cNvSpPr>
          <p:nvPr>
            <p:ph type="body" idx="1"/>
          </p:nvPr>
        </p:nvSpPr>
        <p:spPr>
          <a:xfrm>
            <a:off x="710452" y="4460255"/>
            <a:ext cx="5683617" cy="4225504"/>
          </a:xfrm>
          <a:prstGeom prst="rect">
            <a:avLst/>
          </a:prstGeom>
        </p:spPr>
        <p:txBody>
          <a:bodyPr spcFirstLastPara="1" wrap="square" lIns="94233" tIns="94233" rIns="94233" bIns="94233" anchor="t" anchorCtr="0">
            <a:noAutofit/>
          </a:bodyPr>
          <a:lstStyle/>
          <a:p>
            <a:pPr marL="0" indent="0">
              <a:buNone/>
            </a:pPr>
            <a:endParaRPr/>
          </a:p>
        </p:txBody>
      </p:sp>
    </p:spTree>
    <p:extLst>
      <p:ext uri="{BB962C8B-B14F-4D97-AF65-F5344CB8AC3E}">
        <p14:creationId xmlns:p14="http://schemas.microsoft.com/office/powerpoint/2010/main" val="15302639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dc64e3775f_0_27:notes"/>
          <p:cNvSpPr>
            <a:spLocks noGrp="1" noRot="1" noChangeAspect="1"/>
          </p:cNvSpPr>
          <p:nvPr>
            <p:ph type="sldImg" idx="2"/>
          </p:nvPr>
        </p:nvSpPr>
        <p:spPr>
          <a:xfrm>
            <a:off x="1203325" y="703263"/>
            <a:ext cx="4697413" cy="3522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dc64e3775f_0_27:notes"/>
          <p:cNvSpPr txBox="1">
            <a:spLocks noGrp="1"/>
          </p:cNvSpPr>
          <p:nvPr>
            <p:ph type="body" idx="1"/>
          </p:nvPr>
        </p:nvSpPr>
        <p:spPr>
          <a:xfrm>
            <a:off x="710452" y="4460255"/>
            <a:ext cx="5683617" cy="4225504"/>
          </a:xfrm>
          <a:prstGeom prst="rect">
            <a:avLst/>
          </a:prstGeom>
        </p:spPr>
        <p:txBody>
          <a:bodyPr spcFirstLastPara="1" wrap="square" lIns="94233" tIns="94233" rIns="94233" bIns="94233" anchor="t" anchorCtr="0">
            <a:noAutofit/>
          </a:bodyPr>
          <a:lstStyle/>
          <a:p>
            <a:pPr marL="0" indent="0">
              <a:buNone/>
            </a:pPr>
            <a:endParaRPr/>
          </a:p>
        </p:txBody>
      </p:sp>
    </p:spTree>
    <p:extLst>
      <p:ext uri="{BB962C8B-B14F-4D97-AF65-F5344CB8AC3E}">
        <p14:creationId xmlns:p14="http://schemas.microsoft.com/office/powerpoint/2010/main" val="420957469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dc64e3775f_0_27:notes"/>
          <p:cNvSpPr>
            <a:spLocks noGrp="1" noRot="1" noChangeAspect="1"/>
          </p:cNvSpPr>
          <p:nvPr>
            <p:ph type="sldImg" idx="2"/>
          </p:nvPr>
        </p:nvSpPr>
        <p:spPr>
          <a:xfrm>
            <a:off x="1203325" y="703263"/>
            <a:ext cx="4697413" cy="3522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dc64e3775f_0_27:notes"/>
          <p:cNvSpPr txBox="1">
            <a:spLocks noGrp="1"/>
          </p:cNvSpPr>
          <p:nvPr>
            <p:ph type="body" idx="1"/>
          </p:nvPr>
        </p:nvSpPr>
        <p:spPr>
          <a:xfrm>
            <a:off x="710452" y="4460255"/>
            <a:ext cx="5683617" cy="4225504"/>
          </a:xfrm>
          <a:prstGeom prst="rect">
            <a:avLst/>
          </a:prstGeom>
        </p:spPr>
        <p:txBody>
          <a:bodyPr spcFirstLastPara="1" wrap="square" lIns="94233" tIns="94233" rIns="94233" bIns="94233" anchor="t" anchorCtr="0">
            <a:noAutofit/>
          </a:bodyPr>
          <a:lstStyle/>
          <a:p>
            <a:pPr marL="0" indent="0">
              <a:buNone/>
            </a:pPr>
            <a:endParaRPr/>
          </a:p>
        </p:txBody>
      </p:sp>
    </p:spTree>
    <p:extLst>
      <p:ext uri="{BB962C8B-B14F-4D97-AF65-F5344CB8AC3E}">
        <p14:creationId xmlns:p14="http://schemas.microsoft.com/office/powerpoint/2010/main" val="48189421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dc64e3775f_0_27:notes"/>
          <p:cNvSpPr>
            <a:spLocks noGrp="1" noRot="1" noChangeAspect="1"/>
          </p:cNvSpPr>
          <p:nvPr>
            <p:ph type="sldImg" idx="2"/>
          </p:nvPr>
        </p:nvSpPr>
        <p:spPr>
          <a:xfrm>
            <a:off x="1203325" y="703263"/>
            <a:ext cx="4697413" cy="3522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dc64e3775f_0_27:notes"/>
          <p:cNvSpPr txBox="1">
            <a:spLocks noGrp="1"/>
          </p:cNvSpPr>
          <p:nvPr>
            <p:ph type="body" idx="1"/>
          </p:nvPr>
        </p:nvSpPr>
        <p:spPr>
          <a:xfrm>
            <a:off x="710452" y="4460255"/>
            <a:ext cx="5683617" cy="4225504"/>
          </a:xfrm>
          <a:prstGeom prst="rect">
            <a:avLst/>
          </a:prstGeom>
        </p:spPr>
        <p:txBody>
          <a:bodyPr spcFirstLastPara="1" wrap="square" lIns="94233" tIns="94233" rIns="94233" bIns="94233" anchor="t" anchorCtr="0">
            <a:noAutofit/>
          </a:bodyPr>
          <a:lstStyle/>
          <a:p>
            <a:pPr marL="0" indent="0">
              <a:buNone/>
            </a:pPr>
            <a:endParaRPr/>
          </a:p>
        </p:txBody>
      </p:sp>
    </p:spTree>
    <p:extLst>
      <p:ext uri="{BB962C8B-B14F-4D97-AF65-F5344CB8AC3E}">
        <p14:creationId xmlns:p14="http://schemas.microsoft.com/office/powerpoint/2010/main" val="26101183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dc64e3775f_0_27:notes"/>
          <p:cNvSpPr>
            <a:spLocks noGrp="1" noRot="1" noChangeAspect="1"/>
          </p:cNvSpPr>
          <p:nvPr>
            <p:ph type="sldImg" idx="2"/>
          </p:nvPr>
        </p:nvSpPr>
        <p:spPr>
          <a:xfrm>
            <a:off x="1203325" y="703263"/>
            <a:ext cx="4697413" cy="3522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dc64e3775f_0_27:notes"/>
          <p:cNvSpPr txBox="1">
            <a:spLocks noGrp="1"/>
          </p:cNvSpPr>
          <p:nvPr>
            <p:ph type="body" idx="1"/>
          </p:nvPr>
        </p:nvSpPr>
        <p:spPr>
          <a:xfrm>
            <a:off x="710452" y="4460255"/>
            <a:ext cx="5683617" cy="4225504"/>
          </a:xfrm>
          <a:prstGeom prst="rect">
            <a:avLst/>
          </a:prstGeom>
        </p:spPr>
        <p:txBody>
          <a:bodyPr spcFirstLastPara="1" wrap="square" lIns="94233" tIns="94233" rIns="94233" bIns="94233" anchor="t" anchorCtr="0">
            <a:noAutofit/>
          </a:bodyPr>
          <a:lstStyle/>
          <a:p>
            <a:pPr marL="0" indent="0">
              <a:buNone/>
            </a:pPr>
            <a:endParaRPr/>
          </a:p>
        </p:txBody>
      </p:sp>
    </p:spTree>
    <p:extLst>
      <p:ext uri="{BB962C8B-B14F-4D97-AF65-F5344CB8AC3E}">
        <p14:creationId xmlns:p14="http://schemas.microsoft.com/office/powerpoint/2010/main" val="358084493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dc64e3775f_0_27:notes"/>
          <p:cNvSpPr>
            <a:spLocks noGrp="1" noRot="1" noChangeAspect="1"/>
          </p:cNvSpPr>
          <p:nvPr>
            <p:ph type="sldImg" idx="2"/>
          </p:nvPr>
        </p:nvSpPr>
        <p:spPr>
          <a:xfrm>
            <a:off x="1203325" y="703263"/>
            <a:ext cx="4697413" cy="3522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dc64e3775f_0_27:notes"/>
          <p:cNvSpPr txBox="1">
            <a:spLocks noGrp="1"/>
          </p:cNvSpPr>
          <p:nvPr>
            <p:ph type="body" idx="1"/>
          </p:nvPr>
        </p:nvSpPr>
        <p:spPr>
          <a:xfrm>
            <a:off x="710452" y="4460255"/>
            <a:ext cx="5683617" cy="4225504"/>
          </a:xfrm>
          <a:prstGeom prst="rect">
            <a:avLst/>
          </a:prstGeom>
        </p:spPr>
        <p:txBody>
          <a:bodyPr spcFirstLastPara="1" wrap="square" lIns="94233" tIns="94233" rIns="94233" bIns="94233" anchor="t" anchorCtr="0">
            <a:noAutofit/>
          </a:bodyPr>
          <a:lstStyle/>
          <a:p>
            <a:pPr marL="0" indent="0">
              <a:buNone/>
            </a:pPr>
            <a:endParaRPr/>
          </a:p>
        </p:txBody>
      </p:sp>
    </p:spTree>
    <p:extLst>
      <p:ext uri="{BB962C8B-B14F-4D97-AF65-F5344CB8AC3E}">
        <p14:creationId xmlns:p14="http://schemas.microsoft.com/office/powerpoint/2010/main" val="142587008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dc64e3775f_0_27:notes"/>
          <p:cNvSpPr>
            <a:spLocks noGrp="1" noRot="1" noChangeAspect="1"/>
          </p:cNvSpPr>
          <p:nvPr>
            <p:ph type="sldImg" idx="2"/>
          </p:nvPr>
        </p:nvSpPr>
        <p:spPr>
          <a:xfrm>
            <a:off x="1203325" y="703263"/>
            <a:ext cx="4697413" cy="3522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dc64e3775f_0_27:notes"/>
          <p:cNvSpPr txBox="1">
            <a:spLocks noGrp="1"/>
          </p:cNvSpPr>
          <p:nvPr>
            <p:ph type="body" idx="1"/>
          </p:nvPr>
        </p:nvSpPr>
        <p:spPr>
          <a:xfrm>
            <a:off x="710452" y="4460255"/>
            <a:ext cx="5683617" cy="4225504"/>
          </a:xfrm>
          <a:prstGeom prst="rect">
            <a:avLst/>
          </a:prstGeom>
        </p:spPr>
        <p:txBody>
          <a:bodyPr spcFirstLastPara="1" wrap="square" lIns="94233" tIns="94233" rIns="94233" bIns="94233" anchor="t" anchorCtr="0">
            <a:noAutofit/>
          </a:bodyPr>
          <a:lstStyle/>
          <a:p>
            <a:pPr marL="0" indent="0">
              <a:buNone/>
            </a:pPr>
            <a:endParaRPr/>
          </a:p>
        </p:txBody>
      </p:sp>
    </p:spTree>
    <p:extLst>
      <p:ext uri="{BB962C8B-B14F-4D97-AF65-F5344CB8AC3E}">
        <p14:creationId xmlns:p14="http://schemas.microsoft.com/office/powerpoint/2010/main" val="211884583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dc64e3775f_0_27:notes"/>
          <p:cNvSpPr>
            <a:spLocks noGrp="1" noRot="1" noChangeAspect="1"/>
          </p:cNvSpPr>
          <p:nvPr>
            <p:ph type="sldImg" idx="2"/>
          </p:nvPr>
        </p:nvSpPr>
        <p:spPr>
          <a:xfrm>
            <a:off x="1203325" y="703263"/>
            <a:ext cx="4697413" cy="3522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dc64e3775f_0_27:notes"/>
          <p:cNvSpPr txBox="1">
            <a:spLocks noGrp="1"/>
          </p:cNvSpPr>
          <p:nvPr>
            <p:ph type="body" idx="1"/>
          </p:nvPr>
        </p:nvSpPr>
        <p:spPr>
          <a:xfrm>
            <a:off x="710452" y="4460255"/>
            <a:ext cx="5683617" cy="4225504"/>
          </a:xfrm>
          <a:prstGeom prst="rect">
            <a:avLst/>
          </a:prstGeom>
        </p:spPr>
        <p:txBody>
          <a:bodyPr spcFirstLastPara="1" wrap="square" lIns="94233" tIns="94233" rIns="94233" bIns="94233" anchor="t" anchorCtr="0">
            <a:noAutofit/>
          </a:bodyPr>
          <a:lstStyle/>
          <a:p>
            <a:pPr marL="0" indent="0">
              <a:buNone/>
            </a:pPr>
            <a:endParaRPr/>
          </a:p>
        </p:txBody>
      </p:sp>
    </p:spTree>
    <p:extLst>
      <p:ext uri="{BB962C8B-B14F-4D97-AF65-F5344CB8AC3E}">
        <p14:creationId xmlns:p14="http://schemas.microsoft.com/office/powerpoint/2010/main" val="199687027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dc64e3775f_0_27:notes"/>
          <p:cNvSpPr>
            <a:spLocks noGrp="1" noRot="1" noChangeAspect="1"/>
          </p:cNvSpPr>
          <p:nvPr>
            <p:ph type="sldImg" idx="2"/>
          </p:nvPr>
        </p:nvSpPr>
        <p:spPr>
          <a:xfrm>
            <a:off x="1203325" y="703263"/>
            <a:ext cx="4697413" cy="3522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dc64e3775f_0_27:notes"/>
          <p:cNvSpPr txBox="1">
            <a:spLocks noGrp="1"/>
          </p:cNvSpPr>
          <p:nvPr>
            <p:ph type="body" idx="1"/>
          </p:nvPr>
        </p:nvSpPr>
        <p:spPr>
          <a:xfrm>
            <a:off x="710452" y="4460255"/>
            <a:ext cx="5683617" cy="4225504"/>
          </a:xfrm>
          <a:prstGeom prst="rect">
            <a:avLst/>
          </a:prstGeom>
        </p:spPr>
        <p:txBody>
          <a:bodyPr spcFirstLastPara="1" wrap="square" lIns="94233" tIns="94233" rIns="94233" bIns="94233" anchor="t" anchorCtr="0">
            <a:noAutofit/>
          </a:bodyPr>
          <a:lstStyle/>
          <a:p>
            <a:pPr marL="0" indent="0">
              <a:buNone/>
            </a:pPr>
            <a:endParaRPr/>
          </a:p>
        </p:txBody>
      </p:sp>
    </p:spTree>
    <p:extLst>
      <p:ext uri="{BB962C8B-B14F-4D97-AF65-F5344CB8AC3E}">
        <p14:creationId xmlns:p14="http://schemas.microsoft.com/office/powerpoint/2010/main" val="33348578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title"/>
          </p:nvPr>
        </p:nvSpPr>
        <p:spPr>
          <a:xfrm>
            <a:off x="1049075" y="496025"/>
            <a:ext cx="3008400" cy="8064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SzPts val="2700"/>
              <a:buFont typeface="Times New Roman"/>
              <a:buNone/>
              <a:defRPr sz="2700" b="1">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 name="Google Shape;11;p2"/>
          <p:cNvSpPr txBox="1">
            <a:spLocks noGrp="1"/>
          </p:cNvSpPr>
          <p:nvPr>
            <p:ph type="body" idx="1"/>
          </p:nvPr>
        </p:nvSpPr>
        <p:spPr>
          <a:xfrm>
            <a:off x="1057750" y="1846725"/>
            <a:ext cx="6996600" cy="29997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 name="Footer Placeholder 1">
            <a:extLst>
              <a:ext uri="{FF2B5EF4-FFF2-40B4-BE49-F238E27FC236}">
                <a16:creationId xmlns:a16="http://schemas.microsoft.com/office/drawing/2014/main" id="{1284B9F8-C805-411A-8313-2D4A4360685C}"/>
              </a:ext>
            </a:extLst>
          </p:cNvPr>
          <p:cNvSpPr>
            <a:spLocks noGrp="1"/>
          </p:cNvSpPr>
          <p:nvPr>
            <p:ph type="ftr" sz="quarter" idx="10"/>
          </p:nvPr>
        </p:nvSpPr>
        <p:spPr>
          <a:xfrm>
            <a:off x="3028950" y="6356350"/>
            <a:ext cx="3086100" cy="365125"/>
          </a:xfrm>
          <a:prstGeom prst="rect">
            <a:avLst/>
          </a:prstGeom>
        </p:spPr>
        <p:txBody>
          <a:bodyPr/>
          <a:lstStyle/>
          <a:p>
            <a:endParaRPr lang="en-US" dirty="0"/>
          </a:p>
        </p:txBody>
      </p:sp>
      <p:sp>
        <p:nvSpPr>
          <p:cNvPr id="3" name="Slide Number Placeholder 2">
            <a:extLst>
              <a:ext uri="{FF2B5EF4-FFF2-40B4-BE49-F238E27FC236}">
                <a16:creationId xmlns:a16="http://schemas.microsoft.com/office/drawing/2014/main" id="{C40D9DA3-6027-414B-A0AC-DFCD701DCDDE}"/>
              </a:ext>
            </a:extLst>
          </p:cNvPr>
          <p:cNvSpPr>
            <a:spLocks noGrp="1"/>
          </p:cNvSpPr>
          <p:nvPr>
            <p:ph type="sldNum" sz="quarter" idx="11"/>
          </p:nvPr>
        </p:nvSpPr>
        <p:spPr/>
        <p:txBody>
          <a:bodyPr/>
          <a:lstStyle/>
          <a:p>
            <a:fld id="{2392425C-E889-4A93-B643-0E993E815549}"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Title and body 1" userDrawn="1">
  <p:cSld name="TITLE_AND_BODY_1">
    <p:spTree>
      <p:nvGrpSpPr>
        <p:cNvPr id="1" name="Shape 22"/>
        <p:cNvGrpSpPr/>
        <p:nvPr/>
      </p:nvGrpSpPr>
      <p:grpSpPr>
        <a:xfrm>
          <a:off x="0" y="0"/>
          <a:ext cx="0" cy="0"/>
          <a:chOff x="0" y="0"/>
          <a:chExt cx="0" cy="0"/>
        </a:xfrm>
      </p:grpSpPr>
      <p:sp>
        <p:nvSpPr>
          <p:cNvPr id="23" name="Google Shape;23;p5"/>
          <p:cNvSpPr txBox="1">
            <a:spLocks noGrp="1"/>
          </p:cNvSpPr>
          <p:nvPr>
            <p:ph type="sldNum" idx="12"/>
          </p:nvPr>
        </p:nvSpPr>
        <p:spPr>
          <a:xfrm>
            <a:off x="8472458" y="6217622"/>
            <a:ext cx="548700" cy="524700"/>
          </a:xfrm>
          <a:prstGeom prst="rect">
            <a:avLst/>
          </a:prstGeom>
          <a:noFill/>
          <a:ln>
            <a:noFill/>
          </a:ln>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l" rtl="0">
              <a:spcBef>
                <a:spcPts val="0"/>
              </a:spcBef>
              <a:spcAft>
                <a:spcPts val="0"/>
              </a:spcAft>
              <a:buNone/>
            </a:pPr>
            <a:fld id="{00000000-1234-1234-1234-123412341234}" type="slidenum">
              <a:rPr lang="en"/>
              <a:t>‹#›</a:t>
            </a:fld>
            <a:endParaRPr/>
          </a:p>
        </p:txBody>
      </p:sp>
      <p:sp>
        <p:nvSpPr>
          <p:cNvPr id="2" name="Title 1">
            <a:extLst>
              <a:ext uri="{FF2B5EF4-FFF2-40B4-BE49-F238E27FC236}">
                <a16:creationId xmlns:a16="http://schemas.microsoft.com/office/drawing/2014/main" id="{6A6C7A6F-8526-4912-B5E0-8E83DAE34F77}"/>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Title only" userDrawn="1">
  <p:cSld name="TITLE_ONLY">
    <p:spTree>
      <p:nvGrpSpPr>
        <p:cNvPr id="1" name="Shape 32"/>
        <p:cNvGrpSpPr/>
        <p:nvPr/>
      </p:nvGrpSpPr>
      <p:grpSpPr>
        <a:xfrm>
          <a:off x="0" y="0"/>
          <a:ext cx="0" cy="0"/>
          <a:chOff x="0" y="0"/>
          <a:chExt cx="0" cy="0"/>
        </a:xfrm>
      </p:grpSpPr>
      <p:sp>
        <p:nvSpPr>
          <p:cNvPr id="34" name="Google Shape;34;p8"/>
          <p:cNvSpPr txBox="1">
            <a:spLocks noGrp="1"/>
          </p:cNvSpPr>
          <p:nvPr>
            <p:ph type="sldNum" idx="12"/>
          </p:nvPr>
        </p:nvSpPr>
        <p:spPr>
          <a:xfrm>
            <a:off x="8472458" y="6217622"/>
            <a:ext cx="548700" cy="5247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Section title and description">
  <p:cSld name="SECTION_TITLE_AND_DESCRIPTION">
    <p:spTree>
      <p:nvGrpSpPr>
        <p:cNvPr id="1" name="Shape 42"/>
        <p:cNvGrpSpPr/>
        <p:nvPr/>
      </p:nvGrpSpPr>
      <p:grpSpPr>
        <a:xfrm>
          <a:off x="0" y="0"/>
          <a:ext cx="0" cy="0"/>
          <a:chOff x="0" y="0"/>
          <a:chExt cx="0" cy="0"/>
        </a:xfrm>
      </p:grpSpPr>
      <p:sp>
        <p:nvSpPr>
          <p:cNvPr id="43" name="Google Shape;43;p11"/>
          <p:cNvSpPr/>
          <p:nvPr/>
        </p:nvSpPr>
        <p:spPr>
          <a:xfrm>
            <a:off x="4572000" y="-167"/>
            <a:ext cx="4572000" cy="68580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11"/>
          <p:cNvSpPr txBox="1">
            <a:spLocks noGrp="1"/>
          </p:cNvSpPr>
          <p:nvPr>
            <p:ph type="title"/>
          </p:nvPr>
        </p:nvSpPr>
        <p:spPr>
          <a:xfrm>
            <a:off x="265500" y="1644233"/>
            <a:ext cx="4045200" cy="1976400"/>
          </a:xfrm>
          <a:prstGeom prst="rect">
            <a:avLst/>
          </a:prstGeom>
          <a:noFill/>
          <a:ln>
            <a:noFill/>
          </a:ln>
        </p:spPr>
        <p:txBody>
          <a:bodyPr spcFirstLastPara="1" wrap="square" lIns="91425" tIns="91425" rIns="91425" bIns="91425" anchor="b" anchorCtr="0">
            <a:noAutofit/>
          </a:bodyPr>
          <a:lstStyle>
            <a:lvl1pPr lvl="0" algn="ctr">
              <a:spcBef>
                <a:spcPts val="0"/>
              </a:spcBef>
              <a:spcAft>
                <a:spcPts val="0"/>
              </a:spcAft>
              <a:buSzPts val="4200"/>
              <a:buChar char="●"/>
              <a:defRPr sz="4200"/>
            </a:lvl1pPr>
            <a:lvl2pPr lvl="1" algn="ctr">
              <a:spcBef>
                <a:spcPts val="0"/>
              </a:spcBef>
              <a:spcAft>
                <a:spcPts val="0"/>
              </a:spcAft>
              <a:buSzPts val="4200"/>
              <a:buChar char="○"/>
              <a:defRPr sz="4200"/>
            </a:lvl2pPr>
            <a:lvl3pPr lvl="2" algn="ctr">
              <a:spcBef>
                <a:spcPts val="0"/>
              </a:spcBef>
              <a:spcAft>
                <a:spcPts val="0"/>
              </a:spcAft>
              <a:buSzPts val="4200"/>
              <a:buChar char="■"/>
              <a:defRPr sz="4200"/>
            </a:lvl3pPr>
            <a:lvl4pPr lvl="3" algn="ctr">
              <a:spcBef>
                <a:spcPts val="0"/>
              </a:spcBef>
              <a:spcAft>
                <a:spcPts val="0"/>
              </a:spcAft>
              <a:buSzPts val="4200"/>
              <a:buChar char="●"/>
              <a:defRPr sz="4200"/>
            </a:lvl4pPr>
            <a:lvl5pPr lvl="4" algn="ctr">
              <a:spcBef>
                <a:spcPts val="0"/>
              </a:spcBef>
              <a:spcAft>
                <a:spcPts val="0"/>
              </a:spcAft>
              <a:buSzPts val="4200"/>
              <a:buChar char="○"/>
              <a:defRPr sz="4200"/>
            </a:lvl5pPr>
            <a:lvl6pPr lvl="5" algn="ctr">
              <a:spcBef>
                <a:spcPts val="0"/>
              </a:spcBef>
              <a:spcAft>
                <a:spcPts val="0"/>
              </a:spcAft>
              <a:buSzPts val="4200"/>
              <a:buChar char="■"/>
              <a:defRPr sz="4200"/>
            </a:lvl6pPr>
            <a:lvl7pPr lvl="6" algn="ctr">
              <a:spcBef>
                <a:spcPts val="0"/>
              </a:spcBef>
              <a:spcAft>
                <a:spcPts val="0"/>
              </a:spcAft>
              <a:buSzPts val="4200"/>
              <a:buChar char="●"/>
              <a:defRPr sz="4200"/>
            </a:lvl7pPr>
            <a:lvl8pPr lvl="7" algn="ctr">
              <a:spcBef>
                <a:spcPts val="0"/>
              </a:spcBef>
              <a:spcAft>
                <a:spcPts val="0"/>
              </a:spcAft>
              <a:buSzPts val="4200"/>
              <a:buChar char="○"/>
              <a:defRPr sz="4200"/>
            </a:lvl8pPr>
            <a:lvl9pPr lvl="8" algn="ctr">
              <a:spcBef>
                <a:spcPts val="0"/>
              </a:spcBef>
              <a:spcAft>
                <a:spcPts val="0"/>
              </a:spcAft>
              <a:buSzPts val="4200"/>
              <a:buChar char="■"/>
              <a:defRPr sz="4200"/>
            </a:lvl9pPr>
          </a:lstStyle>
          <a:p>
            <a:endParaRPr/>
          </a:p>
        </p:txBody>
      </p:sp>
      <p:sp>
        <p:nvSpPr>
          <p:cNvPr id="45" name="Google Shape;45;p11"/>
          <p:cNvSpPr txBox="1">
            <a:spLocks noGrp="1"/>
          </p:cNvSpPr>
          <p:nvPr>
            <p:ph type="subTitle" idx="1"/>
          </p:nvPr>
        </p:nvSpPr>
        <p:spPr>
          <a:xfrm>
            <a:off x="265500" y="3737433"/>
            <a:ext cx="4045200" cy="1646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6" name="Google Shape;46;p11"/>
          <p:cNvSpPr txBox="1">
            <a:spLocks noGrp="1"/>
          </p:cNvSpPr>
          <p:nvPr>
            <p:ph type="body" idx="2"/>
          </p:nvPr>
        </p:nvSpPr>
        <p:spPr>
          <a:xfrm>
            <a:off x="4939500" y="965433"/>
            <a:ext cx="3837000" cy="4926900"/>
          </a:xfrm>
          <a:prstGeom prst="rect">
            <a:avLst/>
          </a:prstGeom>
          <a:noFill/>
          <a:ln>
            <a:noFill/>
          </a:ln>
        </p:spPr>
        <p:txBody>
          <a:bodyPr spcFirstLastPara="1" wrap="square" lIns="91425" tIns="91425" rIns="91425" bIns="91425" anchor="ctr" anchorCtr="0">
            <a:noAutofit/>
          </a:bodyPr>
          <a:lstStyle>
            <a:lvl1pPr marL="457200" lvl="0" indent="-317500">
              <a:spcBef>
                <a:spcPts val="0"/>
              </a:spcBef>
              <a:spcAft>
                <a:spcPts val="0"/>
              </a:spcAft>
              <a:buSzPts val="14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6217622"/>
            <a:ext cx="548700" cy="5247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matchingName="Title only" type="titleOnly">
  <p:cSld name="1_Title only">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311700" y="593367"/>
            <a:ext cx="8520600" cy="763500"/>
          </a:xfrm>
          <a:prstGeom prst="rect">
            <a:avLst/>
          </a:prstGeom>
          <a:noFill/>
          <a:ln>
            <a:noFill/>
          </a:ln>
        </p:spPr>
        <p:txBody>
          <a:bodyPr spcFirstLastPara="1" wrap="square" lIns="91425" tIns="91425" rIns="91425" bIns="91425" anchor="ctr" anchorCtr="0">
            <a:noAutofit/>
          </a:bodyPr>
          <a:lstStyle>
            <a:lvl1pPr lvl="0">
              <a:spcBef>
                <a:spcPts val="0"/>
              </a:spcBef>
              <a:spcAft>
                <a:spcPts val="0"/>
              </a:spcAft>
              <a:buSzPts val="1400"/>
              <a:buChar char="●"/>
              <a:defRPr/>
            </a:lvl1pPr>
            <a:lvl2pPr lvl="1">
              <a:spcBef>
                <a:spcPts val="0"/>
              </a:spcBef>
              <a:spcAft>
                <a:spcPts val="0"/>
              </a:spcAft>
              <a:buSzPts val="1400"/>
              <a:buChar char="○"/>
              <a:defRPr/>
            </a:lvl2pPr>
            <a:lvl3pPr lvl="2">
              <a:spcBef>
                <a:spcPts val="0"/>
              </a:spcBef>
              <a:spcAft>
                <a:spcPts val="0"/>
              </a:spcAft>
              <a:buSzPts val="1400"/>
              <a:buChar char="■"/>
              <a:defRPr/>
            </a:lvl3pPr>
            <a:lvl4pPr lvl="3">
              <a:spcBef>
                <a:spcPts val="0"/>
              </a:spcBef>
              <a:spcAft>
                <a:spcPts val="0"/>
              </a:spcAft>
              <a:buSzPts val="1400"/>
              <a:buChar char="●"/>
              <a:defRPr/>
            </a:lvl4pPr>
            <a:lvl5pPr lvl="4">
              <a:spcBef>
                <a:spcPts val="0"/>
              </a:spcBef>
              <a:spcAft>
                <a:spcPts val="0"/>
              </a:spcAft>
              <a:buSzPts val="1400"/>
              <a:buChar char="○"/>
              <a:defRPr/>
            </a:lvl5pPr>
            <a:lvl6pPr lvl="5">
              <a:spcBef>
                <a:spcPts val="0"/>
              </a:spcBef>
              <a:spcAft>
                <a:spcPts val="0"/>
              </a:spcAft>
              <a:buSzPts val="1400"/>
              <a:buChar char="■"/>
              <a:defRPr/>
            </a:lvl6pPr>
            <a:lvl7pPr lvl="6">
              <a:spcBef>
                <a:spcPts val="0"/>
              </a:spcBef>
              <a:spcAft>
                <a:spcPts val="0"/>
              </a:spcAft>
              <a:buSzPts val="1400"/>
              <a:buChar char="●"/>
              <a:defRPr/>
            </a:lvl7pPr>
            <a:lvl8pPr lvl="7">
              <a:spcBef>
                <a:spcPts val="0"/>
              </a:spcBef>
              <a:spcAft>
                <a:spcPts val="0"/>
              </a:spcAft>
              <a:buSzPts val="1400"/>
              <a:buChar char="○"/>
              <a:defRPr/>
            </a:lvl8pPr>
            <a:lvl9pPr lvl="8">
              <a:spcBef>
                <a:spcPts val="0"/>
              </a:spcBef>
              <a:spcAft>
                <a:spcPts val="0"/>
              </a:spcAft>
              <a:buSzPts val="1400"/>
              <a:buChar char="■"/>
              <a:defRPr/>
            </a:lvl9pPr>
          </a:lstStyle>
          <a:p>
            <a:endParaRPr/>
          </a:p>
        </p:txBody>
      </p:sp>
      <p:sp>
        <p:nvSpPr>
          <p:cNvPr id="34" name="Google Shape;34;p8"/>
          <p:cNvSpPr txBox="1">
            <a:spLocks noGrp="1"/>
          </p:cNvSpPr>
          <p:nvPr>
            <p:ph type="sldNum" idx="12"/>
          </p:nvPr>
        </p:nvSpPr>
        <p:spPr>
          <a:xfrm>
            <a:off x="8472458" y="6217622"/>
            <a:ext cx="548700" cy="5247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l"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255799885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p:nvPr/>
        </p:nvSpPr>
        <p:spPr>
          <a:xfrm>
            <a:off x="-46700" y="5532125"/>
            <a:ext cx="9349500" cy="15321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7;p1"/>
          <p:cNvSpPr/>
          <p:nvPr/>
        </p:nvSpPr>
        <p:spPr>
          <a:xfrm>
            <a:off x="858300" y="586625"/>
            <a:ext cx="27900" cy="775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8" name="Google Shape;8;p1"/>
          <p:cNvPicPr preferRelativeResize="0"/>
          <p:nvPr/>
        </p:nvPicPr>
        <p:blipFill rotWithShape="1">
          <a:blip r:embed="rId7">
            <a:alphaModFix/>
          </a:blip>
          <a:srcRect t="15078" b="15078"/>
          <a:stretch/>
        </p:blipFill>
        <p:spPr>
          <a:xfrm>
            <a:off x="894625" y="5971350"/>
            <a:ext cx="2257461" cy="653651"/>
          </a:xfrm>
          <a:prstGeom prst="rect">
            <a:avLst/>
          </a:prstGeom>
          <a:noFill/>
          <a:ln>
            <a:noFill/>
          </a:ln>
        </p:spPr>
      </p:pic>
      <p:sp>
        <p:nvSpPr>
          <p:cNvPr id="4" name="Slide Number Placeholder 3">
            <a:extLst>
              <a:ext uri="{FF2B5EF4-FFF2-40B4-BE49-F238E27FC236}">
                <a16:creationId xmlns:a16="http://schemas.microsoft.com/office/drawing/2014/main" id="{009CDD5A-EC67-4C47-963B-14C88533E759}"/>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92425C-E889-4A93-B643-0E993E815549}" type="slidenum">
              <a:rPr lang="en-US" smtClean="0"/>
              <a:t>‹#›</a:t>
            </a:fld>
            <a:endParaRPr lang="en-US"/>
          </a:p>
        </p:txBody>
      </p:sp>
    </p:spTree>
  </p:cSld>
  <p:clrMap bg1="lt1" tx1="dk1" bg2="dk2" tx2="lt2" accent1="accent1" accent2="accent2" accent3="accent3" accent4="accent4" accent5="accent5" accent6="accent6" hlink="hlink" folHlink="folHlink"/>
  <p:sldLayoutIdLst>
    <p:sldLayoutId id="2147483648" r:id="rId1"/>
    <p:sldLayoutId id="2147483651" r:id="rId2"/>
    <p:sldLayoutId id="2147483654" r:id="rId3"/>
    <p:sldLayoutId id="2147483657" r:id="rId4"/>
    <p:sldLayoutId id="2147483662" r:id="rId5"/>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0DC08DE-AD4C-4D80-AAE4-649243E0FDE7}"/>
              </a:ext>
            </a:extLst>
          </p:cNvPr>
          <p:cNvPicPr/>
          <p:nvPr/>
        </p:nvPicPr>
        <p:blipFill>
          <a:blip r:embed="rId2" cstate="print"/>
          <a:srcRect/>
          <a:stretch>
            <a:fillRect/>
          </a:stretch>
        </p:blipFill>
        <p:spPr bwMode="auto">
          <a:xfrm>
            <a:off x="1685498" y="453465"/>
            <a:ext cx="5773003" cy="4571999"/>
          </a:xfrm>
          <a:prstGeom prst="rect">
            <a:avLst/>
          </a:prstGeom>
          <a:noFill/>
        </p:spPr>
      </p:pic>
      <p:sp>
        <p:nvSpPr>
          <p:cNvPr id="3" name="Google Shape;61;p15">
            <a:extLst>
              <a:ext uri="{FF2B5EF4-FFF2-40B4-BE49-F238E27FC236}">
                <a16:creationId xmlns:a16="http://schemas.microsoft.com/office/drawing/2014/main" id="{3F929229-15D2-43F2-A3BF-CCD074EFA318}"/>
              </a:ext>
            </a:extLst>
          </p:cNvPr>
          <p:cNvSpPr txBox="1">
            <a:spLocks/>
          </p:cNvSpPr>
          <p:nvPr/>
        </p:nvSpPr>
        <p:spPr>
          <a:xfrm>
            <a:off x="957263" y="5534031"/>
            <a:ext cx="7000875" cy="870504"/>
          </a:xfrm>
          <a:prstGeom prst="rect">
            <a:avLst/>
          </a:prstGeom>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000" dirty="0">
                <a:solidFill>
                  <a:schemeClr val="tx1"/>
                </a:solidFill>
                <a:latin typeface="Times New Roman" panose="02020603050405020304" pitchFamily="18" charset="0"/>
                <a:cs typeface="Times New Roman" panose="02020603050405020304" pitchFamily="18" charset="0"/>
              </a:rPr>
              <a:t>UPPER MANYA KROBO DISTRICT ASSEMBLY</a:t>
            </a:r>
            <a:br>
              <a:rPr lang="en-US" sz="2000" dirty="0">
                <a:solidFill>
                  <a:schemeClr val="tx1"/>
                </a:solidFill>
                <a:latin typeface="Times New Roman" panose="02020603050405020304" pitchFamily="18" charset="0"/>
                <a:cs typeface="Times New Roman" panose="02020603050405020304" pitchFamily="18" charset="0"/>
              </a:rPr>
            </a:br>
            <a:r>
              <a:rPr lang="en-US" sz="2000" dirty="0">
                <a:solidFill>
                  <a:schemeClr val="tx1"/>
                </a:solidFill>
                <a:latin typeface="Times New Roman" panose="02020603050405020304" pitchFamily="18" charset="0"/>
                <a:cs typeface="Times New Roman" panose="02020603050405020304" pitchFamily="18" charset="0"/>
              </a:rPr>
              <a:t>2025 COMPOSITE BUDGET HEARING</a:t>
            </a:r>
          </a:p>
        </p:txBody>
      </p:sp>
      <p:sp>
        <p:nvSpPr>
          <p:cNvPr id="4" name="Slide Number Placeholder 3">
            <a:extLst>
              <a:ext uri="{FF2B5EF4-FFF2-40B4-BE49-F238E27FC236}">
                <a16:creationId xmlns:a16="http://schemas.microsoft.com/office/drawing/2014/main" id="{BAB5E229-E5BF-437D-9081-75096C2E5D72}"/>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1</a:t>
            </a:fld>
            <a:endParaRPr lang="en"/>
          </a:p>
        </p:txBody>
      </p:sp>
    </p:spTree>
    <p:extLst>
      <p:ext uri="{BB962C8B-B14F-4D97-AF65-F5344CB8AC3E}">
        <p14:creationId xmlns:p14="http://schemas.microsoft.com/office/powerpoint/2010/main" val="29183268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Shape 66"/>
        <p:cNvGrpSpPr/>
        <p:nvPr/>
      </p:nvGrpSpPr>
      <p:grpSpPr>
        <a:xfrm>
          <a:off x="0" y="0"/>
          <a:ext cx="0" cy="0"/>
          <a:chOff x="0" y="0"/>
          <a:chExt cx="0" cy="0"/>
        </a:xfrm>
      </p:grpSpPr>
      <p:sp>
        <p:nvSpPr>
          <p:cNvPr id="67" name="Google Shape;67;p16"/>
          <p:cNvSpPr txBox="1">
            <a:spLocks noGrp="1"/>
          </p:cNvSpPr>
          <p:nvPr>
            <p:ph type="title"/>
          </p:nvPr>
        </p:nvSpPr>
        <p:spPr>
          <a:xfrm>
            <a:off x="1049074" y="496025"/>
            <a:ext cx="7005275" cy="566157"/>
          </a:xfrm>
          <a:prstGeom prst="rect">
            <a:avLst/>
          </a:prstGeom>
        </p:spPr>
        <p:txBody>
          <a:bodyPr spcFirstLastPara="1" wrap="square" lIns="91425" tIns="91425" rIns="91425" bIns="91425" anchor="t" anchorCtr="0">
            <a:noAutofit/>
          </a:bodyPr>
          <a:lstStyle/>
          <a:p>
            <a:pPr lvl="0"/>
            <a:r>
              <a:rPr lang="en-US" sz="2400" dirty="0">
                <a:solidFill>
                  <a:schemeClr val="accent1"/>
                </a:solidFill>
                <a:latin typeface="Times New Roman" panose="02020603050405020304" pitchFamily="18" charset="0"/>
                <a:cs typeface="Times New Roman" panose="02020603050405020304" pitchFamily="18" charset="0"/>
              </a:rPr>
              <a:t>OUTLINE OF THE PRESENTATION</a:t>
            </a:r>
            <a:endParaRPr lang="en-US" sz="2400" dirty="0">
              <a:latin typeface="Times New Roman" panose="02020603050405020304" pitchFamily="18" charset="0"/>
              <a:cs typeface="Times New Roman" panose="02020603050405020304" pitchFamily="18" charset="0"/>
            </a:endParaRPr>
          </a:p>
        </p:txBody>
      </p:sp>
      <p:sp>
        <p:nvSpPr>
          <p:cNvPr id="68" name="Google Shape;68;p16"/>
          <p:cNvSpPr txBox="1">
            <a:spLocks noGrp="1"/>
          </p:cNvSpPr>
          <p:nvPr>
            <p:ph type="body" idx="1"/>
          </p:nvPr>
        </p:nvSpPr>
        <p:spPr>
          <a:xfrm>
            <a:off x="747516" y="1219200"/>
            <a:ext cx="8396483" cy="4185006"/>
          </a:xfrm>
          <a:prstGeom prst="rect">
            <a:avLst/>
          </a:prstGeom>
        </p:spPr>
        <p:txBody>
          <a:bodyPr spcFirstLastPara="1" wrap="square" lIns="91425" tIns="91425" rIns="91425" bIns="91425" anchor="t" anchorCtr="0">
            <a:noAutofit/>
          </a:bodyPr>
          <a:lstStyle/>
          <a:p>
            <a:pPr marL="477441" indent="-257175" algn="just">
              <a:lnSpc>
                <a:spcPct val="150000"/>
              </a:lnSpc>
              <a:buFont typeface="Wingdings" pitchFamily="2" charset="2"/>
              <a:buChar char="v"/>
            </a:pPr>
            <a:r>
              <a:rPr lang="en-US" sz="2400" dirty="0">
                <a:latin typeface="Times New Roman" panose="02020603050405020304" pitchFamily="18" charset="0"/>
                <a:cs typeface="Times New Roman" panose="02020603050405020304" pitchFamily="18" charset="0"/>
              </a:rPr>
              <a:t>Introduction </a:t>
            </a:r>
          </a:p>
          <a:p>
            <a:pPr marL="477441" indent="-257175" algn="just">
              <a:lnSpc>
                <a:spcPct val="150000"/>
              </a:lnSpc>
              <a:buFont typeface="Wingdings" pitchFamily="2" charset="2"/>
              <a:buChar char="v"/>
            </a:pPr>
            <a:r>
              <a:rPr lang="en-US" sz="2400" dirty="0">
                <a:latin typeface="Times New Roman" panose="02020603050405020304" pitchFamily="18" charset="0"/>
                <a:ea typeface="Arial Unicode MS" pitchFamily="34" charset="-128"/>
                <a:cs typeface="Times New Roman" panose="02020603050405020304" pitchFamily="18" charset="0"/>
              </a:rPr>
              <a:t>Strategic Overview of the MMDA </a:t>
            </a:r>
          </a:p>
          <a:p>
            <a:pPr marL="477441" indent="-257175" algn="just">
              <a:lnSpc>
                <a:spcPct val="150000"/>
              </a:lnSpc>
              <a:buFont typeface="Wingdings" pitchFamily="2" charset="2"/>
              <a:buChar char="v"/>
            </a:pPr>
            <a:r>
              <a:rPr lang="en-US" sz="2400" dirty="0">
                <a:latin typeface="Times New Roman" panose="02020603050405020304" pitchFamily="18" charset="0"/>
                <a:cs typeface="Times New Roman" panose="02020603050405020304" pitchFamily="18" charset="0"/>
              </a:rPr>
              <a:t>Financial Performance – Revenue Expenditure</a:t>
            </a:r>
          </a:p>
          <a:p>
            <a:pPr marL="477441" indent="-257175" algn="just">
              <a:lnSpc>
                <a:spcPct val="150000"/>
              </a:lnSpc>
              <a:buFont typeface="Wingdings" pitchFamily="2" charset="2"/>
              <a:buChar char="v"/>
            </a:pPr>
            <a:r>
              <a:rPr lang="en-US" sz="2400" dirty="0">
                <a:latin typeface="Times New Roman" panose="02020603050405020304" pitchFamily="18" charset="0"/>
                <a:cs typeface="Times New Roman" panose="02020603050405020304" pitchFamily="18" charset="0"/>
              </a:rPr>
              <a:t>Key Achievements for 2024</a:t>
            </a:r>
          </a:p>
          <a:p>
            <a:pPr marL="477441" indent="-257175" algn="just">
              <a:lnSpc>
                <a:spcPct val="150000"/>
              </a:lnSpc>
              <a:buFont typeface="Wingdings" pitchFamily="2" charset="2"/>
              <a:buChar char="v"/>
            </a:pPr>
            <a:r>
              <a:rPr lang="en-US" sz="2400" dirty="0">
                <a:latin typeface="Times New Roman" panose="02020603050405020304" pitchFamily="18" charset="0"/>
                <a:cs typeface="Times New Roman" panose="02020603050405020304" pitchFamily="18" charset="0"/>
              </a:rPr>
              <a:t>2024 Budget </a:t>
            </a:r>
            <a:r>
              <a:rPr lang="en-US" sz="2400" dirty="0" err="1">
                <a:latin typeface="Times New Roman" panose="02020603050405020304" pitchFamily="18" charset="0"/>
                <a:cs typeface="Times New Roman" panose="02020603050405020304" pitchFamily="18" charset="0"/>
              </a:rPr>
              <a:t>Programme</a:t>
            </a:r>
            <a:r>
              <a:rPr lang="en-US" sz="2400" dirty="0">
                <a:latin typeface="Times New Roman" panose="02020603050405020304" pitchFamily="18" charset="0"/>
                <a:cs typeface="Times New Roman" panose="02020603050405020304" pitchFamily="18" charset="0"/>
              </a:rPr>
              <a:t> Performance</a:t>
            </a:r>
          </a:p>
          <a:p>
            <a:pPr marL="477441" indent="-257175" algn="just">
              <a:lnSpc>
                <a:spcPct val="150000"/>
              </a:lnSpc>
              <a:buFont typeface="Wingdings" pitchFamily="2" charset="2"/>
              <a:buChar char="v"/>
            </a:pPr>
            <a:r>
              <a:rPr lang="en-US" sz="2400" dirty="0">
                <a:latin typeface="Times New Roman" panose="02020603050405020304" pitchFamily="18" charset="0"/>
                <a:cs typeface="Times New Roman" panose="02020603050405020304" pitchFamily="18" charset="0"/>
              </a:rPr>
              <a:t>Outlook for 2025-2028</a:t>
            </a:r>
          </a:p>
          <a:p>
            <a:pPr marL="477441" indent="-257175" algn="just">
              <a:lnSpc>
                <a:spcPct val="150000"/>
              </a:lnSpc>
              <a:buFont typeface="Wingdings" pitchFamily="2" charset="2"/>
              <a:buChar char="v"/>
            </a:pPr>
            <a:r>
              <a:rPr lang="en-US" sz="2400" dirty="0">
                <a:latin typeface="Times New Roman" panose="02020603050405020304" pitchFamily="18" charset="0"/>
                <a:cs typeface="Times New Roman" panose="02020603050405020304" pitchFamily="18" charset="0"/>
              </a:rPr>
              <a:t>Conclusion</a:t>
            </a:r>
          </a:p>
          <a:p>
            <a:pPr marL="477441" indent="-257175" algn="just">
              <a:lnSpc>
                <a:spcPct val="150000"/>
              </a:lnSpc>
              <a:buFont typeface="Wingdings" pitchFamily="2" charset="2"/>
              <a:buChar char="v"/>
            </a:pPr>
            <a:endParaRPr lang="en-US" sz="2400" dirty="0">
              <a:latin typeface="Times New Roman" panose="02020603050405020304" pitchFamily="18" charset="0"/>
              <a:cs typeface="Times New Roman" panose="02020603050405020304" pitchFamily="18" charset="0"/>
            </a:endParaRPr>
          </a:p>
        </p:txBody>
      </p:sp>
      <p:sp>
        <p:nvSpPr>
          <p:cNvPr id="3" name="Slide Number Placeholder 2">
            <a:extLst>
              <a:ext uri="{FF2B5EF4-FFF2-40B4-BE49-F238E27FC236}">
                <a16:creationId xmlns:a16="http://schemas.microsoft.com/office/drawing/2014/main" id="{B29FC176-FF3A-4CC5-B4BD-96C645E92519}"/>
              </a:ext>
            </a:extLst>
          </p:cNvPr>
          <p:cNvSpPr>
            <a:spLocks noGrp="1"/>
          </p:cNvSpPr>
          <p:nvPr>
            <p:ph type="sldNum" sz="quarter" idx="11"/>
          </p:nvPr>
        </p:nvSpPr>
        <p:spPr/>
        <p:txBody>
          <a:bodyPr/>
          <a:lstStyle/>
          <a:p>
            <a:fld id="{2392425C-E889-4A93-B643-0E993E815549}" type="slidenum">
              <a:rPr lang="en-US" smtClean="0"/>
              <a:t>2</a:t>
            </a:fld>
            <a:endParaRPr lang="en-US"/>
          </a:p>
        </p:txBody>
      </p:sp>
    </p:spTree>
    <p:extLst>
      <p:ext uri="{BB962C8B-B14F-4D97-AF65-F5344CB8AC3E}">
        <p14:creationId xmlns:p14="http://schemas.microsoft.com/office/powerpoint/2010/main" val="2601977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Shape 66"/>
        <p:cNvGrpSpPr/>
        <p:nvPr/>
      </p:nvGrpSpPr>
      <p:grpSpPr>
        <a:xfrm>
          <a:off x="0" y="0"/>
          <a:ext cx="0" cy="0"/>
          <a:chOff x="0" y="0"/>
          <a:chExt cx="0" cy="0"/>
        </a:xfrm>
      </p:grpSpPr>
      <p:sp>
        <p:nvSpPr>
          <p:cNvPr id="67" name="Google Shape;67;p16"/>
          <p:cNvSpPr txBox="1">
            <a:spLocks noGrp="1"/>
          </p:cNvSpPr>
          <p:nvPr>
            <p:ph type="title"/>
          </p:nvPr>
        </p:nvSpPr>
        <p:spPr>
          <a:xfrm>
            <a:off x="1049074" y="496025"/>
            <a:ext cx="7005275" cy="566157"/>
          </a:xfrm>
          <a:prstGeom prst="rect">
            <a:avLst/>
          </a:prstGeom>
        </p:spPr>
        <p:txBody>
          <a:bodyPr spcFirstLastPara="1" wrap="square" lIns="91425" tIns="91425" rIns="91425" bIns="91425" anchor="t" anchorCtr="0">
            <a:noAutofit/>
          </a:bodyPr>
          <a:lstStyle/>
          <a:p>
            <a:pPr lvl="0" algn="ctr"/>
            <a:r>
              <a:rPr lang="en-US" sz="2400" dirty="0">
                <a:solidFill>
                  <a:schemeClr val="accent1"/>
                </a:solidFill>
                <a:latin typeface="Times New Roman" panose="02020603050405020304" pitchFamily="18" charset="0"/>
                <a:cs typeface="Times New Roman" panose="02020603050405020304" pitchFamily="18" charset="0"/>
              </a:rPr>
              <a:t>INTRODUCTION</a:t>
            </a:r>
            <a:endParaRPr lang="en-US" sz="2400" dirty="0">
              <a:latin typeface="Times New Roman" panose="02020603050405020304" pitchFamily="18" charset="0"/>
              <a:cs typeface="Times New Roman" panose="02020603050405020304" pitchFamily="18" charset="0"/>
            </a:endParaRPr>
          </a:p>
        </p:txBody>
      </p:sp>
      <p:sp>
        <p:nvSpPr>
          <p:cNvPr id="68" name="Google Shape;68;p16"/>
          <p:cNvSpPr txBox="1">
            <a:spLocks noGrp="1"/>
          </p:cNvSpPr>
          <p:nvPr>
            <p:ph type="body" idx="1"/>
          </p:nvPr>
        </p:nvSpPr>
        <p:spPr>
          <a:xfrm>
            <a:off x="338204" y="1062182"/>
            <a:ext cx="8432038" cy="5526508"/>
          </a:xfrm>
          <a:prstGeom prst="rect">
            <a:avLst/>
          </a:prstGeom>
        </p:spPr>
        <p:txBody>
          <a:bodyPr spcFirstLastPara="1" wrap="square" lIns="91425" tIns="91425" rIns="91425" bIns="91425" anchor="t" anchorCtr="0">
            <a:noAutofit/>
          </a:bodyPr>
          <a:lstStyle/>
          <a:p>
            <a:pPr marL="220266" indent="0" algn="just">
              <a:lnSpc>
                <a:spcPct val="150000"/>
              </a:lnSpc>
              <a:buNone/>
            </a:pPr>
            <a:r>
              <a:rPr lang="en-US" sz="2000" dirty="0">
                <a:latin typeface="Times New Roman" panose="02020603050405020304" pitchFamily="18" charset="0"/>
                <a:cs typeface="Times New Roman" panose="02020603050405020304" pitchFamily="18" charset="0"/>
              </a:rPr>
              <a:t>Budget hearings are crucial part of Ghana’s Budget Management process where Assemblies revenue and expenditure estimates are examined in an open manner.</a:t>
            </a:r>
          </a:p>
          <a:p>
            <a:pPr marL="220266" indent="0" algn="just">
              <a:lnSpc>
                <a:spcPct val="150000"/>
              </a:lnSpc>
              <a:buNone/>
            </a:pPr>
            <a:endParaRPr lang="en-US" sz="2000" dirty="0">
              <a:latin typeface="Times New Roman" panose="02020603050405020304" pitchFamily="18" charset="0"/>
              <a:cs typeface="Times New Roman" panose="02020603050405020304" pitchFamily="18" charset="0"/>
            </a:endParaRPr>
          </a:p>
          <a:p>
            <a:pPr marL="220266" indent="0" algn="just">
              <a:lnSpc>
                <a:spcPct val="150000"/>
              </a:lnSpc>
              <a:buNone/>
            </a:pPr>
            <a:r>
              <a:rPr lang="en-US" sz="2000" dirty="0">
                <a:latin typeface="Times New Roman" panose="02020603050405020304" pitchFamily="18" charset="0"/>
                <a:cs typeface="Times New Roman" panose="02020603050405020304" pitchFamily="18" charset="0"/>
              </a:rPr>
              <a:t>These hearings provide a platform for open discussions to examine the status of the District Medium Term Development Plan (DMTDP) implementation, assess targets based on previous year’s performance and verify alignment with government policies and expenditure priorities.</a:t>
            </a:r>
          </a:p>
          <a:p>
            <a:pPr marL="220266" indent="0" algn="just">
              <a:lnSpc>
                <a:spcPct val="150000"/>
              </a:lnSpc>
              <a:buNone/>
            </a:pPr>
            <a:endParaRPr lang="en-US" sz="2000" dirty="0">
              <a:latin typeface="Times New Roman" panose="02020603050405020304" pitchFamily="18" charset="0"/>
              <a:cs typeface="Times New Roman" panose="02020603050405020304" pitchFamily="18" charset="0"/>
            </a:endParaRPr>
          </a:p>
          <a:p>
            <a:pPr marL="220266" indent="0" algn="just">
              <a:lnSpc>
                <a:spcPct val="150000"/>
              </a:lnSpc>
              <a:buNone/>
            </a:pPr>
            <a:r>
              <a:rPr lang="en-US" sz="2000" dirty="0">
                <a:latin typeface="Times New Roman" panose="02020603050405020304" pitchFamily="18" charset="0"/>
                <a:cs typeface="Times New Roman" panose="02020603050405020304" pitchFamily="18" charset="0"/>
              </a:rPr>
              <a:t>These efforts are geared to ensure Transparency, Accountability, Better decision-making and enhanced citizens’ engagement.</a:t>
            </a:r>
          </a:p>
          <a:p>
            <a:pPr marL="220266" indent="0" algn="just">
              <a:lnSpc>
                <a:spcPct val="150000"/>
              </a:lnSpc>
              <a:buNone/>
            </a:pPr>
            <a:r>
              <a:rPr lang="en-US" sz="2000" dirty="0">
                <a:latin typeface="Times New Roman" panose="02020603050405020304" pitchFamily="18" charset="0"/>
                <a:cs typeface="Times New Roman" panose="02020603050405020304" pitchFamily="18" charset="0"/>
              </a:rPr>
              <a:t> </a:t>
            </a:r>
          </a:p>
        </p:txBody>
      </p:sp>
      <p:sp>
        <p:nvSpPr>
          <p:cNvPr id="3" name="Slide Number Placeholder 2">
            <a:extLst>
              <a:ext uri="{FF2B5EF4-FFF2-40B4-BE49-F238E27FC236}">
                <a16:creationId xmlns:a16="http://schemas.microsoft.com/office/drawing/2014/main" id="{B29FC176-FF3A-4CC5-B4BD-96C645E92519}"/>
              </a:ext>
            </a:extLst>
          </p:cNvPr>
          <p:cNvSpPr>
            <a:spLocks noGrp="1"/>
          </p:cNvSpPr>
          <p:nvPr>
            <p:ph type="sldNum" sz="quarter" idx="11"/>
          </p:nvPr>
        </p:nvSpPr>
        <p:spPr/>
        <p:txBody>
          <a:bodyPr/>
          <a:lstStyle/>
          <a:p>
            <a:fld id="{2392425C-E889-4A93-B643-0E993E815549}" type="slidenum">
              <a:rPr lang="en-US" smtClean="0"/>
              <a:t>3</a:t>
            </a:fld>
            <a:endParaRPr lang="en-US"/>
          </a:p>
        </p:txBody>
      </p:sp>
    </p:spTree>
    <p:extLst>
      <p:ext uri="{BB962C8B-B14F-4D97-AF65-F5344CB8AC3E}">
        <p14:creationId xmlns:p14="http://schemas.microsoft.com/office/powerpoint/2010/main" val="7944748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EDF90C-6FD5-4760-BC88-CAB253462EAD}"/>
              </a:ext>
            </a:extLst>
          </p:cNvPr>
          <p:cNvSpPr>
            <a:spLocks noGrp="1"/>
          </p:cNvSpPr>
          <p:nvPr>
            <p:ph type="title" idx="4294967295"/>
          </p:nvPr>
        </p:nvSpPr>
        <p:spPr>
          <a:xfrm>
            <a:off x="299508" y="220442"/>
            <a:ext cx="8520600" cy="763500"/>
          </a:xfrm>
          <a:prstGeom prst="rect">
            <a:avLst/>
          </a:prstGeom>
        </p:spPr>
        <p:txBody>
          <a:bodyPr/>
          <a:lstStyle/>
          <a:p>
            <a:pPr algn="ctr">
              <a:buNone/>
            </a:pPr>
            <a:r>
              <a:rPr lang="en-US" sz="2400" b="1" dirty="0">
                <a:solidFill>
                  <a:schemeClr val="accent1"/>
                </a:solidFill>
                <a:latin typeface="Times New Roman" panose="02020603050405020304" pitchFamily="18" charset="0"/>
                <a:cs typeface="Times New Roman" panose="02020603050405020304" pitchFamily="18" charset="0"/>
              </a:rPr>
              <a:t>STRATEGIC OVERVIEW OF THE DISTRICT </a:t>
            </a:r>
            <a:endParaRPr lang="en-US" sz="2400" b="1" dirty="0">
              <a:latin typeface="Times New Roman" panose="02020603050405020304" pitchFamily="18" charset="0"/>
              <a:cs typeface="Times New Roman" panose="02020603050405020304" pitchFamily="18" charset="0"/>
            </a:endParaRPr>
          </a:p>
        </p:txBody>
      </p:sp>
      <p:sp>
        <p:nvSpPr>
          <p:cNvPr id="4" name="Text Placeholder 2">
            <a:extLst>
              <a:ext uri="{FF2B5EF4-FFF2-40B4-BE49-F238E27FC236}">
                <a16:creationId xmlns:a16="http://schemas.microsoft.com/office/drawing/2014/main" id="{150BFE48-608C-407F-B3C7-28CEF9C5F438}"/>
              </a:ext>
            </a:extLst>
          </p:cNvPr>
          <p:cNvSpPr txBox="1">
            <a:spLocks/>
          </p:cNvSpPr>
          <p:nvPr/>
        </p:nvSpPr>
        <p:spPr>
          <a:xfrm>
            <a:off x="299508" y="1156685"/>
            <a:ext cx="8520601" cy="514410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150000"/>
              </a:lnSpc>
            </a:pPr>
            <a:r>
              <a:rPr lang="en-US" sz="2000" b="1" dirty="0">
                <a:latin typeface="Times New Roman" panose="02020603050405020304" pitchFamily="18" charset="0"/>
                <a:cs typeface="Times New Roman" panose="02020603050405020304" pitchFamily="18" charset="0"/>
              </a:rPr>
              <a:t>NAME OF  THE DISTRICT</a:t>
            </a:r>
            <a:r>
              <a:rPr lang="en-US" sz="2000" dirty="0">
                <a:latin typeface="Times New Roman" panose="02020603050405020304" pitchFamily="18" charset="0"/>
                <a:cs typeface="Times New Roman" panose="02020603050405020304" pitchFamily="18" charset="0"/>
              </a:rPr>
              <a:t>: Upper </a:t>
            </a:r>
            <a:r>
              <a:rPr lang="en-US" sz="2000" dirty="0" err="1">
                <a:latin typeface="Times New Roman" panose="02020603050405020304" pitchFamily="18" charset="0"/>
                <a:cs typeface="Times New Roman" panose="02020603050405020304" pitchFamily="18" charset="0"/>
              </a:rPr>
              <a:t>Manya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Krobo</a:t>
            </a:r>
            <a:r>
              <a:rPr lang="en-US" sz="2000" dirty="0">
                <a:latin typeface="Times New Roman" panose="02020603050405020304" pitchFamily="18" charset="0"/>
                <a:cs typeface="Times New Roman" panose="02020603050405020304" pitchFamily="18" charset="0"/>
              </a:rPr>
              <a:t> District Assembly.</a:t>
            </a:r>
          </a:p>
          <a:p>
            <a:pPr algn="just">
              <a:lnSpc>
                <a:spcPct val="150000"/>
              </a:lnSpc>
            </a:pPr>
            <a:r>
              <a:rPr lang="en-US" sz="2000" dirty="0">
                <a:latin typeface="Times New Roman" panose="02020603050405020304" pitchFamily="18" charset="0"/>
                <a:cs typeface="Times New Roman" panose="02020603050405020304" pitchFamily="18" charset="0"/>
              </a:rPr>
              <a:t>The Legislative Instrument, 2008 (L.I 1842) established the Upper </a:t>
            </a:r>
            <a:r>
              <a:rPr lang="en-US" sz="2000" dirty="0" err="1">
                <a:latin typeface="Times New Roman" panose="02020603050405020304" pitchFamily="18" charset="0"/>
                <a:cs typeface="Times New Roman" panose="02020603050405020304" pitchFamily="18" charset="0"/>
              </a:rPr>
              <a:t>Manya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Krobo</a:t>
            </a:r>
            <a:r>
              <a:rPr lang="en-US" sz="2000" dirty="0">
                <a:latin typeface="Times New Roman" panose="02020603050405020304" pitchFamily="18" charset="0"/>
                <a:cs typeface="Times New Roman" panose="02020603050405020304" pitchFamily="18" charset="0"/>
              </a:rPr>
              <a:t> District Assembly in February, 2008, with Asesewa as its Capital. It forms part of the Thirty-Three (33) Municipals and Districts Assemblies in the Eastern Region of Ghana.</a:t>
            </a:r>
          </a:p>
          <a:p>
            <a:pPr algn="just">
              <a:lnSpc>
                <a:spcPct val="150000"/>
              </a:lnSpc>
            </a:pPr>
            <a:endParaRPr lang="en-US" sz="2000" dirty="0">
              <a:latin typeface="Times New Roman" panose="02020603050405020304" pitchFamily="18" charset="0"/>
              <a:cs typeface="Times New Roman" panose="02020603050405020304" pitchFamily="18" charset="0"/>
            </a:endParaRPr>
          </a:p>
          <a:p>
            <a:pPr algn="just">
              <a:lnSpc>
                <a:spcPct val="150000"/>
              </a:lnSpc>
            </a:pPr>
            <a:r>
              <a:rPr lang="en-US" sz="2000" b="1" dirty="0">
                <a:latin typeface="Times New Roman" panose="02020603050405020304" pitchFamily="18" charset="0"/>
                <a:cs typeface="Times New Roman" panose="02020603050405020304" pitchFamily="18" charset="0"/>
              </a:rPr>
              <a:t>POPULATION SIZE</a:t>
            </a:r>
          </a:p>
          <a:p>
            <a:pPr algn="just">
              <a:lnSpc>
                <a:spcPct val="150000"/>
              </a:lnSpc>
            </a:pPr>
            <a:r>
              <a:rPr lang="en-US" sz="2000" dirty="0">
                <a:latin typeface="Times New Roman" panose="02020603050405020304" pitchFamily="18" charset="0"/>
                <a:cs typeface="Times New Roman" panose="02020603050405020304" pitchFamily="18" charset="0"/>
              </a:rPr>
              <a:t>The 2024 Population of Upper Manya Krobo District is 77,744 comprising 39,182 males representing fifty-one percent (51%) and 38,562 Females forty-nine percent (49%). </a:t>
            </a:r>
          </a:p>
          <a:p>
            <a:pPr algn="just">
              <a:lnSpc>
                <a:spcPct val="150000"/>
              </a:lnSpc>
            </a:pPr>
            <a:endParaRPr lang="en-US" sz="1600" dirty="0">
              <a:latin typeface="Times New Roman" panose="02020603050405020304" pitchFamily="18" charset="0"/>
              <a:cs typeface="Times New Roman" panose="02020603050405020304" pitchFamily="18" charset="0"/>
            </a:endParaRPr>
          </a:p>
          <a:p>
            <a:pPr marL="139700" algn="just">
              <a:lnSpc>
                <a:spcPct val="150000"/>
              </a:lnSpc>
            </a:pPr>
            <a:endParaRPr lang="en-US" dirty="0"/>
          </a:p>
          <a:p>
            <a:pPr marL="139700" algn="just"/>
            <a:endParaRPr lang="en-US" dirty="0">
              <a:latin typeface="Arial" panose="020B0604020202020204" pitchFamily="34" charset="0"/>
              <a:cs typeface="Arial" panose="020B0604020202020204" pitchFamily="34" charset="0"/>
            </a:endParaRPr>
          </a:p>
        </p:txBody>
      </p:sp>
      <p:sp>
        <p:nvSpPr>
          <p:cNvPr id="3" name="Slide Number Placeholder 2">
            <a:extLst>
              <a:ext uri="{FF2B5EF4-FFF2-40B4-BE49-F238E27FC236}">
                <a16:creationId xmlns:a16="http://schemas.microsoft.com/office/drawing/2014/main" id="{D6352939-3BE7-4F69-815D-7B0B41283AF6}"/>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4</a:t>
            </a:fld>
            <a:endParaRPr lang="en"/>
          </a:p>
        </p:txBody>
      </p:sp>
    </p:spTree>
    <p:extLst>
      <p:ext uri="{BB962C8B-B14F-4D97-AF65-F5344CB8AC3E}">
        <p14:creationId xmlns:p14="http://schemas.microsoft.com/office/powerpoint/2010/main" val="4208388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E144F78-6F0B-415C-B376-F2B500D9097A}"/>
              </a:ext>
            </a:extLst>
          </p:cNvPr>
          <p:cNvSpPr txBox="1">
            <a:spLocks/>
          </p:cNvSpPr>
          <p:nvPr/>
        </p:nvSpPr>
        <p:spPr>
          <a:xfrm>
            <a:off x="215757" y="300251"/>
            <a:ext cx="8794679" cy="528616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GB" b="1" dirty="0">
              <a:latin typeface="Arial" panose="020B0604020202020204" pitchFamily="34" charset="0"/>
              <a:cs typeface="Arial" panose="020B0604020202020204" pitchFamily="34" charset="0"/>
            </a:endParaRPr>
          </a:p>
          <a:p>
            <a:pPr algn="just">
              <a:lnSpc>
                <a:spcPct val="150000"/>
              </a:lnSpc>
            </a:pPr>
            <a:r>
              <a:rPr lang="en-GB" sz="2000" b="1" dirty="0">
                <a:latin typeface="Times New Roman" panose="02020603050405020304" pitchFamily="18" charset="0"/>
                <a:cs typeface="Times New Roman" panose="02020603050405020304" pitchFamily="18" charset="0"/>
              </a:rPr>
              <a:t>VISION </a:t>
            </a:r>
            <a:endParaRPr lang="en-US" sz="2000" b="1" dirty="0">
              <a:latin typeface="Times New Roman" panose="02020603050405020304" pitchFamily="18" charset="0"/>
              <a:cs typeface="Times New Roman" panose="02020603050405020304" pitchFamily="18" charset="0"/>
            </a:endParaRPr>
          </a:p>
          <a:p>
            <a:pPr algn="just">
              <a:lnSpc>
                <a:spcPct val="150000"/>
              </a:lnSpc>
            </a:pPr>
            <a:r>
              <a:rPr lang="en-US" sz="2000" dirty="0">
                <a:latin typeface="Times New Roman" panose="02020603050405020304" pitchFamily="18" charset="0"/>
                <a:cs typeface="Times New Roman" panose="02020603050405020304" pitchFamily="18" charset="0"/>
              </a:rPr>
              <a:t>A Safe, Prosperous and Responsive Model District.</a:t>
            </a:r>
          </a:p>
          <a:p>
            <a:pPr algn="just">
              <a:lnSpc>
                <a:spcPct val="150000"/>
              </a:lnSpc>
            </a:pPr>
            <a:endParaRPr lang="en-US" sz="2000" b="1" dirty="0">
              <a:latin typeface="Times New Roman" panose="02020603050405020304" pitchFamily="18" charset="0"/>
              <a:cs typeface="Times New Roman" panose="02020603050405020304" pitchFamily="18" charset="0"/>
            </a:endParaRPr>
          </a:p>
          <a:p>
            <a:pPr algn="just">
              <a:lnSpc>
                <a:spcPct val="150000"/>
              </a:lnSpc>
            </a:pPr>
            <a:r>
              <a:rPr lang="en-US" sz="2000" b="1" dirty="0">
                <a:latin typeface="Times New Roman" panose="02020603050405020304" pitchFamily="18" charset="0"/>
                <a:cs typeface="Times New Roman" panose="02020603050405020304" pitchFamily="18" charset="0"/>
              </a:rPr>
              <a:t>GOALS</a:t>
            </a:r>
          </a:p>
          <a:p>
            <a:pPr algn="just">
              <a:lnSpc>
                <a:spcPct val="150000"/>
              </a:lnSpc>
            </a:pPr>
            <a:r>
              <a:rPr lang="en-US" sz="2000" dirty="0">
                <a:latin typeface="Times New Roman" panose="02020603050405020304" pitchFamily="18" charset="0"/>
                <a:cs typeface="Times New Roman" panose="02020603050405020304" pitchFamily="18" charset="0"/>
              </a:rPr>
              <a:t>Upper </a:t>
            </a:r>
            <a:r>
              <a:rPr lang="en-US" sz="2000" dirty="0" err="1">
                <a:latin typeface="Times New Roman" panose="02020603050405020304" pitchFamily="18" charset="0"/>
                <a:cs typeface="Times New Roman" panose="02020603050405020304" pitchFamily="18" charset="0"/>
              </a:rPr>
              <a:t>Manya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Krobo</a:t>
            </a:r>
            <a:r>
              <a:rPr lang="en-US" sz="2000" dirty="0">
                <a:latin typeface="Times New Roman" panose="02020603050405020304" pitchFamily="18" charset="0"/>
                <a:cs typeface="Times New Roman" panose="02020603050405020304" pitchFamily="18" charset="0"/>
              </a:rPr>
              <a:t> District aims to improving the wellbeing of the people through the collaboration with civic society and the private sector in the provision of socio-economic infrastructure and improved service delivery.</a:t>
            </a:r>
          </a:p>
          <a:p>
            <a:pPr algn="just">
              <a:lnSpc>
                <a:spcPct val="150000"/>
              </a:lnSpc>
            </a:pPr>
            <a:endParaRPr lang="en-GB" sz="2000" b="1" dirty="0">
              <a:latin typeface="Times New Roman" panose="02020603050405020304" pitchFamily="18" charset="0"/>
              <a:cs typeface="Times New Roman" panose="02020603050405020304" pitchFamily="18" charset="0"/>
            </a:endParaRPr>
          </a:p>
          <a:p>
            <a:pPr algn="just">
              <a:lnSpc>
                <a:spcPct val="150000"/>
              </a:lnSpc>
            </a:pPr>
            <a:r>
              <a:rPr lang="en-GB" sz="2000" b="1" dirty="0">
                <a:latin typeface="Times New Roman" panose="02020603050405020304" pitchFamily="18" charset="0"/>
                <a:cs typeface="Times New Roman" panose="02020603050405020304" pitchFamily="18" charset="0"/>
              </a:rPr>
              <a:t>MISSION</a:t>
            </a:r>
            <a:endParaRPr lang="en-US" sz="2000" b="1" dirty="0">
              <a:latin typeface="Times New Roman" panose="02020603050405020304" pitchFamily="18" charset="0"/>
              <a:cs typeface="Times New Roman" panose="02020603050405020304" pitchFamily="18" charset="0"/>
            </a:endParaRPr>
          </a:p>
          <a:p>
            <a:pPr algn="just">
              <a:lnSpc>
                <a:spcPct val="150000"/>
              </a:lnSpc>
            </a:pPr>
            <a:r>
              <a:rPr lang="en-US" sz="2000" dirty="0">
                <a:latin typeface="Times New Roman" panose="02020603050405020304" pitchFamily="18" charset="0"/>
                <a:cs typeface="Times New Roman" panose="02020603050405020304" pitchFamily="18" charset="0"/>
              </a:rPr>
              <a:t>To improve the quality of life of the people and the environment through efficient resource mobilization and sound development administration.</a:t>
            </a:r>
            <a:endParaRPr lang="en-US" sz="2000" b="1" dirty="0">
              <a:solidFill>
                <a:prstClr val="black"/>
              </a:solidFill>
              <a:latin typeface="Times New Roman" panose="02020603050405020304" pitchFamily="18" charset="0"/>
              <a:ea typeface="Arial Unicode MS" pitchFamily="34" charset="-128"/>
              <a:cs typeface="Times New Roman" panose="02020603050405020304" pitchFamily="18" charset="0"/>
            </a:endParaRPr>
          </a:p>
          <a:p>
            <a:pPr marL="139700"/>
            <a:endParaRPr lang="en-US" sz="2000" dirty="0">
              <a:highlight>
                <a:srgbClr val="FFFF00"/>
              </a:highlight>
              <a:latin typeface="Arial" panose="020B0604020202020204" pitchFamily="34" charset="0"/>
              <a:cs typeface="Arial" panose="020B0604020202020204" pitchFamily="34" charset="0"/>
            </a:endParaRPr>
          </a:p>
          <a:p>
            <a:pPr marL="139700"/>
            <a:endParaRPr lang="en-US" sz="1200" dirty="0">
              <a:latin typeface="Arial" panose="020B0604020202020204" pitchFamily="34" charset="0"/>
              <a:cs typeface="Arial" panose="020B0604020202020204" pitchFamily="34" charset="0"/>
            </a:endParaRPr>
          </a:p>
          <a:p>
            <a:pPr marL="139700"/>
            <a:endParaRPr lang="en-US" sz="1200" dirty="0">
              <a:latin typeface="Arial" panose="020B0604020202020204" pitchFamily="34" charset="0"/>
              <a:cs typeface="Arial" panose="020B0604020202020204" pitchFamily="34" charset="0"/>
            </a:endParaRPr>
          </a:p>
          <a:p>
            <a:pPr algn="just"/>
            <a:endParaRPr lang="en-US" b="1" dirty="0">
              <a:latin typeface="Arial" panose="020B0604020202020204" pitchFamily="34" charset="0"/>
              <a:cs typeface="Arial" panose="020B0604020202020204" pitchFamily="34" charset="0"/>
            </a:endParaRPr>
          </a:p>
          <a:p>
            <a:pPr marL="139700"/>
            <a:endParaRPr lang="en-US" dirty="0">
              <a:latin typeface="Arial" panose="020B060402020202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53AAEEE4-3E58-48D0-B7DF-54647AA8DD7F}"/>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5</a:t>
            </a:fld>
            <a:endParaRPr lang="en"/>
          </a:p>
        </p:txBody>
      </p:sp>
    </p:spTree>
    <p:extLst>
      <p:ext uri="{BB962C8B-B14F-4D97-AF65-F5344CB8AC3E}">
        <p14:creationId xmlns:p14="http://schemas.microsoft.com/office/powerpoint/2010/main" val="40067028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370C9D80-C023-42D9-AECC-92DBA6C2AF87}"/>
              </a:ext>
            </a:extLst>
          </p:cNvPr>
          <p:cNvSpPr>
            <a:spLocks noGrp="1"/>
          </p:cNvSpPr>
          <p:nvPr>
            <p:ph type="title" idx="4294967295"/>
          </p:nvPr>
        </p:nvSpPr>
        <p:spPr>
          <a:xfrm>
            <a:off x="311150" y="0"/>
            <a:ext cx="8521700" cy="528637"/>
          </a:xfrm>
          <a:prstGeom prst="rect">
            <a:avLst/>
          </a:prstGeom>
        </p:spPr>
        <p:txBody>
          <a:bodyPr/>
          <a:lstStyle/>
          <a:p>
            <a:pPr algn="ctr">
              <a:buNone/>
            </a:pPr>
            <a:r>
              <a:rPr lang="en-US" sz="2400" dirty="0">
                <a:solidFill>
                  <a:schemeClr val="accent1"/>
                </a:solidFill>
                <a:latin typeface="Times New Roman" panose="02020603050405020304" pitchFamily="18" charset="0"/>
                <a:cs typeface="Times New Roman" panose="02020603050405020304" pitchFamily="18" charset="0"/>
              </a:rPr>
              <a:t>CORE FUNCTIONS OF THE DISTRICT ASSEMBLY </a:t>
            </a:r>
          </a:p>
        </p:txBody>
      </p:sp>
      <p:sp>
        <p:nvSpPr>
          <p:cNvPr id="4" name="Text Placeholder 2">
            <a:extLst>
              <a:ext uri="{FF2B5EF4-FFF2-40B4-BE49-F238E27FC236}">
                <a16:creationId xmlns:a16="http://schemas.microsoft.com/office/drawing/2014/main" id="{1C8DAF55-7285-4B9A-87A9-4D1A9EA07A9F}"/>
              </a:ext>
            </a:extLst>
          </p:cNvPr>
          <p:cNvSpPr txBox="1">
            <a:spLocks/>
          </p:cNvSpPr>
          <p:nvPr/>
        </p:nvSpPr>
        <p:spPr>
          <a:xfrm>
            <a:off x="38171" y="609331"/>
            <a:ext cx="8794679" cy="57200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139700" algn="just">
              <a:lnSpc>
                <a:spcPct val="150000"/>
              </a:lnSpc>
            </a:pPr>
            <a:r>
              <a:rPr lang="en-US" sz="2000" dirty="0">
                <a:latin typeface="Times New Roman" panose="02020603050405020304" pitchFamily="18" charset="0"/>
                <a:cs typeface="Times New Roman" panose="02020603050405020304" pitchFamily="18" charset="0"/>
              </a:rPr>
              <a:t>The core functions of the District Assembly are outlined below:</a:t>
            </a:r>
          </a:p>
          <a:p>
            <a:pPr marL="139700" algn="just"/>
            <a:endParaRPr lang="en-US" sz="2000" dirty="0">
              <a:latin typeface="Times New Roman" panose="02020603050405020304" pitchFamily="18" charset="0"/>
              <a:cs typeface="Times New Roman" panose="02020603050405020304" pitchFamily="18" charset="0"/>
            </a:endParaRPr>
          </a:p>
          <a:p>
            <a:pPr marL="425450" indent="-285750" algn="just">
              <a:lnSpc>
                <a:spcPct val="150000"/>
              </a:lnSpc>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Responsible for the overall development of the District and ensure the preparation and submission of Development Plans and Budget of the district through the Regional Co-ordinating Council to the Central Government.</a:t>
            </a:r>
          </a:p>
          <a:p>
            <a:pPr marL="425450" indent="-285750" algn="just">
              <a:buFont typeface="Wingdings" panose="05000000000000000000" pitchFamily="2" charset="2"/>
              <a:buChar char="§"/>
            </a:pPr>
            <a:endParaRPr lang="en-US" sz="2000" dirty="0">
              <a:latin typeface="Times New Roman" panose="02020603050405020304" pitchFamily="18" charset="0"/>
              <a:cs typeface="Times New Roman" panose="02020603050405020304" pitchFamily="18" charset="0"/>
            </a:endParaRPr>
          </a:p>
          <a:p>
            <a:pPr marL="425450" indent="-285750" algn="just">
              <a:lnSpc>
                <a:spcPct val="150000"/>
              </a:lnSpc>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Formulate and execute plans, </a:t>
            </a:r>
            <a:r>
              <a:rPr lang="en-US" sz="2000" dirty="0" err="1">
                <a:latin typeface="Times New Roman" panose="02020603050405020304" pitchFamily="18" charset="0"/>
                <a:cs typeface="Times New Roman" panose="02020603050405020304" pitchFamily="18" charset="0"/>
              </a:rPr>
              <a:t>programmes</a:t>
            </a:r>
            <a:r>
              <a:rPr lang="en-US" sz="2000" dirty="0">
                <a:latin typeface="Times New Roman" panose="02020603050405020304" pitchFamily="18" charset="0"/>
                <a:cs typeface="Times New Roman" panose="02020603050405020304" pitchFamily="18" charset="0"/>
              </a:rPr>
              <a:t> and strategies for effective mobilization of resources necessary for the overall development of the district.</a:t>
            </a:r>
          </a:p>
          <a:p>
            <a:pPr marL="139700" algn="just"/>
            <a:endParaRPr lang="en-US" sz="2000" dirty="0">
              <a:latin typeface="Times New Roman" panose="02020603050405020304" pitchFamily="18" charset="0"/>
              <a:cs typeface="Times New Roman" panose="02020603050405020304" pitchFamily="18" charset="0"/>
            </a:endParaRPr>
          </a:p>
          <a:p>
            <a:pPr marL="425450" indent="-285750" algn="just">
              <a:lnSpc>
                <a:spcPct val="150000"/>
              </a:lnSpc>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Promote and support productive activities and social development in the district and remove obstacles to initiate development.</a:t>
            </a:r>
          </a:p>
          <a:p>
            <a:pPr marL="425450" indent="-285750" algn="just">
              <a:buFont typeface="Wingdings" panose="05000000000000000000" pitchFamily="2" charset="2"/>
              <a:buChar char="§"/>
            </a:pPr>
            <a:endParaRPr lang="en-US" sz="1600" dirty="0">
              <a:latin typeface="Times New Roman" panose="02020603050405020304" pitchFamily="18" charset="0"/>
              <a:cs typeface="Times New Roman" panose="02020603050405020304" pitchFamily="18" charset="0"/>
            </a:endParaRPr>
          </a:p>
        </p:txBody>
      </p:sp>
      <p:sp>
        <p:nvSpPr>
          <p:cNvPr id="2" name="Slide Number Placeholder 1">
            <a:extLst>
              <a:ext uri="{FF2B5EF4-FFF2-40B4-BE49-F238E27FC236}">
                <a16:creationId xmlns:a16="http://schemas.microsoft.com/office/drawing/2014/main" id="{6DC33587-4D67-42D0-8057-EB5B590CC234}"/>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6</a:t>
            </a:fld>
            <a:endParaRPr lang="en"/>
          </a:p>
        </p:txBody>
      </p:sp>
    </p:spTree>
    <p:extLst>
      <p:ext uri="{BB962C8B-B14F-4D97-AF65-F5344CB8AC3E}">
        <p14:creationId xmlns:p14="http://schemas.microsoft.com/office/powerpoint/2010/main" val="1939211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370C9D80-C023-42D9-AECC-92DBA6C2AF87}"/>
              </a:ext>
            </a:extLst>
          </p:cNvPr>
          <p:cNvSpPr>
            <a:spLocks noGrp="1"/>
          </p:cNvSpPr>
          <p:nvPr>
            <p:ph type="title" idx="4294967295"/>
          </p:nvPr>
        </p:nvSpPr>
        <p:spPr>
          <a:xfrm>
            <a:off x="311150" y="0"/>
            <a:ext cx="8521700" cy="528637"/>
          </a:xfrm>
          <a:prstGeom prst="rect">
            <a:avLst/>
          </a:prstGeom>
        </p:spPr>
        <p:txBody>
          <a:bodyPr/>
          <a:lstStyle/>
          <a:p>
            <a:pPr algn="ctr">
              <a:buNone/>
            </a:pPr>
            <a:r>
              <a:rPr lang="en-US" sz="2400" dirty="0">
                <a:solidFill>
                  <a:schemeClr val="accent1"/>
                </a:solidFill>
                <a:latin typeface="Times New Roman" panose="02020603050405020304" pitchFamily="18" charset="0"/>
                <a:cs typeface="Times New Roman" panose="02020603050405020304" pitchFamily="18" charset="0"/>
              </a:rPr>
              <a:t>CORE FUNCTIONS OF THE DISTRICT ASSEMBLY </a:t>
            </a:r>
          </a:p>
        </p:txBody>
      </p:sp>
      <p:sp>
        <p:nvSpPr>
          <p:cNvPr id="4" name="Text Placeholder 2">
            <a:extLst>
              <a:ext uri="{FF2B5EF4-FFF2-40B4-BE49-F238E27FC236}">
                <a16:creationId xmlns:a16="http://schemas.microsoft.com/office/drawing/2014/main" id="{1C8DAF55-7285-4B9A-87A9-4D1A9EA07A9F}"/>
              </a:ext>
            </a:extLst>
          </p:cNvPr>
          <p:cNvSpPr txBox="1">
            <a:spLocks/>
          </p:cNvSpPr>
          <p:nvPr/>
        </p:nvSpPr>
        <p:spPr>
          <a:xfrm>
            <a:off x="38171" y="609331"/>
            <a:ext cx="8794679" cy="57200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139700" algn="just"/>
            <a:r>
              <a:rPr lang="en-US" sz="2000" dirty="0">
                <a:latin typeface="Times New Roman" panose="02020603050405020304" pitchFamily="18" charset="0"/>
                <a:cs typeface="Times New Roman" panose="02020603050405020304" pitchFamily="18" charset="0"/>
              </a:rPr>
              <a:t>Cont..</a:t>
            </a:r>
          </a:p>
          <a:p>
            <a:pPr marL="139700" algn="just"/>
            <a:endParaRPr lang="en-US" sz="2000" dirty="0">
              <a:latin typeface="Times New Roman" panose="02020603050405020304" pitchFamily="18" charset="0"/>
              <a:cs typeface="Times New Roman" panose="02020603050405020304" pitchFamily="18" charset="0"/>
            </a:endParaRPr>
          </a:p>
          <a:p>
            <a:pPr marL="139700" algn="just"/>
            <a:endParaRPr lang="en-US" sz="2000" dirty="0">
              <a:latin typeface="Times New Roman" panose="02020603050405020304" pitchFamily="18" charset="0"/>
              <a:cs typeface="Times New Roman" panose="02020603050405020304" pitchFamily="18" charset="0"/>
            </a:endParaRPr>
          </a:p>
          <a:p>
            <a:pPr marL="425450" indent="-285750" algn="just">
              <a:lnSpc>
                <a:spcPct val="150000"/>
              </a:lnSpc>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Monitor and execute projects under approved Development Plans and assess and evaluate their impact on the people’s lives in the district.</a:t>
            </a:r>
          </a:p>
          <a:p>
            <a:pPr marL="425450" indent="-285750" algn="just">
              <a:buFont typeface="Wingdings" panose="05000000000000000000" pitchFamily="2" charset="2"/>
              <a:buChar char="§"/>
            </a:pPr>
            <a:endParaRPr lang="en-US" sz="2000" dirty="0">
              <a:latin typeface="Times New Roman" panose="02020603050405020304" pitchFamily="18" charset="0"/>
              <a:cs typeface="Times New Roman" panose="02020603050405020304" pitchFamily="18" charset="0"/>
            </a:endParaRPr>
          </a:p>
          <a:p>
            <a:pPr marL="425450" indent="-285750" algn="just">
              <a:lnSpc>
                <a:spcPct val="150000"/>
              </a:lnSpc>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Responsible for maintenance of security and public safety in the district in cooperation with the appropriate security agencies.</a:t>
            </a:r>
          </a:p>
          <a:p>
            <a:pPr marL="139700" algn="just"/>
            <a:endParaRPr lang="en-GB" sz="2000" dirty="0">
              <a:latin typeface="Arial" panose="020B0604020202020204" pitchFamily="34" charset="0"/>
              <a:cs typeface="Arial" panose="020B0604020202020204" pitchFamily="34" charset="0"/>
            </a:endParaRPr>
          </a:p>
          <a:p>
            <a:pPr algn="just"/>
            <a:r>
              <a:rPr lang="en-GB" sz="2000" b="1" i="1" dirty="0">
                <a:latin typeface="Times New Roman" panose="02020603050405020304" pitchFamily="18" charset="0"/>
                <a:cs typeface="Times New Roman" panose="02020603050405020304" pitchFamily="18" charset="0"/>
              </a:rPr>
              <a:t>          (Source Local Government Act 936 of 2016)  </a:t>
            </a:r>
            <a:endParaRPr lang="en-US" sz="2000" b="1" i="1" dirty="0">
              <a:latin typeface="Times New Roman" panose="02020603050405020304" pitchFamily="18" charset="0"/>
              <a:cs typeface="Times New Roman" panose="02020603050405020304" pitchFamily="18" charset="0"/>
            </a:endParaRPr>
          </a:p>
        </p:txBody>
      </p:sp>
      <p:sp>
        <p:nvSpPr>
          <p:cNvPr id="2" name="Slide Number Placeholder 1">
            <a:extLst>
              <a:ext uri="{FF2B5EF4-FFF2-40B4-BE49-F238E27FC236}">
                <a16:creationId xmlns:a16="http://schemas.microsoft.com/office/drawing/2014/main" id="{6DC33587-4D67-42D0-8057-EB5B590CC234}"/>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7</a:t>
            </a:fld>
            <a:endParaRPr lang="en"/>
          </a:p>
        </p:txBody>
      </p:sp>
    </p:spTree>
    <p:extLst>
      <p:ext uri="{BB962C8B-B14F-4D97-AF65-F5344CB8AC3E}">
        <p14:creationId xmlns:p14="http://schemas.microsoft.com/office/powerpoint/2010/main" val="13293626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77BAC14-311E-44FF-8B9E-DFCCCC5D8908}"/>
              </a:ext>
            </a:extLst>
          </p:cNvPr>
          <p:cNvSpPr>
            <a:spLocks noGrp="1"/>
          </p:cNvSpPr>
          <p:nvPr>
            <p:ph type="title"/>
          </p:nvPr>
        </p:nvSpPr>
        <p:spPr>
          <a:xfrm>
            <a:off x="311150" y="177350"/>
            <a:ext cx="8521700" cy="609367"/>
          </a:xfrm>
          <a:prstGeom prst="rect">
            <a:avLst/>
          </a:prstGeom>
        </p:spPr>
        <p:txBody>
          <a:bodyPr wrap="square">
            <a:spAutoFit/>
          </a:bodyPr>
          <a:lstStyle/>
          <a:p>
            <a:pPr lvl="0" algn="ctr">
              <a:lnSpc>
                <a:spcPct val="115000"/>
              </a:lnSpc>
              <a:buClrTx/>
              <a:buNone/>
            </a:pPr>
            <a:r>
              <a:rPr lang="en-US" sz="2400" b="1" dirty="0">
                <a:solidFill>
                  <a:schemeClr val="accent1"/>
                </a:solidFill>
                <a:latin typeface="Times New Roman" panose="02020603050405020304" pitchFamily="18" charset="0"/>
                <a:cs typeface="Times New Roman" panose="02020603050405020304" pitchFamily="18" charset="0"/>
              </a:rPr>
              <a:t>MMDA ADOPTED POLICY OBJECTIVES   </a:t>
            </a:r>
          </a:p>
        </p:txBody>
      </p:sp>
      <p:graphicFrame>
        <p:nvGraphicFramePr>
          <p:cNvPr id="2" name="Table 3">
            <a:extLst>
              <a:ext uri="{FF2B5EF4-FFF2-40B4-BE49-F238E27FC236}">
                <a16:creationId xmlns:a16="http://schemas.microsoft.com/office/drawing/2014/main" id="{89017285-4892-403A-8912-98329E43945F}"/>
              </a:ext>
            </a:extLst>
          </p:cNvPr>
          <p:cNvGraphicFramePr>
            <a:graphicFrameLocks noGrp="1"/>
          </p:cNvGraphicFramePr>
          <p:nvPr>
            <p:extLst>
              <p:ext uri="{D42A27DB-BD31-4B8C-83A1-F6EECF244321}">
                <p14:modId xmlns:p14="http://schemas.microsoft.com/office/powerpoint/2010/main" val="2239451205"/>
              </p:ext>
            </p:extLst>
          </p:nvPr>
        </p:nvGraphicFramePr>
        <p:xfrm>
          <a:off x="111397" y="786717"/>
          <a:ext cx="8721453" cy="5691145"/>
        </p:xfrm>
        <a:graphic>
          <a:graphicData uri="http://schemas.openxmlformats.org/drawingml/2006/table">
            <a:tbl>
              <a:tblPr firstRow="1" bandRow="1">
                <a:tableStyleId>{5940675A-B579-460E-94D1-54222C63F5DA}</a:tableStyleId>
              </a:tblPr>
              <a:tblGrid>
                <a:gridCol w="4090092">
                  <a:extLst>
                    <a:ext uri="{9D8B030D-6E8A-4147-A177-3AD203B41FA5}">
                      <a16:colId xmlns:a16="http://schemas.microsoft.com/office/drawing/2014/main" val="2436426030"/>
                    </a:ext>
                  </a:extLst>
                </a:gridCol>
                <a:gridCol w="4631361">
                  <a:extLst>
                    <a:ext uri="{9D8B030D-6E8A-4147-A177-3AD203B41FA5}">
                      <a16:colId xmlns:a16="http://schemas.microsoft.com/office/drawing/2014/main" val="113673891"/>
                    </a:ext>
                  </a:extLst>
                </a:gridCol>
              </a:tblGrid>
              <a:tr h="268498">
                <a:tc>
                  <a:txBody>
                    <a:bodyPr/>
                    <a:lstStyle/>
                    <a:p>
                      <a:pPr algn="ctr"/>
                      <a:r>
                        <a:rPr lang="en-US" sz="1800" b="1" dirty="0">
                          <a:latin typeface="Times New Roman" panose="02020603050405020304" pitchFamily="18" charset="0"/>
                          <a:cs typeface="Times New Roman" panose="02020603050405020304" pitchFamily="18" charset="0"/>
                        </a:rPr>
                        <a:t>FOCUS AREA</a:t>
                      </a: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800" b="1" dirty="0">
                          <a:latin typeface="Times New Roman" panose="02020603050405020304" pitchFamily="18" charset="0"/>
                          <a:cs typeface="Times New Roman" panose="02020603050405020304" pitchFamily="18" charset="0"/>
                        </a:rPr>
                        <a:t>ADOPTED POLICY OBJECTIVE</a:t>
                      </a:r>
                    </a:p>
                    <a:p>
                      <a:pPr algn="ctr"/>
                      <a:endParaRPr lang="en-US" sz="1800" b="1"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608456614"/>
                  </a:ext>
                </a:extLst>
              </a:tr>
              <a:tr h="845600">
                <a:tc>
                  <a:txBody>
                    <a:bodyPr/>
                    <a:lstStyle/>
                    <a:p>
                      <a:pPr marL="285750" indent="-285750">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Local Government and Decentralization</a:t>
                      </a:r>
                    </a:p>
                  </a:txBody>
                  <a:tcPr/>
                </a:tc>
                <a:tc>
                  <a:txBody>
                    <a:bodyPr/>
                    <a:lstStyle/>
                    <a:p>
                      <a:r>
                        <a:rPr lang="en-US" sz="1800" dirty="0">
                          <a:latin typeface="Times New Roman" panose="02020603050405020304" pitchFamily="18" charset="0"/>
                          <a:cs typeface="Times New Roman" panose="02020603050405020304" pitchFamily="18" charset="0"/>
                        </a:rPr>
                        <a:t>Deepen political, Administrative and Fiscal Decentralization</a:t>
                      </a:r>
                      <a:endParaRPr lang="en-US" sz="1800" b="0" i="0" u="none" strike="noStrike" cap="none" dirty="0">
                        <a:solidFill>
                          <a:schemeClr val="tx1"/>
                        </a:solidFill>
                        <a:effectLst/>
                        <a:latin typeface="Times New Roman" panose="02020603050405020304" pitchFamily="18" charset="0"/>
                        <a:ea typeface="+mn-ea"/>
                        <a:cs typeface="Times New Roman" panose="02020603050405020304" pitchFamily="18" charset="0"/>
                        <a:sym typeface="Arial"/>
                      </a:endParaRPr>
                    </a:p>
                  </a:txBody>
                  <a:tcPr/>
                </a:tc>
                <a:extLst>
                  <a:ext uri="{0D108BD9-81ED-4DB2-BD59-A6C34878D82A}">
                    <a16:rowId xmlns:a16="http://schemas.microsoft.com/office/drawing/2014/main" val="169014647"/>
                  </a:ext>
                </a:extLst>
              </a:tr>
              <a:tr h="756224">
                <a:tc>
                  <a:txBody>
                    <a:bodyPr/>
                    <a:lstStyle/>
                    <a:p>
                      <a:pPr marL="285750" marR="0" indent="-285750">
                        <a:lnSpc>
                          <a:spcPct val="150000"/>
                        </a:lnSpc>
                        <a:spcBef>
                          <a:spcPts val="0"/>
                        </a:spcBef>
                        <a:spcAft>
                          <a:spcPts val="0"/>
                        </a:spcAft>
                        <a:buFont typeface="Arial" panose="020B0604020202020204" pitchFamily="34" charset="0"/>
                        <a:buChar char="•"/>
                      </a:pPr>
                      <a:r>
                        <a:rPr lang="en-US" sz="1800" dirty="0">
                          <a:solidFill>
                            <a:srgbClr val="000000"/>
                          </a:solidFill>
                          <a:effectLst/>
                          <a:latin typeface="Times New Roman" panose="02020603050405020304" pitchFamily="18" charset="0"/>
                          <a:ea typeface="Times New Roman" panose="02020603050405020304" pitchFamily="18" charset="0"/>
                        </a:rPr>
                        <a:t>Education and Training</a:t>
                      </a:r>
                    </a:p>
                  </a:txBody>
                  <a:tcPr marL="68580" marR="68580" marT="0" marB="0"/>
                </a:tc>
                <a:tc>
                  <a:txBody>
                    <a:bodyP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lang="en-US" sz="1800" dirty="0">
                          <a:solidFill>
                            <a:srgbClr val="000000"/>
                          </a:solidFill>
                          <a:effectLst/>
                          <a:latin typeface="Times New Roman" panose="02020603050405020304" pitchFamily="18" charset="0"/>
                          <a:ea typeface="Times New Roman" panose="02020603050405020304" pitchFamily="18" charset="0"/>
                        </a:rPr>
                        <a:t>Enhance inclusive and equitable access to, and participation in quality education at all levels.</a:t>
                      </a:r>
                    </a:p>
                  </a:txBody>
                  <a:tcPr marL="68580" marR="68580" marT="0" marB="0"/>
                </a:tc>
                <a:extLst>
                  <a:ext uri="{0D108BD9-81ED-4DB2-BD59-A6C34878D82A}">
                    <a16:rowId xmlns:a16="http://schemas.microsoft.com/office/drawing/2014/main" val="3117381621"/>
                  </a:ext>
                </a:extLst>
              </a:tr>
              <a:tr h="756224">
                <a:tc>
                  <a:txBody>
                    <a:bodyPr/>
                    <a:lstStyle/>
                    <a:p>
                      <a:pPr marL="285750" marR="0" indent="-285750">
                        <a:lnSpc>
                          <a:spcPct val="150000"/>
                        </a:lnSpc>
                        <a:spcBef>
                          <a:spcPts val="0"/>
                        </a:spcBef>
                        <a:spcAft>
                          <a:spcPts val="0"/>
                        </a:spcAft>
                        <a:buFont typeface="Arial" panose="020B0604020202020204" pitchFamily="34" charset="0"/>
                        <a:buChar char="•"/>
                      </a:pPr>
                      <a:r>
                        <a:rPr lang="en-US" sz="1800" dirty="0">
                          <a:solidFill>
                            <a:srgbClr val="000000"/>
                          </a:solidFill>
                          <a:effectLst/>
                          <a:latin typeface="Times New Roman" panose="02020603050405020304" pitchFamily="18" charset="0"/>
                          <a:ea typeface="Times New Roman" panose="02020603050405020304" pitchFamily="18" charset="0"/>
                        </a:rPr>
                        <a:t>Health and Health Services</a:t>
                      </a:r>
                    </a:p>
                  </a:txBody>
                  <a:tcPr marL="68580" marR="68580" marT="0" marB="0"/>
                </a:tc>
                <a:tc>
                  <a:txBody>
                    <a:bodyP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lang="en-US" sz="1800" dirty="0">
                          <a:solidFill>
                            <a:srgbClr val="000000"/>
                          </a:solidFill>
                          <a:effectLst/>
                          <a:latin typeface="Times New Roman" panose="02020603050405020304" pitchFamily="18" charset="0"/>
                          <a:ea typeface="Times New Roman" panose="02020603050405020304" pitchFamily="18" charset="0"/>
                        </a:rPr>
                        <a:t>Bridge the equity gaps in access to Health care in the District</a:t>
                      </a:r>
                    </a:p>
                  </a:txBody>
                  <a:tcPr marL="68580" marR="68580" marT="0" marB="0"/>
                </a:tc>
                <a:extLst>
                  <a:ext uri="{0D108BD9-81ED-4DB2-BD59-A6C34878D82A}">
                    <a16:rowId xmlns:a16="http://schemas.microsoft.com/office/drawing/2014/main" val="3222404380"/>
                  </a:ext>
                </a:extLst>
              </a:tr>
              <a:tr h="354030">
                <a:tc>
                  <a:txBody>
                    <a:bodyPr/>
                    <a:lstStyle/>
                    <a:p>
                      <a:pPr marL="285750" marR="0" indent="-285750">
                        <a:lnSpc>
                          <a:spcPct val="150000"/>
                        </a:lnSpc>
                        <a:spcBef>
                          <a:spcPts val="0"/>
                        </a:spcBef>
                        <a:spcAft>
                          <a:spcPts val="0"/>
                        </a:spcAft>
                        <a:buFont typeface="Arial" panose="020B0604020202020204" pitchFamily="34" charset="0"/>
                        <a:buChar char="•"/>
                      </a:pPr>
                      <a:r>
                        <a:rPr lang="en-US" sz="1800" dirty="0">
                          <a:solidFill>
                            <a:srgbClr val="000000"/>
                          </a:solidFill>
                          <a:effectLst/>
                          <a:latin typeface="Times New Roman" panose="02020603050405020304" pitchFamily="18" charset="0"/>
                          <a:ea typeface="Times New Roman" panose="02020603050405020304" pitchFamily="18" charset="0"/>
                        </a:rPr>
                        <a:t>Environmental Sanitation Management</a:t>
                      </a:r>
                    </a:p>
                  </a:txBody>
                  <a:tcPr marL="68580" marR="68580" marT="0" marB="0"/>
                </a:tc>
                <a:tc>
                  <a:txBody>
                    <a:bodyP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lang="en-US" sz="1800" dirty="0">
                          <a:solidFill>
                            <a:srgbClr val="000000"/>
                          </a:solidFill>
                          <a:effectLst/>
                          <a:latin typeface="Times New Roman" panose="02020603050405020304" pitchFamily="18" charset="0"/>
                          <a:ea typeface="Times New Roman" panose="02020603050405020304" pitchFamily="18" charset="0"/>
                        </a:rPr>
                        <a:t>Improve Environmental Sanitation in the District</a:t>
                      </a:r>
                    </a:p>
                  </a:txBody>
                  <a:tcPr marL="68580" marR="68580" marT="0" marB="0"/>
                </a:tc>
                <a:extLst>
                  <a:ext uri="{0D108BD9-81ED-4DB2-BD59-A6C34878D82A}">
                    <a16:rowId xmlns:a16="http://schemas.microsoft.com/office/drawing/2014/main" val="2798371560"/>
                  </a:ext>
                </a:extLst>
              </a:tr>
              <a:tr h="2276369">
                <a:tc>
                  <a:txBody>
                    <a:bodyPr/>
                    <a:lstStyle/>
                    <a:p>
                      <a:pPr marL="285750" indent="-285750">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Social Protection</a:t>
                      </a:r>
                    </a:p>
                    <a:p>
                      <a:pPr marL="285750" indent="-285750">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Gender Equality</a:t>
                      </a:r>
                    </a:p>
                    <a:p>
                      <a:pPr marL="285750" indent="-285750">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Child Protection and Development</a:t>
                      </a:r>
                    </a:p>
                    <a:p>
                      <a:pPr marL="285750" indent="-285750">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Disability Inclusive Development</a:t>
                      </a:r>
                    </a:p>
                  </a:txBody>
                  <a:tcPr/>
                </a:tc>
                <a:tc>
                  <a:txBody>
                    <a:bodyP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lang="en-US" sz="1800" dirty="0">
                          <a:latin typeface="Times New Roman" panose="02020603050405020304" pitchFamily="18" charset="0"/>
                          <a:cs typeface="Times New Roman" panose="02020603050405020304" pitchFamily="18" charset="0"/>
                        </a:rPr>
                        <a:t>Improve the livelihoods of the poor, vulnerable and marginalized in the District (Child Protection and Development, Social Protection Interventions, Persons with Disability, Gender Equality and Women </a:t>
                      </a:r>
                    </a:p>
                  </a:txBody>
                  <a:tcPr/>
                </a:tc>
                <a:extLst>
                  <a:ext uri="{0D108BD9-81ED-4DB2-BD59-A6C34878D82A}">
                    <a16:rowId xmlns:a16="http://schemas.microsoft.com/office/drawing/2014/main" val="79192558"/>
                  </a:ext>
                </a:extLst>
              </a:tr>
            </a:tbl>
          </a:graphicData>
        </a:graphic>
      </p:graphicFrame>
    </p:spTree>
    <p:extLst>
      <p:ext uri="{BB962C8B-B14F-4D97-AF65-F5344CB8AC3E}">
        <p14:creationId xmlns:p14="http://schemas.microsoft.com/office/powerpoint/2010/main" val="34712235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77BAC14-311E-44FF-8B9E-DFCCCC5D8908}"/>
              </a:ext>
            </a:extLst>
          </p:cNvPr>
          <p:cNvSpPr>
            <a:spLocks noGrp="1"/>
          </p:cNvSpPr>
          <p:nvPr>
            <p:ph type="title"/>
          </p:nvPr>
        </p:nvSpPr>
        <p:spPr>
          <a:xfrm>
            <a:off x="518915" y="220894"/>
            <a:ext cx="8521700" cy="609367"/>
          </a:xfrm>
          <a:prstGeom prst="rect">
            <a:avLst/>
          </a:prstGeom>
        </p:spPr>
        <p:txBody>
          <a:bodyPr wrap="square">
            <a:spAutoFit/>
          </a:bodyPr>
          <a:lstStyle/>
          <a:p>
            <a:pPr lvl="0" algn="ctr">
              <a:lnSpc>
                <a:spcPct val="115000"/>
              </a:lnSpc>
              <a:buClrTx/>
              <a:buNone/>
            </a:pPr>
            <a:r>
              <a:rPr lang="en-US" sz="2400" b="1" dirty="0">
                <a:solidFill>
                  <a:schemeClr val="accent1"/>
                </a:solidFill>
                <a:latin typeface="Times New Roman" panose="02020603050405020304" pitchFamily="18" charset="0"/>
                <a:cs typeface="Times New Roman" panose="02020603050405020304" pitchFamily="18" charset="0"/>
              </a:rPr>
              <a:t>MMDA ADOPTED POLICY OBJECTIVES </a:t>
            </a:r>
          </a:p>
        </p:txBody>
      </p:sp>
      <p:graphicFrame>
        <p:nvGraphicFramePr>
          <p:cNvPr id="2" name="Table 3">
            <a:extLst>
              <a:ext uri="{FF2B5EF4-FFF2-40B4-BE49-F238E27FC236}">
                <a16:creationId xmlns:a16="http://schemas.microsoft.com/office/drawing/2014/main" id="{89017285-4892-403A-8912-98329E43945F}"/>
              </a:ext>
            </a:extLst>
          </p:cNvPr>
          <p:cNvGraphicFramePr>
            <a:graphicFrameLocks noGrp="1"/>
          </p:cNvGraphicFramePr>
          <p:nvPr>
            <p:extLst>
              <p:ext uri="{D42A27DB-BD31-4B8C-83A1-F6EECF244321}">
                <p14:modId xmlns:p14="http://schemas.microsoft.com/office/powerpoint/2010/main" val="963036888"/>
              </p:ext>
            </p:extLst>
          </p:nvPr>
        </p:nvGraphicFramePr>
        <p:xfrm>
          <a:off x="622797" y="1042626"/>
          <a:ext cx="8313935" cy="5655056"/>
        </p:xfrm>
        <a:graphic>
          <a:graphicData uri="http://schemas.openxmlformats.org/drawingml/2006/table">
            <a:tbl>
              <a:tblPr firstRow="1" bandRow="1">
                <a:tableStyleId>{5940675A-B579-460E-94D1-54222C63F5DA}</a:tableStyleId>
              </a:tblPr>
              <a:tblGrid>
                <a:gridCol w="4069388">
                  <a:extLst>
                    <a:ext uri="{9D8B030D-6E8A-4147-A177-3AD203B41FA5}">
                      <a16:colId xmlns:a16="http://schemas.microsoft.com/office/drawing/2014/main" val="2436426030"/>
                    </a:ext>
                  </a:extLst>
                </a:gridCol>
                <a:gridCol w="4244547">
                  <a:extLst>
                    <a:ext uri="{9D8B030D-6E8A-4147-A177-3AD203B41FA5}">
                      <a16:colId xmlns:a16="http://schemas.microsoft.com/office/drawing/2014/main" val="113673891"/>
                    </a:ext>
                  </a:extLst>
                </a:gridCol>
              </a:tblGrid>
              <a:tr h="370840">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800" b="1" dirty="0">
                          <a:latin typeface="Times New Roman" panose="02020603050405020304" pitchFamily="18" charset="0"/>
                          <a:cs typeface="Times New Roman" panose="02020603050405020304" pitchFamily="18" charset="0"/>
                        </a:rPr>
                        <a:t>FOCUS AREA</a:t>
                      </a:r>
                    </a:p>
                    <a:p>
                      <a:pPr algn="ctr"/>
                      <a:endParaRPr lang="en-US" sz="1800" b="1" dirty="0">
                        <a:latin typeface="Times New Roman" panose="02020603050405020304" pitchFamily="18" charset="0"/>
                        <a:cs typeface="Times New Roman" panose="02020603050405020304" pitchFamily="18" charset="0"/>
                      </a:endParaRP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800" b="1" dirty="0">
                          <a:latin typeface="Times New Roman" panose="02020603050405020304" pitchFamily="18" charset="0"/>
                          <a:cs typeface="Times New Roman" panose="02020603050405020304" pitchFamily="18" charset="0"/>
                        </a:rPr>
                        <a:t>POLICY OBJECTIVE</a:t>
                      </a:r>
                    </a:p>
                    <a:p>
                      <a:pPr algn="ctr"/>
                      <a:endParaRPr lang="en-US" sz="1800" b="1"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608456614"/>
                  </a:ext>
                </a:extLst>
              </a:tr>
              <a:tr h="370840">
                <a:tc>
                  <a:txBody>
                    <a:bodyPr/>
                    <a:lstStyle/>
                    <a:p>
                      <a:pPr marL="285750" marR="0" lvl="0" indent="-285750" algn="l" defTabSz="914400" rtl="0"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lang="en-GB" sz="1800" dirty="0">
                          <a:solidFill>
                            <a:srgbClr val="000000"/>
                          </a:solidFill>
                          <a:effectLst/>
                          <a:latin typeface="Times New Roman" panose="02020603050405020304" pitchFamily="18" charset="0"/>
                          <a:ea typeface="Times New Roman" panose="02020603050405020304" pitchFamily="18" charset="0"/>
                        </a:rPr>
                        <a:t>Human Settlement Development and Housing</a:t>
                      </a:r>
                    </a:p>
                    <a:p>
                      <a:pPr marL="285750" marR="0" lvl="0" indent="-285750" algn="l" defTabSz="914400" rtl="0"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lang="en-GB" sz="1800" dirty="0">
                          <a:solidFill>
                            <a:srgbClr val="000000"/>
                          </a:solidFill>
                          <a:effectLst/>
                          <a:latin typeface="Times New Roman" panose="02020603050405020304" pitchFamily="18" charset="0"/>
                          <a:ea typeface="Times New Roman" panose="02020603050405020304" pitchFamily="18" charset="0"/>
                        </a:rPr>
                        <a:t>Road Infrastructure</a:t>
                      </a:r>
                    </a:p>
                    <a:p>
                      <a:pPr marL="285750" marR="0" lvl="0" indent="-285750" algn="l" defTabSz="914400" rtl="0"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lang="en-GB" sz="1800" dirty="0">
                          <a:solidFill>
                            <a:srgbClr val="000000"/>
                          </a:solidFill>
                          <a:effectLst/>
                          <a:latin typeface="Times New Roman" panose="02020603050405020304" pitchFamily="18" charset="0"/>
                          <a:ea typeface="Times New Roman" panose="02020603050405020304" pitchFamily="18" charset="0"/>
                        </a:rPr>
                        <a:t>Water Infrastructure</a:t>
                      </a:r>
                    </a:p>
                    <a:p>
                      <a:pPr marL="285750" marR="0" lvl="0" indent="-285750" algn="l" defTabSz="914400" rtl="0"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endParaRPr lang="en-US" sz="1800" dirty="0">
                        <a:solidFill>
                          <a:srgbClr val="000000"/>
                        </a:solidFill>
                        <a:effectLst/>
                        <a:latin typeface="Times New Roman" panose="02020603050405020304" pitchFamily="18" charset="0"/>
                        <a:ea typeface="Times New Roman" panose="02020603050405020304" pitchFamily="18" charset="0"/>
                      </a:endParaRPr>
                    </a:p>
                  </a:txBody>
                  <a:tcPr/>
                </a:tc>
                <a:tc>
                  <a:txBody>
                    <a:bodyP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lang="en-GB" sz="1800" dirty="0">
                          <a:solidFill>
                            <a:srgbClr val="000000"/>
                          </a:solidFill>
                          <a:effectLst/>
                          <a:latin typeface="Times New Roman" panose="02020603050405020304" pitchFamily="18" charset="0"/>
                          <a:ea typeface="Times New Roman" panose="02020603050405020304" pitchFamily="18" charset="0"/>
                        </a:rPr>
                        <a:t>Improve Infrastructural delivery and promote a sustainable, spatially Integrated, balanced and orderly development of human settlements in the District</a:t>
                      </a:r>
                      <a:endParaRPr lang="en-US" sz="1800" dirty="0">
                        <a:solidFill>
                          <a:srgbClr val="000000"/>
                        </a:solidFill>
                        <a:effectLst/>
                        <a:latin typeface="Times New Roman" panose="02020603050405020304" pitchFamily="18" charset="0"/>
                        <a:ea typeface="Times New Roman" panose="02020603050405020304" pitchFamily="18" charset="0"/>
                      </a:endParaRPr>
                    </a:p>
                  </a:txBody>
                  <a:tcPr/>
                </a:tc>
                <a:extLst>
                  <a:ext uri="{0D108BD9-81ED-4DB2-BD59-A6C34878D82A}">
                    <a16:rowId xmlns:a16="http://schemas.microsoft.com/office/drawing/2014/main" val="1280668956"/>
                  </a:ext>
                </a:extLst>
              </a:tr>
              <a:tr h="197117">
                <a:tc>
                  <a:txBody>
                    <a:bodyPr/>
                    <a:lstStyle/>
                    <a:p>
                      <a:pPr marL="285750" marR="0" indent="-285750">
                        <a:lnSpc>
                          <a:spcPct val="150000"/>
                        </a:lnSpc>
                        <a:spcBef>
                          <a:spcPts val="0"/>
                        </a:spcBef>
                        <a:spcAft>
                          <a:spcPts val="0"/>
                        </a:spcAft>
                        <a:buFont typeface="Arial" panose="020B0604020202020204" pitchFamily="34" charset="0"/>
                        <a:buChar char="•"/>
                      </a:pPr>
                      <a:r>
                        <a:rPr lang="en-US" sz="1800" dirty="0">
                          <a:solidFill>
                            <a:srgbClr val="000000"/>
                          </a:solidFill>
                          <a:effectLst/>
                          <a:latin typeface="Times New Roman" panose="02020603050405020304" pitchFamily="18" charset="0"/>
                          <a:ea typeface="Times New Roman" panose="02020603050405020304" pitchFamily="18" charset="0"/>
                        </a:rPr>
                        <a:t>Agricultural and Rural Development</a:t>
                      </a:r>
                    </a:p>
                  </a:txBody>
                  <a:tcPr marL="68580" marR="68580" marT="0" marB="0"/>
                </a:tc>
                <a:tc>
                  <a:txBody>
                    <a:bodyP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lang="en-US" sz="1800" dirty="0">
                          <a:solidFill>
                            <a:srgbClr val="000000"/>
                          </a:solidFill>
                          <a:effectLst/>
                          <a:latin typeface="Times New Roman" panose="02020603050405020304" pitchFamily="18" charset="0"/>
                          <a:ea typeface="Times New Roman" panose="02020603050405020304" pitchFamily="18" charset="0"/>
                        </a:rPr>
                        <a:t>Improve production efficiency and yield.</a:t>
                      </a:r>
                      <a:endParaRPr lang="en-US" sz="1800" dirty="0">
                        <a:latin typeface="Times New Roman" panose="02020603050405020304" pitchFamily="18" charset="0"/>
                        <a:cs typeface="Times New Roman" panose="02020603050405020304" pitchFamily="18" charset="0"/>
                      </a:endParaRPr>
                    </a:p>
                    <a:p>
                      <a:pPr marL="0" marR="0">
                        <a:lnSpc>
                          <a:spcPct val="150000"/>
                        </a:lnSpc>
                        <a:spcBef>
                          <a:spcPts val="0"/>
                        </a:spcBef>
                        <a:spcAft>
                          <a:spcPts val="0"/>
                        </a:spcAft>
                      </a:pPr>
                      <a:endParaRPr lang="en-US" sz="1800" dirty="0">
                        <a:solidFill>
                          <a:srgbClr val="000000"/>
                        </a:solidFill>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69014647"/>
                  </a:ext>
                </a:extLst>
              </a:tr>
              <a:tr h="0">
                <a:tc>
                  <a:txBody>
                    <a:bodyPr/>
                    <a:lstStyle/>
                    <a:p>
                      <a:pPr marL="285750" indent="-285750">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Private Sector and Tourism Development</a:t>
                      </a:r>
                    </a:p>
                  </a:txBody>
                  <a:tcPr/>
                </a:tc>
                <a:tc>
                  <a:txBody>
                    <a:bodyP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lang="en-US" sz="1800" dirty="0">
                          <a:latin typeface="Times New Roman" panose="02020603050405020304" pitchFamily="18" charset="0"/>
                          <a:cs typeface="Times New Roman" panose="02020603050405020304" pitchFamily="18" charset="0"/>
                        </a:rPr>
                        <a:t>Improve Private Sector productivity and competitiveness</a:t>
                      </a:r>
                    </a:p>
                    <a:p>
                      <a:pPr>
                        <a:lnSpc>
                          <a:spcPct val="150000"/>
                        </a:lnSpc>
                      </a:pPr>
                      <a:endParaRPr lang="en-US" sz="1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117381621"/>
                  </a:ext>
                </a:extLst>
              </a:tr>
              <a:tr h="370840">
                <a:tc>
                  <a:txBody>
                    <a:bodyPr/>
                    <a:lstStyle/>
                    <a:p>
                      <a:pPr marL="285750" marR="0" lvl="0" indent="-285750" algn="l" defTabSz="914400" rtl="0"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lang="en-US" sz="1800" dirty="0">
                          <a:latin typeface="Times New Roman" panose="02020603050405020304" pitchFamily="18" charset="0"/>
                          <a:cs typeface="Times New Roman" panose="02020603050405020304" pitchFamily="18" charset="0"/>
                        </a:rPr>
                        <a:t>Disaster Management</a:t>
                      </a:r>
                    </a:p>
                  </a:txBody>
                  <a:tcPr/>
                </a:tc>
                <a:tc>
                  <a:txBody>
                    <a:bodyP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lang="en-GB" sz="1800" dirty="0">
                          <a:solidFill>
                            <a:srgbClr val="000000"/>
                          </a:solidFill>
                          <a:effectLst/>
                          <a:latin typeface="Times New Roman" panose="02020603050405020304" pitchFamily="18" charset="0"/>
                          <a:ea typeface="Times New Roman" panose="02020603050405020304" pitchFamily="18" charset="0"/>
                        </a:rPr>
                        <a:t>Promote proactive planning for disaster prevention and mitigation.</a:t>
                      </a:r>
                      <a:endParaRPr lang="en-US" sz="1800" dirty="0">
                        <a:solidFill>
                          <a:srgbClr val="000000"/>
                        </a:solidFill>
                        <a:effectLst/>
                        <a:latin typeface="Times New Roman" panose="02020603050405020304" pitchFamily="18" charset="0"/>
                        <a:ea typeface="Times New Roman" panose="02020603050405020304" pitchFamily="18" charset="0"/>
                      </a:endParaRPr>
                    </a:p>
                  </a:txBody>
                  <a:tcPr/>
                </a:tc>
                <a:extLst>
                  <a:ext uri="{0D108BD9-81ED-4DB2-BD59-A6C34878D82A}">
                    <a16:rowId xmlns:a16="http://schemas.microsoft.com/office/drawing/2014/main" val="3222404380"/>
                  </a:ext>
                </a:extLst>
              </a:tr>
            </a:tbl>
          </a:graphicData>
        </a:graphic>
      </p:graphicFrame>
    </p:spTree>
    <p:extLst>
      <p:ext uri="{BB962C8B-B14F-4D97-AF65-F5344CB8AC3E}">
        <p14:creationId xmlns:p14="http://schemas.microsoft.com/office/powerpoint/2010/main" val="1756238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EDF90C-6FD5-4760-BC88-CAB253462EAD}"/>
              </a:ext>
            </a:extLst>
          </p:cNvPr>
          <p:cNvSpPr>
            <a:spLocks noGrp="1"/>
          </p:cNvSpPr>
          <p:nvPr>
            <p:ph type="title" idx="4294967295"/>
          </p:nvPr>
        </p:nvSpPr>
        <p:spPr>
          <a:xfrm>
            <a:off x="299508" y="83436"/>
            <a:ext cx="8520600" cy="763500"/>
          </a:xfrm>
          <a:prstGeom prst="rect">
            <a:avLst/>
          </a:prstGeom>
        </p:spPr>
        <p:txBody>
          <a:bodyPr/>
          <a:lstStyle/>
          <a:p>
            <a:pPr algn="ctr">
              <a:buNone/>
            </a:pPr>
            <a:r>
              <a:rPr lang="en-US" sz="2400" b="1" dirty="0">
                <a:solidFill>
                  <a:schemeClr val="accent1"/>
                </a:solidFill>
                <a:latin typeface="Times New Roman" panose="02020603050405020304" pitchFamily="18" charset="0"/>
                <a:cs typeface="Times New Roman" panose="02020603050405020304" pitchFamily="18" charset="0"/>
              </a:rPr>
              <a:t>STRATEGIC OVERVIEW OF THE MMDA </a:t>
            </a:r>
            <a:endParaRPr lang="en-US" sz="2400" b="1" dirty="0">
              <a:latin typeface="Times New Roman" panose="02020603050405020304" pitchFamily="18" charset="0"/>
              <a:cs typeface="Times New Roman" panose="02020603050405020304" pitchFamily="18" charset="0"/>
            </a:endParaRPr>
          </a:p>
        </p:txBody>
      </p:sp>
      <p:sp>
        <p:nvSpPr>
          <p:cNvPr id="3" name="Text Placeholder 2">
            <a:extLst>
              <a:ext uri="{FF2B5EF4-FFF2-40B4-BE49-F238E27FC236}">
                <a16:creationId xmlns:a16="http://schemas.microsoft.com/office/drawing/2014/main" id="{0B152312-7E2F-40C0-B82C-71CB9E3C6D59}"/>
              </a:ext>
            </a:extLst>
          </p:cNvPr>
          <p:cNvSpPr txBox="1">
            <a:spLocks/>
          </p:cNvSpPr>
          <p:nvPr/>
        </p:nvSpPr>
        <p:spPr>
          <a:xfrm>
            <a:off x="52765" y="465186"/>
            <a:ext cx="8873957" cy="55944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139700" algn="ctr"/>
            <a:r>
              <a:rPr lang="en-US" sz="2000" b="1" dirty="0">
                <a:latin typeface="Times New Roman" panose="02020603050405020304" pitchFamily="18" charset="0"/>
                <a:cs typeface="Times New Roman" panose="02020603050405020304" pitchFamily="18" charset="0"/>
              </a:rPr>
              <a:t>DISTRICT ECONOMY </a:t>
            </a:r>
          </a:p>
          <a:p>
            <a:pPr marL="139700"/>
            <a:r>
              <a:rPr lang="en-US" sz="2000" b="1" dirty="0">
                <a:latin typeface="Times New Roman" panose="02020603050405020304" pitchFamily="18" charset="0"/>
                <a:cs typeface="Times New Roman" panose="02020603050405020304" pitchFamily="18" charset="0"/>
              </a:rPr>
              <a:t>LOCATION AND SIZE</a:t>
            </a:r>
          </a:p>
          <a:p>
            <a:pPr marL="139700" algn="just">
              <a:lnSpc>
                <a:spcPct val="150000"/>
              </a:lnSpc>
            </a:pPr>
            <a:r>
              <a:rPr lang="en-US" sz="2000" dirty="0">
                <a:latin typeface="Times New Roman" panose="02020603050405020304" pitchFamily="18" charset="0"/>
                <a:cs typeface="Times New Roman" panose="02020603050405020304" pitchFamily="18" charset="0"/>
              </a:rPr>
              <a:t>The District is located in the North-Eastern corner of the Eastern Region. It covers an area of 885 square kilometers constituting 4.6 percent of the region’s land size (19,323km</a:t>
            </a:r>
            <a:r>
              <a:rPr lang="en-US" sz="2000" baseline="30000" dirty="0">
                <a:latin typeface="Times New Roman" panose="02020603050405020304" pitchFamily="18" charset="0"/>
                <a:cs typeface="Times New Roman" panose="02020603050405020304" pitchFamily="18" charset="0"/>
              </a:rPr>
              <a:t>2</a:t>
            </a:r>
            <a:r>
              <a:rPr lang="en-US" sz="2000" dirty="0">
                <a:latin typeface="Times New Roman" panose="02020603050405020304" pitchFamily="18" charset="0"/>
                <a:cs typeface="Times New Roman" panose="02020603050405020304" pitchFamily="18" charset="0"/>
              </a:rPr>
              <a:t>). </a:t>
            </a:r>
          </a:p>
          <a:p>
            <a:pPr marL="139700" algn="just">
              <a:lnSpc>
                <a:spcPct val="150000"/>
              </a:lnSpc>
            </a:pPr>
            <a:r>
              <a:rPr lang="en-US" sz="2000" dirty="0">
                <a:latin typeface="Times New Roman" panose="02020603050405020304" pitchFamily="18" charset="0"/>
                <a:cs typeface="Times New Roman" panose="02020603050405020304" pitchFamily="18" charset="0"/>
              </a:rPr>
              <a:t>The Upper </a:t>
            </a:r>
            <a:r>
              <a:rPr lang="en-US" sz="2000" dirty="0" err="1">
                <a:latin typeface="Times New Roman" panose="02020603050405020304" pitchFamily="18" charset="0"/>
                <a:cs typeface="Times New Roman" panose="02020603050405020304" pitchFamily="18" charset="0"/>
              </a:rPr>
              <a:t>Manya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Krobo</a:t>
            </a:r>
            <a:r>
              <a:rPr lang="en-US" sz="2000" dirty="0">
                <a:latin typeface="Times New Roman" panose="02020603050405020304" pitchFamily="18" charset="0"/>
                <a:cs typeface="Times New Roman" panose="02020603050405020304" pitchFamily="18" charset="0"/>
              </a:rPr>
              <a:t> District shares common boundaries with </a:t>
            </a:r>
            <a:r>
              <a:rPr lang="en-US" sz="2000" dirty="0" err="1">
                <a:latin typeface="Times New Roman" panose="02020603050405020304" pitchFamily="18" charset="0"/>
                <a:cs typeface="Times New Roman" panose="02020603050405020304" pitchFamily="18" charset="0"/>
              </a:rPr>
              <a:t>Afram</a:t>
            </a:r>
            <a:r>
              <a:rPr lang="en-US" sz="2000" dirty="0">
                <a:latin typeface="Times New Roman" panose="02020603050405020304" pitchFamily="18" charset="0"/>
                <a:cs typeface="Times New Roman" panose="02020603050405020304" pitchFamily="18" charset="0"/>
              </a:rPr>
              <a:t> Plains to the North, Lower </a:t>
            </a:r>
            <a:r>
              <a:rPr lang="en-US" sz="2000" dirty="0" err="1">
                <a:latin typeface="Times New Roman" panose="02020603050405020304" pitchFamily="18" charset="0"/>
                <a:cs typeface="Times New Roman" panose="02020603050405020304" pitchFamily="18" charset="0"/>
              </a:rPr>
              <a:t>Manya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Krobo</a:t>
            </a:r>
            <a:r>
              <a:rPr lang="en-US" sz="2000" dirty="0">
                <a:latin typeface="Times New Roman" panose="02020603050405020304" pitchFamily="18" charset="0"/>
                <a:cs typeface="Times New Roman" panose="02020603050405020304" pitchFamily="18" charset="0"/>
              </a:rPr>
              <a:t> District to the South-East, </a:t>
            </a:r>
            <a:r>
              <a:rPr lang="en-US" sz="2000" dirty="0" err="1">
                <a:latin typeface="Times New Roman" panose="02020603050405020304" pitchFamily="18" charset="0"/>
                <a:cs typeface="Times New Roman" panose="02020603050405020304" pitchFamily="18" charset="0"/>
              </a:rPr>
              <a:t>Yilo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Krobo</a:t>
            </a:r>
            <a:r>
              <a:rPr lang="en-US" sz="2000" dirty="0">
                <a:latin typeface="Times New Roman" panose="02020603050405020304" pitchFamily="18" charset="0"/>
                <a:cs typeface="Times New Roman" panose="02020603050405020304" pitchFamily="18" charset="0"/>
              </a:rPr>
              <a:t> District to South-West, </a:t>
            </a:r>
            <a:r>
              <a:rPr lang="en-US" sz="2000" dirty="0" err="1">
                <a:latin typeface="Times New Roman" panose="02020603050405020304" pitchFamily="18" charset="0"/>
                <a:cs typeface="Times New Roman" panose="02020603050405020304" pitchFamily="18" charset="0"/>
              </a:rPr>
              <a:t>Asuogyaman</a:t>
            </a:r>
            <a:r>
              <a:rPr lang="en-US" sz="2000" dirty="0">
                <a:latin typeface="Times New Roman" panose="02020603050405020304" pitchFamily="18" charset="0"/>
                <a:cs typeface="Times New Roman" panose="02020603050405020304" pitchFamily="18" charset="0"/>
              </a:rPr>
              <a:t> District to the East and </a:t>
            </a:r>
            <a:r>
              <a:rPr lang="en-US" sz="2000" dirty="0" err="1">
                <a:latin typeface="Times New Roman" panose="02020603050405020304" pitchFamily="18" charset="0"/>
                <a:cs typeface="Times New Roman" panose="02020603050405020304" pitchFamily="18" charset="0"/>
              </a:rPr>
              <a:t>Fanteakwa</a:t>
            </a:r>
            <a:r>
              <a:rPr lang="en-US" sz="2000" dirty="0">
                <a:latin typeface="Times New Roman" panose="02020603050405020304" pitchFamily="18" charset="0"/>
                <a:cs typeface="Times New Roman" panose="02020603050405020304" pitchFamily="18" charset="0"/>
              </a:rPr>
              <a:t> District to the West.</a:t>
            </a:r>
            <a:endParaRPr lang="en-US" sz="2000" dirty="0"/>
          </a:p>
          <a:p>
            <a:pPr marL="139700">
              <a:lnSpc>
                <a:spcPct val="150000"/>
              </a:lnSpc>
            </a:pPr>
            <a:endParaRPr lang="en-US" sz="2000" b="1" dirty="0">
              <a:latin typeface="Times New Roman" panose="02020603050405020304" pitchFamily="18" charset="0"/>
              <a:cs typeface="Times New Roman" panose="02020603050405020304" pitchFamily="18" charset="0"/>
            </a:endParaRPr>
          </a:p>
          <a:p>
            <a:pPr marL="139700">
              <a:lnSpc>
                <a:spcPct val="150000"/>
              </a:lnSpc>
            </a:pPr>
            <a:r>
              <a:rPr lang="en-US" sz="2000" b="1" dirty="0">
                <a:latin typeface="Times New Roman" panose="02020603050405020304" pitchFamily="18" charset="0"/>
                <a:cs typeface="Times New Roman" panose="02020603050405020304" pitchFamily="18" charset="0"/>
              </a:rPr>
              <a:t>AGRICULTURE</a:t>
            </a:r>
          </a:p>
          <a:p>
            <a:pPr marL="139700" algn="just">
              <a:lnSpc>
                <a:spcPct val="150000"/>
              </a:lnSpc>
            </a:pPr>
            <a:r>
              <a:rPr lang="en-US" sz="2000" dirty="0">
                <a:latin typeface="Times New Roman" panose="02020603050405020304" pitchFamily="18" charset="0"/>
                <a:cs typeface="Times New Roman" panose="02020603050405020304" pitchFamily="18" charset="0"/>
              </a:rPr>
              <a:t>The District economy is mainly agrarian with commerce and a few industrial activities. Data from Agric annual progress report indicates that 73% of the District population is employed in the agriculture sector and its related trades; with the highest cultivating crops and a fraction in livestock and fishing. `</a:t>
            </a:r>
          </a:p>
          <a:p>
            <a:pPr marL="139700"/>
            <a:endParaRPr lang="en-US" sz="2000" b="1" dirty="0">
              <a:highlight>
                <a:srgbClr val="FF0000"/>
              </a:highlight>
              <a:latin typeface="Times New Roman" panose="02020603050405020304" pitchFamily="18" charset="0"/>
              <a:cs typeface="Times New Roman" panose="02020603050405020304" pitchFamily="18" charset="0"/>
            </a:endParaRPr>
          </a:p>
          <a:p>
            <a:pPr marL="139700"/>
            <a:endParaRPr lang="en-US" sz="2000" b="1" dirty="0"/>
          </a:p>
          <a:p>
            <a:pPr marL="139700">
              <a:lnSpc>
                <a:spcPct val="150000"/>
              </a:lnSpc>
            </a:pPr>
            <a:endParaRPr lang="en-US" sz="2000" dirty="0"/>
          </a:p>
          <a:p>
            <a:pPr marL="139700">
              <a:lnSpc>
                <a:spcPct val="150000"/>
              </a:lnSpc>
            </a:pPr>
            <a:endParaRPr lang="en-US" dirty="0"/>
          </a:p>
        </p:txBody>
      </p:sp>
      <p:sp>
        <p:nvSpPr>
          <p:cNvPr id="4" name="Slide Number Placeholder 3">
            <a:extLst>
              <a:ext uri="{FF2B5EF4-FFF2-40B4-BE49-F238E27FC236}">
                <a16:creationId xmlns:a16="http://schemas.microsoft.com/office/drawing/2014/main" id="{CAF4D843-71C6-483E-A5E4-8AE8EA328525}"/>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10</a:t>
            </a:fld>
            <a:endParaRPr lang="en"/>
          </a:p>
        </p:txBody>
      </p:sp>
    </p:spTree>
    <p:extLst>
      <p:ext uri="{BB962C8B-B14F-4D97-AF65-F5344CB8AC3E}">
        <p14:creationId xmlns:p14="http://schemas.microsoft.com/office/powerpoint/2010/main" val="37049460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EDF90C-6FD5-4760-BC88-CAB253462EAD}"/>
              </a:ext>
            </a:extLst>
          </p:cNvPr>
          <p:cNvSpPr>
            <a:spLocks noGrp="1"/>
          </p:cNvSpPr>
          <p:nvPr>
            <p:ph type="title" idx="4294967295"/>
          </p:nvPr>
        </p:nvSpPr>
        <p:spPr>
          <a:xfrm>
            <a:off x="299508" y="83436"/>
            <a:ext cx="8520600" cy="763500"/>
          </a:xfrm>
          <a:prstGeom prst="rect">
            <a:avLst/>
          </a:prstGeom>
        </p:spPr>
        <p:txBody>
          <a:bodyPr/>
          <a:lstStyle/>
          <a:p>
            <a:pPr algn="ctr">
              <a:buNone/>
            </a:pPr>
            <a:r>
              <a:rPr lang="en-US" sz="2400" b="1" dirty="0">
                <a:solidFill>
                  <a:schemeClr val="accent1"/>
                </a:solidFill>
                <a:latin typeface="Times New Roman" panose="02020603050405020304" pitchFamily="18" charset="0"/>
                <a:cs typeface="Times New Roman" panose="02020603050405020304" pitchFamily="18" charset="0"/>
              </a:rPr>
              <a:t>STRATEGIC OVERVIEW OF THE MMDA </a:t>
            </a:r>
            <a:endParaRPr lang="en-US" sz="2400" b="1" dirty="0">
              <a:latin typeface="Times New Roman" panose="02020603050405020304" pitchFamily="18" charset="0"/>
              <a:cs typeface="Times New Roman" panose="02020603050405020304" pitchFamily="18" charset="0"/>
            </a:endParaRPr>
          </a:p>
        </p:txBody>
      </p:sp>
      <p:sp>
        <p:nvSpPr>
          <p:cNvPr id="3" name="Text Placeholder 2">
            <a:extLst>
              <a:ext uri="{FF2B5EF4-FFF2-40B4-BE49-F238E27FC236}">
                <a16:creationId xmlns:a16="http://schemas.microsoft.com/office/drawing/2014/main" id="{0B152312-7E2F-40C0-B82C-71CB9E3C6D59}"/>
              </a:ext>
            </a:extLst>
          </p:cNvPr>
          <p:cNvSpPr txBox="1">
            <a:spLocks/>
          </p:cNvSpPr>
          <p:nvPr/>
        </p:nvSpPr>
        <p:spPr>
          <a:xfrm>
            <a:off x="122829" y="735039"/>
            <a:ext cx="8873957" cy="55944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139700" algn="ctr"/>
            <a:r>
              <a:rPr lang="en-US" sz="1800" b="1" dirty="0">
                <a:latin typeface="Times New Roman" panose="02020603050405020304" pitchFamily="18" charset="0"/>
                <a:cs typeface="Times New Roman" panose="02020603050405020304" pitchFamily="18" charset="0"/>
              </a:rPr>
              <a:t>DISTRICT ECONOMY </a:t>
            </a:r>
            <a:endParaRPr lang="en-US" sz="2000" b="1" dirty="0"/>
          </a:p>
          <a:p>
            <a:pPr marL="139700"/>
            <a:r>
              <a:rPr lang="en-US" sz="2000" b="1" dirty="0">
                <a:latin typeface="Times New Roman" panose="02020603050405020304" pitchFamily="18" charset="0"/>
                <a:cs typeface="Times New Roman" panose="02020603050405020304" pitchFamily="18" charset="0"/>
              </a:rPr>
              <a:t>ROAD</a:t>
            </a:r>
            <a:endParaRPr lang="en-US" sz="2000" dirty="0">
              <a:latin typeface="Times New Roman" panose="02020603050405020304" pitchFamily="18" charset="0"/>
              <a:cs typeface="Times New Roman" panose="02020603050405020304" pitchFamily="18" charset="0"/>
            </a:endParaRPr>
          </a:p>
          <a:p>
            <a:pPr marL="139700" algn="just">
              <a:lnSpc>
                <a:spcPct val="150000"/>
              </a:lnSpc>
            </a:pPr>
            <a:r>
              <a:rPr lang="en-US" sz="2000" dirty="0">
                <a:latin typeface="Times New Roman" panose="02020603050405020304" pitchFamily="18" charset="0"/>
                <a:cs typeface="Times New Roman" panose="02020603050405020304" pitchFamily="18" charset="0"/>
              </a:rPr>
              <a:t>The District is characterized by a network of feeder roads of about 300km in total that are generally deplorable especially in the rainy season. This affects transportation of farm produce from the farm gates to the market centers. Roads linking major towns like </a:t>
            </a:r>
            <a:r>
              <a:rPr lang="en-US" sz="2000" dirty="0" err="1">
                <a:latin typeface="Times New Roman" panose="02020603050405020304" pitchFamily="18" charset="0"/>
                <a:cs typeface="Times New Roman" panose="02020603050405020304" pitchFamily="18" charset="0"/>
              </a:rPr>
              <a:t>Akateng</a:t>
            </a:r>
            <a:r>
              <a:rPr lang="en-US" sz="2000" dirty="0">
                <a:latin typeface="Times New Roman" panose="02020603050405020304" pitchFamily="18" charset="0"/>
                <a:cs typeface="Times New Roman" panose="02020603050405020304" pitchFamily="18" charset="0"/>
              </a:rPr>
              <a:t> and </a:t>
            </a:r>
            <a:r>
              <a:rPr lang="en-US" sz="2000" dirty="0" err="1">
                <a:latin typeface="Times New Roman" panose="02020603050405020304" pitchFamily="18" charset="0"/>
                <a:cs typeface="Times New Roman" panose="02020603050405020304" pitchFamily="18" charset="0"/>
              </a:rPr>
              <a:t>Sekesua</a:t>
            </a:r>
            <a:r>
              <a:rPr lang="en-US" sz="2000" dirty="0">
                <a:latin typeface="Times New Roman" panose="02020603050405020304" pitchFamily="18" charset="0"/>
                <a:cs typeface="Times New Roman" panose="02020603050405020304" pitchFamily="18" charset="0"/>
              </a:rPr>
              <a:t> to the District Capital are tarred.</a:t>
            </a:r>
          </a:p>
          <a:p>
            <a:pPr marL="139700"/>
            <a:endParaRPr lang="en-US" sz="2000" b="1" dirty="0">
              <a:latin typeface="Times New Roman" panose="02020603050405020304" pitchFamily="18" charset="0"/>
              <a:cs typeface="Times New Roman" panose="02020603050405020304" pitchFamily="18" charset="0"/>
            </a:endParaRPr>
          </a:p>
          <a:p>
            <a:pPr marL="139700"/>
            <a:r>
              <a:rPr lang="en-US" sz="2000" b="1" dirty="0">
                <a:latin typeface="Times New Roman" panose="02020603050405020304" pitchFamily="18" charset="0"/>
                <a:cs typeface="Times New Roman" panose="02020603050405020304" pitchFamily="18" charset="0"/>
              </a:rPr>
              <a:t>EDUCATION</a:t>
            </a:r>
          </a:p>
          <a:p>
            <a:pPr marL="139700" algn="just">
              <a:lnSpc>
                <a:spcPct val="150000"/>
              </a:lnSpc>
            </a:pPr>
            <a:r>
              <a:rPr lang="en-US" sz="2000" dirty="0">
                <a:latin typeface="Times New Roman" panose="02020603050405020304" pitchFamily="18" charset="0"/>
                <a:cs typeface="Times New Roman" panose="02020603050405020304" pitchFamily="18" charset="0"/>
              </a:rPr>
              <a:t>The District has a total number of Two Hundred and Sixty-One (261) educational facilities for both public and private; comprising Nighty-Eight (98) Kindergartens, One Hundred and Twenty-One (121) Primary, Forty-One (41</a:t>
            </a:r>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Junior High Schools, and One (1) Senior High School (SHS). </a:t>
            </a:r>
            <a:r>
              <a:rPr lang="en-US" sz="2000" dirty="0">
                <a:solidFill>
                  <a:schemeClr val="tx1"/>
                </a:solidFill>
                <a:latin typeface="Times New Roman" panose="02020603050405020304" pitchFamily="18" charset="0"/>
                <a:cs typeface="Times New Roman" panose="02020603050405020304" pitchFamily="18" charset="0"/>
              </a:rPr>
              <a:t>This is woefully inadequate considering the growing population of the District.</a:t>
            </a:r>
          </a:p>
          <a:p>
            <a:pPr marL="139700">
              <a:lnSpc>
                <a:spcPct val="150000"/>
              </a:lnSpc>
            </a:pPr>
            <a:endParaRPr lang="en-US" sz="2000" dirty="0"/>
          </a:p>
          <a:p>
            <a:pPr marL="139700">
              <a:lnSpc>
                <a:spcPct val="150000"/>
              </a:lnSpc>
            </a:pPr>
            <a:endParaRPr lang="en-US" dirty="0"/>
          </a:p>
        </p:txBody>
      </p:sp>
      <p:sp>
        <p:nvSpPr>
          <p:cNvPr id="4" name="Slide Number Placeholder 3">
            <a:extLst>
              <a:ext uri="{FF2B5EF4-FFF2-40B4-BE49-F238E27FC236}">
                <a16:creationId xmlns:a16="http://schemas.microsoft.com/office/drawing/2014/main" id="{CAF4D843-71C6-483E-A5E4-8AE8EA328525}"/>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11</a:t>
            </a:fld>
            <a:endParaRPr lang="en"/>
          </a:p>
        </p:txBody>
      </p:sp>
    </p:spTree>
    <p:extLst>
      <p:ext uri="{BB962C8B-B14F-4D97-AF65-F5344CB8AC3E}">
        <p14:creationId xmlns:p14="http://schemas.microsoft.com/office/powerpoint/2010/main" val="11813123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EDF90C-6FD5-4760-BC88-CAB253462EAD}"/>
              </a:ext>
            </a:extLst>
          </p:cNvPr>
          <p:cNvSpPr>
            <a:spLocks noGrp="1"/>
          </p:cNvSpPr>
          <p:nvPr>
            <p:ph type="title" idx="4294967295"/>
          </p:nvPr>
        </p:nvSpPr>
        <p:spPr>
          <a:xfrm>
            <a:off x="299508" y="233889"/>
            <a:ext cx="8520600" cy="593425"/>
          </a:xfrm>
          <a:prstGeom prst="rect">
            <a:avLst/>
          </a:prstGeom>
        </p:spPr>
        <p:txBody>
          <a:bodyPr/>
          <a:lstStyle/>
          <a:p>
            <a:pPr algn="ctr">
              <a:buNone/>
            </a:pPr>
            <a:r>
              <a:rPr lang="en-US" sz="2400" b="1" dirty="0">
                <a:solidFill>
                  <a:schemeClr val="accent1"/>
                </a:solidFill>
                <a:latin typeface="Times New Roman" panose="02020603050405020304" pitchFamily="18" charset="0"/>
                <a:cs typeface="Times New Roman" panose="02020603050405020304" pitchFamily="18" charset="0"/>
              </a:rPr>
              <a:t>STRATEGIC OVERVIEW OF THE MMDA </a:t>
            </a:r>
            <a:endParaRPr lang="en-US" sz="2400" b="1" dirty="0">
              <a:latin typeface="Times New Roman" panose="02020603050405020304" pitchFamily="18" charset="0"/>
              <a:cs typeface="Times New Roman" panose="02020603050405020304" pitchFamily="18" charset="0"/>
            </a:endParaRPr>
          </a:p>
        </p:txBody>
      </p:sp>
      <p:sp>
        <p:nvSpPr>
          <p:cNvPr id="4" name="Text Placeholder 2">
            <a:extLst>
              <a:ext uri="{FF2B5EF4-FFF2-40B4-BE49-F238E27FC236}">
                <a16:creationId xmlns:a16="http://schemas.microsoft.com/office/drawing/2014/main" id="{894C757D-B78D-418E-913C-9828933C46B6}"/>
              </a:ext>
            </a:extLst>
          </p:cNvPr>
          <p:cNvSpPr txBox="1">
            <a:spLocks/>
          </p:cNvSpPr>
          <p:nvPr/>
        </p:nvSpPr>
        <p:spPr>
          <a:xfrm>
            <a:off x="122830" y="827314"/>
            <a:ext cx="8873957" cy="576455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139700" algn="ctr"/>
            <a:r>
              <a:rPr lang="en-US" sz="1800" b="1" dirty="0">
                <a:latin typeface="Times New Roman" panose="02020603050405020304" pitchFamily="18" charset="0"/>
                <a:cs typeface="Times New Roman" panose="02020603050405020304" pitchFamily="18" charset="0"/>
              </a:rPr>
              <a:t>DISTRICT ECONOMY</a:t>
            </a:r>
            <a:endParaRPr lang="en-US" sz="1050" dirty="0">
              <a:latin typeface="Times New Roman" panose="02020603050405020304" pitchFamily="18" charset="0"/>
              <a:cs typeface="Times New Roman" panose="02020603050405020304" pitchFamily="18" charset="0"/>
            </a:endParaRPr>
          </a:p>
          <a:p>
            <a:pPr marL="139700">
              <a:lnSpc>
                <a:spcPct val="150000"/>
              </a:lnSpc>
            </a:pPr>
            <a:r>
              <a:rPr lang="en-US" sz="2000" b="1" dirty="0">
                <a:latin typeface="Times New Roman" panose="02020603050405020304" pitchFamily="18" charset="0"/>
                <a:cs typeface="Times New Roman" panose="02020603050405020304" pitchFamily="18" charset="0"/>
              </a:rPr>
              <a:t>HEALTH</a:t>
            </a:r>
          </a:p>
          <a:p>
            <a:pPr marL="139700" algn="just">
              <a:lnSpc>
                <a:spcPct val="150000"/>
              </a:lnSpc>
            </a:pPr>
            <a:r>
              <a:rPr lang="en-US" sz="2000" dirty="0">
                <a:latin typeface="Times New Roman" panose="02020603050405020304" pitchFamily="18" charset="0"/>
                <a:cs typeface="Times New Roman" panose="02020603050405020304" pitchFamily="18" charset="0"/>
              </a:rPr>
              <a:t>The District has One (1) Hospital, Three (3) Maternity Homes, Four (4) Health </a:t>
            </a:r>
            <a:r>
              <a:rPr lang="en-US" sz="2000" dirty="0" err="1">
                <a:latin typeface="Times New Roman" panose="02020603050405020304" pitchFamily="18" charset="0"/>
                <a:cs typeface="Times New Roman" panose="02020603050405020304" pitchFamily="18" charset="0"/>
              </a:rPr>
              <a:t>Centres</a:t>
            </a:r>
            <a:r>
              <a:rPr lang="en-US" sz="2000" dirty="0">
                <a:latin typeface="Times New Roman" panose="02020603050405020304" pitchFamily="18" charset="0"/>
                <a:cs typeface="Times New Roman" panose="02020603050405020304" pitchFamily="18" charset="0"/>
              </a:rPr>
              <a:t> and Forty-Two (42) Community-Based Health Planning and Services (CHPS) Compounds. A major challenge affecting access to quality health care in the District is poor and inadequate infrastructure. </a:t>
            </a:r>
            <a:endParaRPr lang="en-US" sz="2000" b="1" dirty="0">
              <a:latin typeface="Times New Roman" panose="02020603050405020304" pitchFamily="18" charset="0"/>
              <a:cs typeface="Times New Roman" panose="02020603050405020304" pitchFamily="18" charset="0"/>
            </a:endParaRPr>
          </a:p>
          <a:p>
            <a:pPr marL="139700"/>
            <a:endParaRPr lang="en-US" sz="2000" dirty="0">
              <a:latin typeface="Times New Roman" panose="02020603050405020304" pitchFamily="18" charset="0"/>
              <a:cs typeface="Times New Roman" panose="02020603050405020304" pitchFamily="18" charset="0"/>
            </a:endParaRPr>
          </a:p>
          <a:p>
            <a:pPr marL="139700" algn="just"/>
            <a:r>
              <a:rPr lang="en-US" sz="2000" b="1" dirty="0">
                <a:latin typeface="Times New Roman" panose="02020603050405020304" pitchFamily="18" charset="0"/>
                <a:cs typeface="Times New Roman" panose="02020603050405020304" pitchFamily="18" charset="0"/>
              </a:rPr>
              <a:t>ENVIRONMENT </a:t>
            </a:r>
            <a:endParaRPr lang="en-US" sz="2000" dirty="0">
              <a:latin typeface="Times New Roman" panose="02020603050405020304" pitchFamily="18" charset="0"/>
              <a:cs typeface="Times New Roman" panose="02020603050405020304" pitchFamily="18" charset="0"/>
            </a:endParaRPr>
          </a:p>
          <a:p>
            <a:pPr marL="139700">
              <a:lnSpc>
                <a:spcPct val="150000"/>
              </a:lnSpc>
            </a:pPr>
            <a:r>
              <a:rPr lang="en-US" sz="2000" dirty="0">
                <a:latin typeface="Times New Roman" panose="02020603050405020304" pitchFamily="18" charset="0"/>
                <a:cs typeface="Times New Roman" panose="02020603050405020304" pitchFamily="18" charset="0"/>
              </a:rPr>
              <a:t>Generally, with an undulating topography, the highest point in the District is over 660 meters above  sea level located in the southern part of District and the lowest area about 50 meters above sea level. The average height of the land is about 452 meters above sea level. Underlying these landmasses are several rocks or parent rocks from which several rocks have developed. </a:t>
            </a:r>
          </a:p>
          <a:p>
            <a:pPr marL="139700">
              <a:lnSpc>
                <a:spcPct val="150000"/>
              </a:lnSpc>
            </a:pPr>
            <a:endParaRPr lang="en-US" dirty="0"/>
          </a:p>
        </p:txBody>
      </p:sp>
      <p:sp>
        <p:nvSpPr>
          <p:cNvPr id="3" name="Slide Number Placeholder 2">
            <a:extLst>
              <a:ext uri="{FF2B5EF4-FFF2-40B4-BE49-F238E27FC236}">
                <a16:creationId xmlns:a16="http://schemas.microsoft.com/office/drawing/2014/main" id="{1D85ABDF-D331-4DC6-9C5A-02E99A5C711E}"/>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12</a:t>
            </a:fld>
            <a:endParaRPr lang="en"/>
          </a:p>
        </p:txBody>
      </p:sp>
    </p:spTree>
    <p:extLst>
      <p:ext uri="{BB962C8B-B14F-4D97-AF65-F5344CB8AC3E}">
        <p14:creationId xmlns:p14="http://schemas.microsoft.com/office/powerpoint/2010/main" val="29917804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EDF90C-6FD5-4760-BC88-CAB253462EAD}"/>
              </a:ext>
            </a:extLst>
          </p:cNvPr>
          <p:cNvSpPr>
            <a:spLocks noGrp="1"/>
          </p:cNvSpPr>
          <p:nvPr>
            <p:ph type="title" idx="4294967295"/>
          </p:nvPr>
        </p:nvSpPr>
        <p:spPr>
          <a:xfrm>
            <a:off x="299508" y="233889"/>
            <a:ext cx="8520600" cy="763500"/>
          </a:xfrm>
          <a:prstGeom prst="rect">
            <a:avLst/>
          </a:prstGeom>
        </p:spPr>
        <p:txBody>
          <a:bodyPr/>
          <a:lstStyle/>
          <a:p>
            <a:pPr algn="ctr">
              <a:buNone/>
            </a:pPr>
            <a:r>
              <a:rPr lang="en-US" sz="2400" b="1" dirty="0">
                <a:solidFill>
                  <a:schemeClr val="accent1"/>
                </a:solidFill>
                <a:latin typeface="Times New Roman" panose="02020603050405020304" pitchFamily="18" charset="0"/>
                <a:cs typeface="Times New Roman" panose="02020603050405020304" pitchFamily="18" charset="0"/>
              </a:rPr>
              <a:t>STRATEGIC</a:t>
            </a:r>
            <a:r>
              <a:rPr lang="en-US" sz="2400" b="1" dirty="0">
                <a:solidFill>
                  <a:schemeClr val="accent1"/>
                </a:solidFill>
                <a:latin typeface="+mj-lt"/>
              </a:rPr>
              <a:t> </a:t>
            </a:r>
            <a:r>
              <a:rPr lang="en-US" sz="2400" b="1" dirty="0">
                <a:solidFill>
                  <a:schemeClr val="accent1"/>
                </a:solidFill>
                <a:latin typeface="Times New Roman" panose="02020603050405020304" pitchFamily="18" charset="0"/>
                <a:cs typeface="Times New Roman" panose="02020603050405020304" pitchFamily="18" charset="0"/>
              </a:rPr>
              <a:t>OVERVIEW</a:t>
            </a:r>
            <a:r>
              <a:rPr lang="en-US" sz="2400" b="1" dirty="0">
                <a:solidFill>
                  <a:schemeClr val="accent1"/>
                </a:solidFill>
                <a:latin typeface="+mj-lt"/>
              </a:rPr>
              <a:t> OF THE MMDA </a:t>
            </a:r>
            <a:endParaRPr lang="en-US" sz="2400" b="1" dirty="0"/>
          </a:p>
        </p:txBody>
      </p:sp>
      <p:sp>
        <p:nvSpPr>
          <p:cNvPr id="5" name="Text Placeholder 2">
            <a:extLst>
              <a:ext uri="{FF2B5EF4-FFF2-40B4-BE49-F238E27FC236}">
                <a16:creationId xmlns:a16="http://schemas.microsoft.com/office/drawing/2014/main" id="{E0D67374-5A0B-42AE-990A-6162418D84F1}"/>
              </a:ext>
            </a:extLst>
          </p:cNvPr>
          <p:cNvSpPr txBox="1">
            <a:spLocks/>
          </p:cNvSpPr>
          <p:nvPr/>
        </p:nvSpPr>
        <p:spPr>
          <a:xfrm>
            <a:off x="122829" y="759403"/>
            <a:ext cx="8873957" cy="586061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139700" algn="ctr"/>
            <a:r>
              <a:rPr lang="en-US" sz="1800" b="1" dirty="0">
                <a:latin typeface="Times New Roman" panose="02020603050405020304" pitchFamily="18" charset="0"/>
                <a:cs typeface="Times New Roman" panose="02020603050405020304" pitchFamily="18" charset="0"/>
              </a:rPr>
              <a:t>DISTRICT ECONOMY</a:t>
            </a:r>
            <a:endParaRPr lang="en-US" sz="1600" dirty="0">
              <a:latin typeface="Times New Roman" panose="02020603050405020304" pitchFamily="18" charset="0"/>
              <a:cs typeface="Times New Roman" panose="02020603050405020304" pitchFamily="18" charset="0"/>
            </a:endParaRPr>
          </a:p>
          <a:p>
            <a:pPr marL="139700"/>
            <a:endParaRPr lang="en-US" sz="800" b="1" dirty="0"/>
          </a:p>
          <a:p>
            <a:pPr marL="139700" algn="just"/>
            <a:r>
              <a:rPr lang="en-US" sz="2000" b="1" dirty="0">
                <a:latin typeface="Times New Roman" panose="02020603050405020304" pitchFamily="18" charset="0"/>
                <a:cs typeface="Times New Roman" panose="02020603050405020304" pitchFamily="18" charset="0"/>
              </a:rPr>
              <a:t>SANITATION</a:t>
            </a:r>
          </a:p>
          <a:p>
            <a:pPr marL="139700" algn="just">
              <a:lnSpc>
                <a:spcPct val="150000"/>
              </a:lnSpc>
            </a:pPr>
            <a:r>
              <a:rPr lang="en-US" sz="2000" dirty="0">
                <a:latin typeface="Times New Roman" panose="02020603050405020304" pitchFamily="18" charset="0"/>
                <a:cs typeface="Times New Roman" panose="02020603050405020304" pitchFamily="18" charset="0"/>
              </a:rPr>
              <a:t>District has Two (2) Final Disposal Sites that are regularly sprayed and graded biannually. Both Solid and Liquid waste generated from public places are managed and disposed off by the Zoom Lion Ghana Limited and supervised by the Environmental Health and Sanitation Unit (EHSU).</a:t>
            </a:r>
          </a:p>
          <a:p>
            <a:pPr marL="139700"/>
            <a:endParaRPr lang="en-US" sz="2000" b="1" dirty="0"/>
          </a:p>
          <a:p>
            <a:pPr marL="139700"/>
            <a:endParaRPr lang="en-US" sz="2000" b="1" dirty="0"/>
          </a:p>
          <a:p>
            <a:pPr marL="139700" algn="just"/>
            <a:r>
              <a:rPr lang="en-US" sz="2000" b="1" dirty="0">
                <a:latin typeface="Times New Roman" panose="02020603050405020304" pitchFamily="18" charset="0"/>
                <a:cs typeface="Times New Roman" panose="02020603050405020304" pitchFamily="18" charset="0"/>
              </a:rPr>
              <a:t>TOURISM</a:t>
            </a:r>
          </a:p>
          <a:p>
            <a:pPr marL="139700" algn="just">
              <a:lnSpc>
                <a:spcPct val="150000"/>
              </a:lnSpc>
            </a:pPr>
            <a:r>
              <a:rPr lang="en-US" sz="2000" dirty="0">
                <a:latin typeface="Times New Roman" panose="02020603050405020304" pitchFamily="18" charset="0"/>
                <a:cs typeface="Times New Roman" panose="02020603050405020304" pitchFamily="18" charset="0"/>
              </a:rPr>
              <a:t>The Upper </a:t>
            </a:r>
            <a:r>
              <a:rPr lang="en-US" sz="2000" dirty="0" err="1">
                <a:latin typeface="Times New Roman" panose="02020603050405020304" pitchFamily="18" charset="0"/>
                <a:cs typeface="Times New Roman" panose="02020603050405020304" pitchFamily="18" charset="0"/>
              </a:rPr>
              <a:t>Manya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Krobo</a:t>
            </a:r>
            <a:r>
              <a:rPr lang="en-US" sz="2000" dirty="0">
                <a:latin typeface="Times New Roman" panose="02020603050405020304" pitchFamily="18" charset="0"/>
                <a:cs typeface="Times New Roman" panose="02020603050405020304" pitchFamily="18" charset="0"/>
              </a:rPr>
              <a:t> District is endowed with Nine (9) undeveloped wonderful Tourist Sites that the Assembly is in the process of developing.</a:t>
            </a:r>
          </a:p>
          <a:p>
            <a:pPr marL="139700" algn="just">
              <a:lnSpc>
                <a:spcPct val="150000"/>
              </a:lnSpc>
            </a:pPr>
            <a:r>
              <a:rPr lang="en-US" sz="2000" dirty="0">
                <a:latin typeface="Times New Roman" panose="02020603050405020304" pitchFamily="18" charset="0"/>
                <a:cs typeface="Times New Roman" panose="02020603050405020304" pitchFamily="18" charset="0"/>
              </a:rPr>
              <a:t> Amongst them are three commercially viable falls, a cave and a very beautiful canopy of trees on a mountain and also historic market center at Asesewa.</a:t>
            </a:r>
          </a:p>
          <a:p>
            <a:pPr marL="139700">
              <a:lnSpc>
                <a:spcPct val="150000"/>
              </a:lnSpc>
            </a:pPr>
            <a:endParaRPr lang="en-US" sz="2000" dirty="0">
              <a:latin typeface="Times New Roman" panose="02020603050405020304" pitchFamily="18" charset="0"/>
              <a:cs typeface="Times New Roman" panose="02020603050405020304" pitchFamily="18" charset="0"/>
            </a:endParaRPr>
          </a:p>
          <a:p>
            <a:pPr marL="139700">
              <a:lnSpc>
                <a:spcPct val="150000"/>
              </a:lnSpc>
            </a:pPr>
            <a:endParaRPr lang="en-US" dirty="0"/>
          </a:p>
        </p:txBody>
      </p:sp>
      <p:sp>
        <p:nvSpPr>
          <p:cNvPr id="3" name="Slide Number Placeholder 2">
            <a:extLst>
              <a:ext uri="{FF2B5EF4-FFF2-40B4-BE49-F238E27FC236}">
                <a16:creationId xmlns:a16="http://schemas.microsoft.com/office/drawing/2014/main" id="{FE789D95-C006-457C-A86B-55C29AD172AA}"/>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13</a:t>
            </a:fld>
            <a:endParaRPr lang="en"/>
          </a:p>
        </p:txBody>
      </p:sp>
    </p:spTree>
    <p:extLst>
      <p:ext uri="{BB962C8B-B14F-4D97-AF65-F5344CB8AC3E}">
        <p14:creationId xmlns:p14="http://schemas.microsoft.com/office/powerpoint/2010/main" val="1499134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EDF90C-6FD5-4760-BC88-CAB253462EAD}"/>
              </a:ext>
            </a:extLst>
          </p:cNvPr>
          <p:cNvSpPr>
            <a:spLocks noGrp="1"/>
          </p:cNvSpPr>
          <p:nvPr>
            <p:ph type="title" idx="4294967295"/>
          </p:nvPr>
        </p:nvSpPr>
        <p:spPr>
          <a:xfrm>
            <a:off x="311700" y="250467"/>
            <a:ext cx="8520600" cy="763500"/>
          </a:xfrm>
          <a:prstGeom prst="rect">
            <a:avLst/>
          </a:prstGeom>
        </p:spPr>
        <p:txBody>
          <a:bodyPr/>
          <a:lstStyle/>
          <a:p>
            <a:pPr algn="ctr">
              <a:buNone/>
            </a:pPr>
            <a:r>
              <a:rPr lang="en-US" sz="2400" b="1"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KEY DEVELOPMENT ISSUES/CHALLENGES</a:t>
            </a:r>
            <a:br>
              <a:rPr lang="en-US" sz="1400" b="1" dirty="0">
                <a:solidFill>
                  <a:schemeClr val="accent1"/>
                </a:solidFill>
                <a:latin typeface="Arial" panose="020B0604020202020204" pitchFamily="34" charset="0"/>
                <a:ea typeface="Times New Roman" panose="02020603050405020304" pitchFamily="18" charset="0"/>
                <a:cs typeface="Arial" panose="020B0604020202020204" pitchFamily="34" charset="0"/>
              </a:rPr>
            </a:br>
            <a:endParaRPr lang="en-US" dirty="0"/>
          </a:p>
        </p:txBody>
      </p:sp>
      <p:sp>
        <p:nvSpPr>
          <p:cNvPr id="4" name="TextBox 3">
            <a:extLst>
              <a:ext uri="{FF2B5EF4-FFF2-40B4-BE49-F238E27FC236}">
                <a16:creationId xmlns:a16="http://schemas.microsoft.com/office/drawing/2014/main" id="{4CC5910F-BC6B-4C92-8146-5ABCD80D7C42}"/>
              </a:ext>
            </a:extLst>
          </p:cNvPr>
          <p:cNvSpPr txBox="1"/>
          <p:nvPr/>
        </p:nvSpPr>
        <p:spPr>
          <a:xfrm>
            <a:off x="185737" y="1013967"/>
            <a:ext cx="8772526" cy="4679294"/>
          </a:xfrm>
          <a:prstGeom prst="rect">
            <a:avLst/>
          </a:prstGeom>
          <a:noFill/>
        </p:spPr>
        <p:txBody>
          <a:bodyPr wrap="square">
            <a:spAutoFit/>
          </a:bodyPr>
          <a:lstStyle/>
          <a:p>
            <a:pPr marL="0" lvl="0" indent="0" algn="just">
              <a:lnSpc>
                <a:spcPct val="150000"/>
              </a:lnSpc>
              <a:spcBef>
                <a:spcPts val="200"/>
              </a:spcBef>
              <a:buNone/>
            </a:pPr>
            <a:r>
              <a:rPr lang="en-US" sz="2000" dirty="0">
                <a:latin typeface="Times New Roman" panose="02020603050405020304" pitchFamily="18" charset="0"/>
                <a:cs typeface="Times New Roman" panose="02020603050405020304" pitchFamily="18" charset="0"/>
              </a:rPr>
              <a:t>The following is  the list of key development issues of the Upper </a:t>
            </a:r>
            <a:r>
              <a:rPr lang="en-US" sz="2000" dirty="0" err="1">
                <a:latin typeface="Times New Roman" panose="02020603050405020304" pitchFamily="18" charset="0"/>
                <a:cs typeface="Times New Roman" panose="02020603050405020304" pitchFamily="18" charset="0"/>
              </a:rPr>
              <a:t>Manya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Krobo</a:t>
            </a:r>
            <a:r>
              <a:rPr lang="en-US" sz="2000" dirty="0">
                <a:latin typeface="Times New Roman" panose="02020603050405020304" pitchFamily="18" charset="0"/>
                <a:cs typeface="Times New Roman" panose="02020603050405020304" pitchFamily="18" charset="0"/>
              </a:rPr>
              <a:t> District Assembly which the 2025-2028 </a:t>
            </a:r>
            <a:r>
              <a:rPr lang="en-US" sz="2000" dirty="0" err="1">
                <a:latin typeface="Times New Roman" panose="02020603050405020304" pitchFamily="18" charset="0"/>
                <a:cs typeface="Times New Roman" panose="02020603050405020304" pitchFamily="18" charset="0"/>
              </a:rPr>
              <a:t>Programme</a:t>
            </a:r>
            <a:r>
              <a:rPr lang="en-US" sz="2000" dirty="0">
                <a:latin typeface="Times New Roman" panose="02020603050405020304" pitchFamily="18" charset="0"/>
                <a:cs typeface="Times New Roman" panose="02020603050405020304" pitchFamily="18" charset="0"/>
              </a:rPr>
              <a:t> Based Budget seeks to address:</a:t>
            </a:r>
          </a:p>
          <a:p>
            <a:pPr marL="0" lvl="0" indent="0" algn="just">
              <a:lnSpc>
                <a:spcPct val="150000"/>
              </a:lnSpc>
              <a:spcBef>
                <a:spcPts val="200"/>
              </a:spcBef>
              <a:buNone/>
            </a:pPr>
            <a:endParaRPr lang="en-US" sz="20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a:p>
            <a:pPr marL="285750" lvl="0" indent="-285750" algn="just">
              <a:lnSpc>
                <a:spcPct val="150000"/>
              </a:lnSpc>
              <a:buFont typeface="Arial" panose="020B0604020202020204" pitchFamily="34" charset="0"/>
              <a:buChar char="•"/>
            </a:pPr>
            <a:r>
              <a:rPr lang="en-US" sz="20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Deplorable road network conditions linking the farming communities to the market centers</a:t>
            </a:r>
          </a:p>
          <a:p>
            <a:pPr marL="342900" lvl="0" indent="-342900" algn="just">
              <a:lnSpc>
                <a:spcPct val="150000"/>
              </a:lnSpc>
              <a:buFont typeface="Symbol" panose="05050102010706020507" pitchFamily="18" charset="2"/>
              <a:buChar char=""/>
            </a:pPr>
            <a:r>
              <a:rPr lang="en-US" sz="20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Inadequate access to potable drinking water</a:t>
            </a:r>
          </a:p>
          <a:p>
            <a:pPr marL="342900" lvl="0" indent="-342900" algn="just">
              <a:lnSpc>
                <a:spcPct val="150000"/>
              </a:lnSpc>
              <a:buFont typeface="Symbol" panose="05050102010706020507" pitchFamily="18" charset="2"/>
              <a:buChar char=""/>
            </a:pPr>
            <a:r>
              <a:rPr lang="en-US" sz="20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Dilapidated and inadequate educational infrastructure</a:t>
            </a:r>
          </a:p>
          <a:p>
            <a:pPr marL="342900" lvl="0" indent="-342900" algn="just">
              <a:lnSpc>
                <a:spcPct val="150000"/>
              </a:lnSpc>
              <a:buFont typeface="Symbol" panose="05050102010706020507" pitchFamily="18" charset="2"/>
              <a:buChar char=""/>
            </a:pPr>
            <a:r>
              <a:rPr lang="en-US" sz="20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Inadequate access to quality healthcare delivery</a:t>
            </a:r>
          </a:p>
          <a:p>
            <a:pPr marL="342900" lvl="0" indent="-342900" algn="just">
              <a:lnSpc>
                <a:spcPct val="150000"/>
              </a:lnSpc>
              <a:buFont typeface="Symbol" panose="05050102010706020507" pitchFamily="18" charset="2"/>
              <a:buChar char=""/>
            </a:pPr>
            <a:r>
              <a:rPr lang="en-US" sz="20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Poor solid and liquid waste management</a:t>
            </a:r>
          </a:p>
          <a:p>
            <a:pPr marL="342900" lvl="0" indent="-342900" algn="just">
              <a:lnSpc>
                <a:spcPct val="150000"/>
              </a:lnSpc>
              <a:buFont typeface="Symbol" panose="05050102010706020507" pitchFamily="18" charset="2"/>
              <a:buChar char=""/>
            </a:pPr>
            <a:r>
              <a:rPr lang="en-US" sz="20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High unemployment and underemployment among the youth</a:t>
            </a:r>
          </a:p>
        </p:txBody>
      </p:sp>
      <p:sp>
        <p:nvSpPr>
          <p:cNvPr id="3" name="Slide Number Placeholder 2">
            <a:extLst>
              <a:ext uri="{FF2B5EF4-FFF2-40B4-BE49-F238E27FC236}">
                <a16:creationId xmlns:a16="http://schemas.microsoft.com/office/drawing/2014/main" id="{4D09B353-7012-4FDE-9C6A-1D12D9764022}"/>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14</a:t>
            </a:fld>
            <a:endParaRPr lang="en"/>
          </a:p>
        </p:txBody>
      </p:sp>
    </p:spTree>
    <p:extLst>
      <p:ext uri="{BB962C8B-B14F-4D97-AF65-F5344CB8AC3E}">
        <p14:creationId xmlns:p14="http://schemas.microsoft.com/office/powerpoint/2010/main" val="20512997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EDF90C-6FD5-4760-BC88-CAB253462EAD}"/>
              </a:ext>
            </a:extLst>
          </p:cNvPr>
          <p:cNvSpPr>
            <a:spLocks noGrp="1"/>
          </p:cNvSpPr>
          <p:nvPr>
            <p:ph type="title" idx="4294967295"/>
          </p:nvPr>
        </p:nvSpPr>
        <p:spPr>
          <a:xfrm>
            <a:off x="311700" y="250467"/>
            <a:ext cx="8520600" cy="763500"/>
          </a:xfrm>
          <a:prstGeom prst="rect">
            <a:avLst/>
          </a:prstGeom>
        </p:spPr>
        <p:txBody>
          <a:bodyPr/>
          <a:lstStyle/>
          <a:p>
            <a:pPr algn="ctr">
              <a:buNone/>
            </a:pPr>
            <a:r>
              <a:rPr lang="en-US" sz="2400" b="1"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KEY DEVELOPMENT ISSUES/CHALLENGES</a:t>
            </a:r>
            <a:br>
              <a:rPr lang="en-US" sz="1400" b="1" dirty="0">
                <a:solidFill>
                  <a:schemeClr val="accent1"/>
                </a:solidFill>
                <a:latin typeface="Arial" panose="020B0604020202020204" pitchFamily="34" charset="0"/>
                <a:ea typeface="Times New Roman" panose="02020603050405020304" pitchFamily="18" charset="0"/>
                <a:cs typeface="Arial" panose="020B0604020202020204" pitchFamily="34" charset="0"/>
              </a:rPr>
            </a:br>
            <a:endParaRPr lang="en-US" dirty="0"/>
          </a:p>
        </p:txBody>
      </p:sp>
      <p:sp>
        <p:nvSpPr>
          <p:cNvPr id="4" name="TextBox 3">
            <a:extLst>
              <a:ext uri="{FF2B5EF4-FFF2-40B4-BE49-F238E27FC236}">
                <a16:creationId xmlns:a16="http://schemas.microsoft.com/office/drawing/2014/main" id="{4CC5910F-BC6B-4C92-8146-5ABCD80D7C42}"/>
              </a:ext>
            </a:extLst>
          </p:cNvPr>
          <p:cNvSpPr txBox="1"/>
          <p:nvPr/>
        </p:nvSpPr>
        <p:spPr>
          <a:xfrm>
            <a:off x="185737" y="1013967"/>
            <a:ext cx="8772526" cy="3176319"/>
          </a:xfrm>
          <a:prstGeom prst="rect">
            <a:avLst/>
          </a:prstGeom>
          <a:noFill/>
        </p:spPr>
        <p:txBody>
          <a:bodyPr wrap="square">
            <a:spAutoFit/>
          </a:bodyPr>
          <a:lstStyle/>
          <a:p>
            <a:pPr marL="0" lvl="0" indent="0" algn="just">
              <a:lnSpc>
                <a:spcPct val="150000"/>
              </a:lnSpc>
              <a:spcBef>
                <a:spcPts val="200"/>
              </a:spcBef>
              <a:buNone/>
            </a:pPr>
            <a:endParaRPr lang="en-US" sz="16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US" sz="16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r>
              <a:rPr lang="en-US" sz="20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Poor land use management</a:t>
            </a:r>
          </a:p>
          <a:p>
            <a:pPr marL="342900" lvl="0" indent="-342900" algn="just">
              <a:lnSpc>
                <a:spcPct val="150000"/>
              </a:lnSpc>
              <a:buFont typeface="Symbol" panose="05050102010706020507" pitchFamily="18" charset="2"/>
              <a:buChar char=""/>
            </a:pPr>
            <a:r>
              <a:rPr lang="en-US" sz="20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Inadequate social protection especially support for the needy and vulnerable, i.e. </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inadequate support for PWDs, people living with HIV/AIDS, Vulnerable Children, the aged and poor in society</a:t>
            </a:r>
            <a:endParaRPr lang="en-US" sz="20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US" sz="20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Inadequate Internally Generated Funds (IGF)</a:t>
            </a:r>
          </a:p>
          <a:p>
            <a:pPr marL="342900" lvl="0" indent="-342900" algn="just">
              <a:lnSpc>
                <a:spcPct val="150000"/>
              </a:lnSpc>
              <a:buFont typeface="Symbol" panose="05050102010706020507" pitchFamily="18" charset="2"/>
              <a:buChar char=""/>
            </a:pPr>
            <a:r>
              <a:rPr lang="en-US" sz="20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High  incidents  of seasonal floods and fire disaster </a:t>
            </a:r>
          </a:p>
        </p:txBody>
      </p:sp>
      <p:sp>
        <p:nvSpPr>
          <p:cNvPr id="3" name="Slide Number Placeholder 2">
            <a:extLst>
              <a:ext uri="{FF2B5EF4-FFF2-40B4-BE49-F238E27FC236}">
                <a16:creationId xmlns:a16="http://schemas.microsoft.com/office/drawing/2014/main" id="{4D09B353-7012-4FDE-9C6A-1D12D9764022}"/>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15</a:t>
            </a:fld>
            <a:endParaRPr lang="en"/>
          </a:p>
        </p:txBody>
      </p:sp>
    </p:spTree>
    <p:extLst>
      <p:ext uri="{BB962C8B-B14F-4D97-AF65-F5344CB8AC3E}">
        <p14:creationId xmlns:p14="http://schemas.microsoft.com/office/powerpoint/2010/main" val="39382971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B93429-3EA8-6854-7CA6-7A821C926B18}"/>
              </a:ext>
            </a:extLst>
          </p:cNvPr>
          <p:cNvSpPr>
            <a:spLocks noGrp="1"/>
          </p:cNvSpPr>
          <p:nvPr>
            <p:ph type="title"/>
          </p:nvPr>
        </p:nvSpPr>
        <p:spPr>
          <a:xfrm>
            <a:off x="1034787" y="155311"/>
            <a:ext cx="7363405" cy="806400"/>
          </a:xfrm>
        </p:spPr>
        <p:txBody>
          <a:bodyPr/>
          <a:lstStyle/>
          <a:p>
            <a:r>
              <a:rPr lang="en-US" sz="2400" dirty="0">
                <a:solidFill>
                  <a:schemeClr val="accent1"/>
                </a:solidFill>
                <a:latin typeface="Times New Roman" panose="02020603050405020304" pitchFamily="18" charset="0"/>
                <a:cs typeface="Times New Roman" panose="02020603050405020304" pitchFamily="18" charset="0"/>
              </a:rPr>
              <a:t>FINANCIAL PERFORMANCE - REVENUE</a:t>
            </a:r>
          </a:p>
        </p:txBody>
      </p:sp>
      <p:sp>
        <p:nvSpPr>
          <p:cNvPr id="7" name="TextBox 6">
            <a:extLst>
              <a:ext uri="{FF2B5EF4-FFF2-40B4-BE49-F238E27FC236}">
                <a16:creationId xmlns:a16="http://schemas.microsoft.com/office/drawing/2014/main" id="{3F01FEFF-9290-4EC3-9C23-2FF1E5CAAF09}"/>
              </a:ext>
            </a:extLst>
          </p:cNvPr>
          <p:cNvSpPr txBox="1"/>
          <p:nvPr/>
        </p:nvSpPr>
        <p:spPr>
          <a:xfrm>
            <a:off x="508819" y="6245079"/>
            <a:ext cx="8415339" cy="477054"/>
          </a:xfrm>
          <a:prstGeom prst="rect">
            <a:avLst/>
          </a:prstGeom>
          <a:noFill/>
        </p:spPr>
        <p:txBody>
          <a:bodyPr wrap="square">
            <a:spAutoFit/>
          </a:bodyPr>
          <a:lstStyle/>
          <a:p>
            <a:r>
              <a:rPr lang="en-US" sz="1200" b="0" i="1" u="none" strike="noStrike" dirty="0">
                <a:solidFill>
                  <a:srgbClr val="000000"/>
                </a:solidFill>
                <a:effectLst/>
                <a:latin typeface="Calibri" panose="020F0502020204030204" pitchFamily="34" charset="0"/>
              </a:rPr>
              <a:t>NB. The percentage performance for IGF considers the individual contribution of each revenue item to the actual receipts as at September</a:t>
            </a:r>
            <a:r>
              <a:rPr lang="en-US" sz="1200" i="1" dirty="0">
                <a:latin typeface="Calibri" panose="020F0502020204030204" pitchFamily="34" charset="0"/>
              </a:rPr>
              <a:t>, </a:t>
            </a:r>
            <a:r>
              <a:rPr lang="en-US" sz="1200" b="0" i="1" u="none" strike="noStrike" dirty="0">
                <a:solidFill>
                  <a:srgbClr val="000000"/>
                </a:solidFill>
                <a:effectLst/>
                <a:latin typeface="Calibri" panose="020F0502020204030204" pitchFamily="34" charset="0"/>
              </a:rPr>
              <a:t>2024</a:t>
            </a:r>
            <a:r>
              <a:rPr lang="en-US" sz="1200" dirty="0"/>
              <a:t> </a:t>
            </a:r>
          </a:p>
        </p:txBody>
      </p:sp>
      <p:sp>
        <p:nvSpPr>
          <p:cNvPr id="5" name="Slide Number Placeholder 4">
            <a:extLst>
              <a:ext uri="{FF2B5EF4-FFF2-40B4-BE49-F238E27FC236}">
                <a16:creationId xmlns:a16="http://schemas.microsoft.com/office/drawing/2014/main" id="{F78B33EF-675B-48DA-A6C4-704D0C3F2C25}"/>
              </a:ext>
            </a:extLst>
          </p:cNvPr>
          <p:cNvSpPr>
            <a:spLocks noGrp="1"/>
          </p:cNvSpPr>
          <p:nvPr>
            <p:ph type="sldNum" sz="quarter" idx="11"/>
          </p:nvPr>
        </p:nvSpPr>
        <p:spPr/>
        <p:txBody>
          <a:bodyPr/>
          <a:lstStyle/>
          <a:p>
            <a:fld id="{2392425C-E889-4A93-B643-0E993E815549}" type="slidenum">
              <a:rPr lang="en-US" smtClean="0"/>
              <a:t>16</a:t>
            </a:fld>
            <a:endParaRPr lang="en-US" dirty="0"/>
          </a:p>
        </p:txBody>
      </p:sp>
      <mc:AlternateContent xmlns:mc="http://schemas.openxmlformats.org/markup-compatibility/2006" xmlns:a14="http://schemas.microsoft.com/office/drawing/2010/main">
        <mc:Choice Requires="a14">
          <p:graphicFrame>
            <p:nvGraphicFramePr>
              <p:cNvPr id="3" name="Table 2">
                <a:extLst>
                  <a:ext uri="{FF2B5EF4-FFF2-40B4-BE49-F238E27FC236}">
                    <a16:creationId xmlns:a16="http://schemas.microsoft.com/office/drawing/2014/main" id="{1F5323B0-D3E0-4778-AB78-E6BE958D6C35}"/>
                  </a:ext>
                </a:extLst>
              </p:cNvPr>
              <p:cNvGraphicFramePr>
                <a:graphicFrameLocks noGrp="1"/>
              </p:cNvGraphicFramePr>
              <p:nvPr>
                <p:extLst>
                  <p:ext uri="{D42A27DB-BD31-4B8C-83A1-F6EECF244321}">
                    <p14:modId xmlns:p14="http://schemas.microsoft.com/office/powerpoint/2010/main" val="3673307194"/>
                  </p:ext>
                </p:extLst>
              </p:nvPr>
            </p:nvGraphicFramePr>
            <p:xfrm>
              <a:off x="434326" y="752856"/>
              <a:ext cx="8534194" cy="5352288"/>
            </p:xfrm>
            <a:graphic>
              <a:graphicData uri="http://schemas.openxmlformats.org/drawingml/2006/table">
                <a:tbl>
                  <a:tblPr>
                    <a:tableStyleId>{5940675A-B579-460E-94D1-54222C63F5DA}</a:tableStyleId>
                  </a:tblPr>
                  <a:tblGrid>
                    <a:gridCol w="1234435">
                      <a:extLst>
                        <a:ext uri="{9D8B030D-6E8A-4147-A177-3AD203B41FA5}">
                          <a16:colId xmlns:a16="http://schemas.microsoft.com/office/drawing/2014/main" val="2508775564"/>
                        </a:ext>
                      </a:extLst>
                    </a:gridCol>
                    <a:gridCol w="791934">
                      <a:extLst>
                        <a:ext uri="{9D8B030D-6E8A-4147-A177-3AD203B41FA5}">
                          <a16:colId xmlns:a16="http://schemas.microsoft.com/office/drawing/2014/main" val="182377724"/>
                        </a:ext>
                      </a:extLst>
                    </a:gridCol>
                    <a:gridCol w="725207">
                      <a:extLst>
                        <a:ext uri="{9D8B030D-6E8A-4147-A177-3AD203B41FA5}">
                          <a16:colId xmlns:a16="http://schemas.microsoft.com/office/drawing/2014/main" val="1214160816"/>
                        </a:ext>
                      </a:extLst>
                    </a:gridCol>
                    <a:gridCol w="791934">
                      <a:extLst>
                        <a:ext uri="{9D8B030D-6E8A-4147-A177-3AD203B41FA5}">
                          <a16:colId xmlns:a16="http://schemas.microsoft.com/office/drawing/2014/main" val="4146999872"/>
                        </a:ext>
                      </a:extLst>
                    </a:gridCol>
                    <a:gridCol w="725207">
                      <a:extLst>
                        <a:ext uri="{9D8B030D-6E8A-4147-A177-3AD203B41FA5}">
                          <a16:colId xmlns:a16="http://schemas.microsoft.com/office/drawing/2014/main" val="4029741097"/>
                        </a:ext>
                      </a:extLst>
                    </a:gridCol>
                    <a:gridCol w="791934">
                      <a:extLst>
                        <a:ext uri="{9D8B030D-6E8A-4147-A177-3AD203B41FA5}">
                          <a16:colId xmlns:a16="http://schemas.microsoft.com/office/drawing/2014/main" val="3684818918"/>
                        </a:ext>
                      </a:extLst>
                    </a:gridCol>
                    <a:gridCol w="878261">
                      <a:extLst>
                        <a:ext uri="{9D8B030D-6E8A-4147-A177-3AD203B41FA5}">
                          <a16:colId xmlns:a16="http://schemas.microsoft.com/office/drawing/2014/main" val="873317743"/>
                        </a:ext>
                      </a:extLst>
                    </a:gridCol>
                    <a:gridCol w="1035423">
                      <a:extLst>
                        <a:ext uri="{9D8B030D-6E8A-4147-A177-3AD203B41FA5}">
                          <a16:colId xmlns:a16="http://schemas.microsoft.com/office/drawing/2014/main" val="3437254505"/>
                        </a:ext>
                      </a:extLst>
                    </a:gridCol>
                    <a:gridCol w="1559859">
                      <a:extLst>
                        <a:ext uri="{9D8B030D-6E8A-4147-A177-3AD203B41FA5}">
                          <a16:colId xmlns:a16="http://schemas.microsoft.com/office/drawing/2014/main" val="4278440106"/>
                        </a:ext>
                      </a:extLst>
                    </a:gridCol>
                  </a:tblGrid>
                  <a:tr h="171671">
                    <a:tc gridSpan="9">
                      <a:txBody>
                        <a:bodyPr/>
                        <a:lstStyle/>
                        <a:p>
                          <a:pPr marL="0" marR="0" algn="ctr">
                            <a:lnSpc>
                              <a:spcPct val="107000"/>
                            </a:lnSpc>
                            <a:spcBef>
                              <a:spcPts val="0"/>
                            </a:spcBef>
                            <a:spcAft>
                              <a:spcPts val="800"/>
                            </a:spcAft>
                          </a:pPr>
                          <a:r>
                            <a:rPr lang="en-US" sz="1200" b="1" kern="100" dirty="0">
                              <a:effectLst/>
                              <a:latin typeface="Times New Roman" panose="02020603050405020304" pitchFamily="18" charset="0"/>
                              <a:cs typeface="Times New Roman" panose="02020603050405020304" pitchFamily="18" charset="0"/>
                            </a:rPr>
                            <a:t>REVENUE PERFORMANCE- IGF ONLY</a:t>
                          </a:r>
                          <a:endParaRPr lang="en-US" sz="12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598007063"/>
                      </a:ext>
                    </a:extLst>
                  </a:tr>
                  <a:tr h="171671">
                    <a:tc>
                      <a:txBody>
                        <a:bodyPr/>
                        <a:lstStyle/>
                        <a:p>
                          <a:pPr marL="0" marR="0" algn="ctr">
                            <a:lnSpc>
                              <a:spcPct val="107000"/>
                            </a:lnSpc>
                            <a:spcBef>
                              <a:spcPts val="0"/>
                            </a:spcBef>
                            <a:spcAft>
                              <a:spcPts val="800"/>
                            </a:spcAft>
                          </a:pPr>
                          <a:r>
                            <a:rPr lang="en-US" sz="1200" b="1" kern="100" dirty="0">
                              <a:effectLst/>
                              <a:latin typeface="Times New Roman" panose="02020603050405020304" pitchFamily="18" charset="0"/>
                              <a:cs typeface="Times New Roman" panose="02020603050405020304" pitchFamily="18" charset="0"/>
                            </a:rPr>
                            <a:t>ITEM</a:t>
                          </a:r>
                          <a:endParaRPr lang="en-US" sz="12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gridSpan="2">
                      <a:txBody>
                        <a:bodyPr/>
                        <a:lstStyle/>
                        <a:p>
                          <a:pPr marL="0" marR="0" algn="ctr">
                            <a:lnSpc>
                              <a:spcPct val="107000"/>
                            </a:lnSpc>
                            <a:spcBef>
                              <a:spcPts val="0"/>
                            </a:spcBef>
                            <a:spcAft>
                              <a:spcPts val="800"/>
                            </a:spcAft>
                          </a:pPr>
                          <a:r>
                            <a:rPr lang="en-US" sz="1200" b="1" kern="100">
                              <a:effectLst/>
                              <a:latin typeface="Times New Roman" panose="02020603050405020304" pitchFamily="18" charset="0"/>
                              <a:cs typeface="Times New Roman" panose="02020603050405020304" pitchFamily="18" charset="0"/>
                            </a:rPr>
                            <a:t>2022</a:t>
                          </a:r>
                          <a:endParaRPr lang="en-US" sz="120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hMerge="1">
                      <a:txBody>
                        <a:bodyPr/>
                        <a:lstStyle/>
                        <a:p>
                          <a:endParaRPr lang="en-US"/>
                        </a:p>
                      </a:txBody>
                      <a:tcPr/>
                    </a:tc>
                    <a:tc gridSpan="2">
                      <a:txBody>
                        <a:bodyPr/>
                        <a:lstStyle/>
                        <a:p>
                          <a:pPr marL="0" marR="0" algn="ctr">
                            <a:lnSpc>
                              <a:spcPct val="107000"/>
                            </a:lnSpc>
                            <a:spcBef>
                              <a:spcPts val="0"/>
                            </a:spcBef>
                            <a:spcAft>
                              <a:spcPts val="800"/>
                            </a:spcAft>
                          </a:pPr>
                          <a:r>
                            <a:rPr lang="en-US" sz="1200" b="1" kern="100">
                              <a:effectLst/>
                              <a:latin typeface="Times New Roman" panose="02020603050405020304" pitchFamily="18" charset="0"/>
                              <a:cs typeface="Times New Roman" panose="02020603050405020304" pitchFamily="18" charset="0"/>
                            </a:rPr>
                            <a:t>2023</a:t>
                          </a:r>
                          <a:endParaRPr lang="en-US" sz="120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hMerge="1">
                      <a:txBody>
                        <a:bodyPr/>
                        <a:lstStyle/>
                        <a:p>
                          <a:endParaRPr lang="en-US"/>
                        </a:p>
                      </a:txBody>
                      <a:tcPr/>
                    </a:tc>
                    <a:tc gridSpan="4">
                      <a:txBody>
                        <a:bodyPr/>
                        <a:lstStyle/>
                        <a:p>
                          <a:pPr marL="0" marR="0" algn="ctr">
                            <a:lnSpc>
                              <a:spcPct val="107000"/>
                            </a:lnSpc>
                            <a:spcBef>
                              <a:spcPts val="0"/>
                            </a:spcBef>
                            <a:spcAft>
                              <a:spcPts val="800"/>
                            </a:spcAft>
                          </a:pPr>
                          <a:r>
                            <a:rPr lang="en-US" sz="1200" b="1" kern="100" dirty="0">
                              <a:effectLst/>
                              <a:latin typeface="Times New Roman" panose="02020603050405020304" pitchFamily="18" charset="0"/>
                              <a:cs typeface="Times New Roman" panose="02020603050405020304" pitchFamily="18" charset="0"/>
                            </a:rPr>
                            <a:t>2024</a:t>
                          </a:r>
                          <a:endParaRPr lang="en-US" sz="12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828692409"/>
                      </a:ext>
                    </a:extLst>
                  </a:tr>
                  <a:tr h="1078054">
                    <a:tc>
                      <a:txBody>
                        <a:bodyPr/>
                        <a:lstStyle/>
                        <a:p>
                          <a:pPr>
                            <a:lnSpc>
                              <a:spcPct val="107000"/>
                            </a:lnSpc>
                          </a:pPr>
                          <a:endParaRPr lang="en-US" sz="1200" b="1" kern="100" dirty="0">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marL="0" marR="0">
                            <a:lnSpc>
                              <a:spcPct val="107000"/>
                            </a:lnSpc>
                            <a:spcBef>
                              <a:spcPts val="0"/>
                            </a:spcBef>
                            <a:spcAft>
                              <a:spcPts val="800"/>
                            </a:spcAft>
                          </a:pPr>
                          <a:r>
                            <a:rPr lang="en-US" sz="1200" b="1" kern="100" dirty="0">
                              <a:effectLst/>
                              <a:latin typeface="Times New Roman" panose="02020603050405020304" pitchFamily="18" charset="0"/>
                              <a:cs typeface="Times New Roman" panose="02020603050405020304" pitchFamily="18" charset="0"/>
                            </a:rPr>
                            <a:t>Budget</a:t>
                          </a:r>
                          <a:endParaRPr lang="en-US" sz="12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marL="0" marR="0">
                            <a:lnSpc>
                              <a:spcPct val="107000"/>
                            </a:lnSpc>
                            <a:spcBef>
                              <a:spcPts val="0"/>
                            </a:spcBef>
                            <a:spcAft>
                              <a:spcPts val="800"/>
                            </a:spcAft>
                          </a:pPr>
                          <a:r>
                            <a:rPr lang="en-US" sz="1200" b="1" kern="100" dirty="0">
                              <a:effectLst/>
                              <a:latin typeface="Times New Roman" panose="02020603050405020304" pitchFamily="18" charset="0"/>
                              <a:cs typeface="Times New Roman" panose="02020603050405020304" pitchFamily="18" charset="0"/>
                            </a:rPr>
                            <a:t>Actual  </a:t>
                          </a:r>
                          <a:endParaRPr lang="en-US" sz="12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a:lnSpc>
                              <a:spcPct val="107000"/>
                            </a:lnSpc>
                            <a:spcBef>
                              <a:spcPts val="0"/>
                            </a:spcBef>
                            <a:spcAft>
                              <a:spcPts val="800"/>
                            </a:spcAft>
                          </a:pPr>
                          <a:r>
                            <a:rPr lang="en-US" sz="1200" b="1" kern="100">
                              <a:effectLst/>
                              <a:latin typeface="Times New Roman" panose="02020603050405020304" pitchFamily="18" charset="0"/>
                              <a:cs typeface="Times New Roman" panose="02020603050405020304" pitchFamily="18" charset="0"/>
                            </a:rPr>
                            <a:t>Budget</a:t>
                          </a:r>
                          <a:endParaRPr lang="en-US" sz="120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marL="0" marR="0">
                            <a:lnSpc>
                              <a:spcPct val="107000"/>
                            </a:lnSpc>
                            <a:spcBef>
                              <a:spcPts val="0"/>
                            </a:spcBef>
                            <a:spcAft>
                              <a:spcPts val="800"/>
                            </a:spcAft>
                          </a:pPr>
                          <a:r>
                            <a:rPr lang="en-US" sz="1200" b="1" kern="100">
                              <a:effectLst/>
                              <a:latin typeface="Times New Roman" panose="02020603050405020304" pitchFamily="18" charset="0"/>
                              <a:cs typeface="Times New Roman" panose="02020603050405020304" pitchFamily="18" charset="0"/>
                            </a:rPr>
                            <a:t>Actual</a:t>
                          </a:r>
                          <a:endParaRPr lang="en-US" sz="120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marL="0" marR="0">
                            <a:lnSpc>
                              <a:spcPct val="107000"/>
                            </a:lnSpc>
                            <a:spcBef>
                              <a:spcPts val="0"/>
                            </a:spcBef>
                            <a:spcAft>
                              <a:spcPts val="800"/>
                            </a:spcAft>
                          </a:pPr>
                          <a:r>
                            <a:rPr lang="en-US" sz="1200" b="1" kern="100" dirty="0">
                              <a:effectLst/>
                              <a:latin typeface="Times New Roman" panose="02020603050405020304" pitchFamily="18" charset="0"/>
                              <a:cs typeface="Times New Roman" panose="02020603050405020304" pitchFamily="18" charset="0"/>
                            </a:rPr>
                            <a:t>Revised Budget</a:t>
                          </a:r>
                          <a:endParaRPr lang="en-US" sz="12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marL="0" marR="0">
                            <a:lnSpc>
                              <a:spcPct val="107000"/>
                            </a:lnSpc>
                            <a:spcBef>
                              <a:spcPts val="0"/>
                            </a:spcBef>
                            <a:spcAft>
                              <a:spcPts val="800"/>
                            </a:spcAft>
                          </a:pPr>
                          <a:r>
                            <a:rPr lang="en-US" sz="1200" b="1" kern="100" dirty="0">
                              <a:effectLst/>
                              <a:latin typeface="Times New Roman" panose="02020603050405020304" pitchFamily="18" charset="0"/>
                              <a:cs typeface="Times New Roman" panose="02020603050405020304" pitchFamily="18" charset="0"/>
                            </a:rPr>
                            <a:t>Actual as at September</a:t>
                          </a:r>
                          <a:endParaRPr lang="en-US" sz="12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marL="0" marR="0">
                            <a:lnSpc>
                              <a:spcPct val="107000"/>
                            </a:lnSpc>
                            <a:spcBef>
                              <a:spcPts val="0"/>
                            </a:spcBef>
                            <a:spcAft>
                              <a:spcPts val="800"/>
                            </a:spcAft>
                          </a:pPr>
                          <a:r>
                            <a:rPr lang="en-US" sz="1200" b="1" kern="100" dirty="0">
                              <a:effectLst/>
                              <a:latin typeface="Times New Roman" panose="02020603050405020304" pitchFamily="18" charset="0"/>
                              <a:cs typeface="Times New Roman" panose="02020603050405020304" pitchFamily="18" charset="0"/>
                            </a:rPr>
                            <a:t>% performance as at September</a:t>
                          </a:r>
                        </a:p>
                        <a:p>
                          <a:pPr marL="0" marR="0">
                            <a:lnSpc>
                              <a:spcPct val="107000"/>
                            </a:lnSpc>
                            <a:spcBef>
                              <a:spcPts val="0"/>
                            </a:spcBef>
                            <a:spcAft>
                              <a:spcPts val="800"/>
                            </a:spcAft>
                          </a:pPr>
                          <a14:m>
                            <m:oMathPara xmlns:m="http://schemas.openxmlformats.org/officeDocument/2006/math">
                              <m:oMathParaPr>
                                <m:jc m:val="centerGroup"/>
                              </m:oMathParaPr>
                              <m:oMath xmlns:m="http://schemas.openxmlformats.org/officeDocument/2006/math">
                                <m:f>
                                  <m:fPr>
                                    <m:ctrlPr>
                                      <a:rPr lang="en-US" sz="1200" b="1" i="1" kern="100">
                                        <a:effectLst/>
                                        <a:latin typeface="Cambria Math" panose="02040503050406030204" pitchFamily="18" charset="0"/>
                                      </a:rPr>
                                    </m:ctrlPr>
                                  </m:fPr>
                                  <m:num>
                                    <m:r>
                                      <a:rPr lang="en-US" sz="1200" b="1" i="1" kern="100" smtClean="0">
                                        <a:effectLst/>
                                        <a:latin typeface="Cambria Math" panose="02040503050406030204" pitchFamily="18" charset="0"/>
                                      </a:rPr>
                                      <m:t>𝐀𝐜𝐭𝐮𝐚𝐥</m:t>
                                    </m:r>
                                  </m:num>
                                  <m:den>
                                    <m:r>
                                      <a:rPr lang="en-US" sz="1200" b="1" i="1" kern="100" smtClean="0">
                                        <a:effectLst/>
                                        <a:latin typeface="Cambria Math" panose="02040503050406030204" pitchFamily="18" charset="0"/>
                                      </a:rPr>
                                      <m:t>𝐁𝐮𝐝𝐠𝐞𝐭</m:t>
                                    </m:r>
                                  </m:den>
                                </m:f>
                                <m:r>
                                  <a:rPr lang="en-US" sz="1200" b="1" i="1" kern="100" smtClean="0">
                                    <a:effectLst/>
                                    <a:latin typeface="Cambria Math" panose="02040503050406030204" pitchFamily="18" charset="0"/>
                                  </a:rPr>
                                  <m:t>𝐱</m:t>
                                </m:r>
                                <m:r>
                                  <a:rPr lang="en-US" sz="1200" b="1" kern="100">
                                    <a:effectLst/>
                                    <a:latin typeface="Cambria Math" panose="02040503050406030204" pitchFamily="18" charset="0"/>
                                  </a:rPr>
                                  <m:t> </m:t>
                                </m:r>
                                <m:r>
                                  <a:rPr lang="en-US" sz="1200" b="1" i="1" kern="100">
                                    <a:effectLst/>
                                    <a:latin typeface="Cambria Math" panose="02040503050406030204" pitchFamily="18" charset="0"/>
                                  </a:rPr>
                                  <m:t>𝟏𝟎𝟎</m:t>
                                </m:r>
                              </m:oMath>
                            </m:oMathPara>
                          </a14:m>
                          <a:endParaRPr lang="en-US" sz="12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marL="0" marR="0">
                            <a:lnSpc>
                              <a:spcPct val="107000"/>
                            </a:lnSpc>
                            <a:spcBef>
                              <a:spcPts val="0"/>
                            </a:spcBef>
                            <a:spcAft>
                              <a:spcPts val="800"/>
                            </a:spcAft>
                          </a:pPr>
                          <a:r>
                            <a:rPr lang="en-US" sz="1200" b="1" kern="100" dirty="0">
                              <a:effectLst/>
                              <a:latin typeface="Times New Roman" panose="02020603050405020304" pitchFamily="18" charset="0"/>
                              <a:cs typeface="Times New Roman" panose="02020603050405020304" pitchFamily="18" charset="0"/>
                            </a:rPr>
                            <a:t>% performance as per Items as at September</a:t>
                          </a:r>
                        </a:p>
                        <a:p>
                          <a:pPr marL="0" marR="0">
                            <a:lnSpc>
                              <a:spcPct val="107000"/>
                            </a:lnSpc>
                            <a:spcBef>
                              <a:spcPts val="0"/>
                            </a:spcBef>
                            <a:spcAft>
                              <a:spcPts val="800"/>
                            </a:spcAft>
                          </a:pPr>
                          <a14:m>
                            <m:oMathPara xmlns:m="http://schemas.openxmlformats.org/officeDocument/2006/math">
                              <m:oMathParaPr>
                                <m:jc m:val="centerGroup"/>
                              </m:oMathParaPr>
                              <m:oMath xmlns:m="http://schemas.openxmlformats.org/officeDocument/2006/math">
                                <m:f>
                                  <m:fPr>
                                    <m:ctrlPr>
                                      <a:rPr lang="en-US" sz="1200" b="1" i="1" kern="100">
                                        <a:effectLst/>
                                        <a:latin typeface="Cambria Math" panose="02040503050406030204" pitchFamily="18" charset="0"/>
                                      </a:rPr>
                                    </m:ctrlPr>
                                  </m:fPr>
                                  <m:num>
                                    <m:r>
                                      <a:rPr lang="en-US" sz="1200" b="1" i="1" kern="100" smtClean="0">
                                        <a:effectLst/>
                                        <a:latin typeface="Cambria Math" panose="02040503050406030204" pitchFamily="18" charset="0"/>
                                      </a:rPr>
                                      <m:t>𝐈𝐭𝐞𝐦</m:t>
                                    </m:r>
                                    <m:r>
                                      <a:rPr lang="en-US" sz="1200" b="1" i="1" kern="100" smtClean="0">
                                        <a:effectLst/>
                                        <a:latin typeface="Cambria Math" panose="02040503050406030204" pitchFamily="18" charset="0"/>
                                      </a:rPr>
                                      <m:t> </m:t>
                                    </m:r>
                                    <m:r>
                                      <a:rPr lang="en-US" sz="1200" b="1" i="1" kern="100" smtClean="0">
                                        <a:effectLst/>
                                        <a:latin typeface="Cambria Math" panose="02040503050406030204" pitchFamily="18" charset="0"/>
                                      </a:rPr>
                                      <m:t>𝑨𝒄𝒕𝒖𝒂𝒍</m:t>
                                    </m:r>
                                  </m:num>
                                  <m:den>
                                    <m:r>
                                      <a:rPr lang="en-US" sz="1200" b="1" i="1" kern="100" smtClean="0">
                                        <a:effectLst/>
                                        <a:latin typeface="Cambria Math" panose="02040503050406030204" pitchFamily="18" charset="0"/>
                                      </a:rPr>
                                      <m:t>𝐒𝐮𝐛𝐭𝐨𝐭𝐚𝐥</m:t>
                                    </m:r>
                                    <m:r>
                                      <a:rPr lang="en-US" sz="1200" b="1" i="1" kern="100" smtClean="0">
                                        <a:effectLst/>
                                        <a:latin typeface="Cambria Math" panose="02040503050406030204" pitchFamily="18" charset="0"/>
                                      </a:rPr>
                                      <m:t> </m:t>
                                    </m:r>
                                    <m:r>
                                      <a:rPr lang="en-US" sz="1200" b="1" i="1" kern="100" smtClean="0">
                                        <a:effectLst/>
                                        <a:latin typeface="Cambria Math" panose="02040503050406030204" pitchFamily="18" charset="0"/>
                                      </a:rPr>
                                      <m:t>𝑨𝒄𝒕𝒖𝒂𝒍</m:t>
                                    </m:r>
                                  </m:den>
                                </m:f>
                                <m:r>
                                  <a:rPr lang="en-US" sz="1200" b="1" i="1" kern="100" smtClean="0">
                                    <a:effectLst/>
                                    <a:latin typeface="Cambria Math" panose="02040503050406030204" pitchFamily="18" charset="0"/>
                                  </a:rPr>
                                  <m:t>𝐱</m:t>
                                </m:r>
                                <m:r>
                                  <a:rPr lang="en-US" sz="1200" b="1" kern="100">
                                    <a:effectLst/>
                                    <a:latin typeface="Cambria Math" panose="02040503050406030204" pitchFamily="18" charset="0"/>
                                  </a:rPr>
                                  <m:t> </m:t>
                                </m:r>
                                <m:r>
                                  <a:rPr lang="en-US" sz="1200" b="1" i="1" kern="100">
                                    <a:effectLst/>
                                    <a:latin typeface="Cambria Math" panose="02040503050406030204" pitchFamily="18" charset="0"/>
                                  </a:rPr>
                                  <m:t>𝟏𝟎𝟎</m:t>
                                </m:r>
                              </m:oMath>
                            </m:oMathPara>
                          </a14:m>
                          <a:endParaRPr lang="en-US" sz="12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val="3231173066"/>
                      </a:ext>
                    </a:extLst>
                  </a:tr>
                  <a:tr h="335508">
                    <a:tc>
                      <a:txBody>
                        <a:bodyPr/>
                        <a:lstStyle/>
                        <a:p>
                          <a:pPr marL="0" marR="0">
                            <a:lnSpc>
                              <a:spcPct val="107000"/>
                            </a:lnSpc>
                            <a:spcBef>
                              <a:spcPts val="0"/>
                            </a:spcBef>
                            <a:spcAft>
                              <a:spcPts val="800"/>
                            </a:spcAft>
                          </a:pPr>
                          <a:r>
                            <a:rPr lang="en-US" sz="1200" b="1" kern="100">
                              <a:effectLst/>
                              <a:latin typeface="Times New Roman" panose="02020603050405020304" pitchFamily="18" charset="0"/>
                              <a:cs typeface="Times New Roman" panose="02020603050405020304" pitchFamily="18" charset="0"/>
                            </a:rPr>
                            <a:t>Property Rate</a:t>
                          </a:r>
                          <a:endParaRPr lang="en-US" sz="120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76,409.39</a:t>
                          </a:r>
                        </a:p>
                      </a:txBody>
                      <a:tcPr marL="9525" marR="9525" marT="9525" marB="0" anchor="b">
                        <a:lnR w="12700" cap="flat" cmpd="sng" algn="ctr">
                          <a:solidFill>
                            <a:schemeClr val="tx1"/>
                          </a:solidFill>
                          <a:prstDash val="solid"/>
                          <a:round/>
                          <a:headEnd type="none" w="med" len="med"/>
                          <a:tailEnd type="none" w="med" len="med"/>
                        </a:lnR>
                      </a:tcPr>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39,806.24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rtl="0"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80,409.39</a:t>
                          </a:r>
                        </a:p>
                      </a:txBody>
                      <a:tcPr marL="9525" marR="9525" marT="9525" marB="0" anchor="b">
                        <a:lnL w="12700" cap="flat" cmpd="sng" algn="ctr">
                          <a:solidFill>
                            <a:schemeClr val="tx1"/>
                          </a:solidFill>
                          <a:prstDash val="solid"/>
                          <a:round/>
                          <a:headEnd type="none" w="med" len="med"/>
                          <a:tailEnd type="none" w="med" len="med"/>
                        </a:lnL>
                      </a:tcPr>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           27,818.55 </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80,409.39 </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22,180.00 </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27.58%</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4.07%</a:t>
                          </a:r>
                        </a:p>
                      </a:txBody>
                      <a:tcPr marL="9525" marR="9525" marT="9525" marB="0" anchor="b"/>
                    </a:tc>
                    <a:extLst>
                      <a:ext uri="{0D108BD9-81ED-4DB2-BD59-A6C34878D82A}">
                        <a16:rowId xmlns:a16="http://schemas.microsoft.com/office/drawing/2014/main" val="4100063200"/>
                      </a:ext>
                    </a:extLst>
                  </a:tr>
                  <a:tr h="335508">
                    <a:tc>
                      <a:txBody>
                        <a:bodyPr/>
                        <a:lstStyle/>
                        <a:p>
                          <a:pPr marL="0" marR="0">
                            <a:lnSpc>
                              <a:spcPct val="107000"/>
                            </a:lnSpc>
                            <a:spcBef>
                              <a:spcPts val="0"/>
                            </a:spcBef>
                            <a:spcAft>
                              <a:spcPts val="800"/>
                            </a:spcAft>
                          </a:pPr>
                          <a:r>
                            <a:rPr lang="en-GB" sz="1200" b="1" kern="100" dirty="0">
                              <a:effectLst/>
                              <a:latin typeface="Times New Roman" panose="02020603050405020304" pitchFamily="18" charset="0"/>
                              <a:cs typeface="Times New Roman" panose="02020603050405020304" pitchFamily="18" charset="0"/>
                            </a:rPr>
                            <a:t>Basic Rates </a:t>
                          </a:r>
                          <a:endParaRPr lang="en-US" sz="12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1,000.00</a:t>
                          </a:r>
                        </a:p>
                      </a:txBody>
                      <a:tcPr marL="9525" marR="9525" marT="9525" marB="0" anchor="b">
                        <a:lnR w="12700" cap="flat" cmpd="sng" algn="ctr">
                          <a:solidFill>
                            <a:schemeClr val="tx1"/>
                          </a:solidFill>
                          <a:prstDash val="solid"/>
                          <a:round/>
                          <a:headEnd type="none" w="med" len="med"/>
                          <a:tailEnd type="none" w="med" len="med"/>
                        </a:lnR>
                      </a:tcPr>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400</a:t>
                          </a:r>
                        </a:p>
                      </a:txBody>
                      <a:tcPr marL="9525" marR="9525" marT="9525" marB="0" anchor="b">
                        <a:lnL w="12700" cap="flat" cmpd="sng" algn="ctr">
                          <a:solidFill>
                            <a:schemeClr val="tx1"/>
                          </a:solidFill>
                          <a:prstDash val="solid"/>
                          <a:round/>
                          <a:headEnd type="none" w="med" len="med"/>
                          <a:tailEnd type="none" w="med" len="med"/>
                        </a:lnL>
                      </a:tcPr>
                    </a:tc>
                    <a:tc>
                      <a:txBody>
                        <a:bodyPr/>
                        <a:lstStyle/>
                        <a:p>
                          <a:pPr algn="r" rtl="0"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1,000.00</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140.00 </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               1,000.00 </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541.00 </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54.10%</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0.10%</a:t>
                          </a:r>
                        </a:p>
                      </a:txBody>
                      <a:tcPr marL="9525" marR="9525" marT="9525" marB="0" anchor="b"/>
                    </a:tc>
                    <a:extLst>
                      <a:ext uri="{0D108BD9-81ED-4DB2-BD59-A6C34878D82A}">
                        <a16:rowId xmlns:a16="http://schemas.microsoft.com/office/drawing/2014/main" val="1342009063"/>
                      </a:ext>
                    </a:extLst>
                  </a:tr>
                  <a:tr h="335508">
                    <a:tc>
                      <a:txBody>
                        <a:bodyPr/>
                        <a:lstStyle/>
                        <a:p>
                          <a:pPr marL="0" marR="0">
                            <a:lnSpc>
                              <a:spcPct val="107000"/>
                            </a:lnSpc>
                            <a:spcBef>
                              <a:spcPts val="0"/>
                            </a:spcBef>
                            <a:spcAft>
                              <a:spcPts val="800"/>
                            </a:spcAft>
                          </a:pPr>
                          <a:r>
                            <a:rPr lang="en-US" sz="1200" b="1" kern="100">
                              <a:effectLst/>
                              <a:latin typeface="Times New Roman" panose="02020603050405020304" pitchFamily="18" charset="0"/>
                              <a:cs typeface="Times New Roman" panose="02020603050405020304" pitchFamily="18" charset="0"/>
                            </a:rPr>
                            <a:t>Fees </a:t>
                          </a:r>
                          <a:endParaRPr lang="en-US" sz="120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416,769.00</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354,844.20</a:t>
                          </a:r>
                        </a:p>
                      </a:txBody>
                      <a:tcPr marL="9525" marR="9525" marT="9525" marB="0" anchor="b"/>
                    </a:tc>
                    <a:tc>
                      <a:txBody>
                        <a:bodyPr/>
                        <a:lstStyle/>
                        <a:p>
                          <a:pPr algn="r" rtl="0"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450,634.00</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        418,015.14 </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443,360.00 </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303,036.64 </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68.35%</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55.57%</a:t>
                          </a:r>
                        </a:p>
                      </a:txBody>
                      <a:tcPr marL="9525" marR="9525" marT="9525" marB="0" anchor="b"/>
                    </a:tc>
                    <a:extLst>
                      <a:ext uri="{0D108BD9-81ED-4DB2-BD59-A6C34878D82A}">
                        <a16:rowId xmlns:a16="http://schemas.microsoft.com/office/drawing/2014/main" val="2554837563"/>
                      </a:ext>
                    </a:extLst>
                  </a:tr>
                  <a:tr h="335508">
                    <a:tc>
                      <a:txBody>
                        <a:bodyPr/>
                        <a:lstStyle/>
                        <a:p>
                          <a:pPr marL="0" marR="0">
                            <a:lnSpc>
                              <a:spcPct val="107000"/>
                            </a:lnSpc>
                            <a:spcBef>
                              <a:spcPts val="0"/>
                            </a:spcBef>
                            <a:spcAft>
                              <a:spcPts val="800"/>
                            </a:spcAft>
                          </a:pPr>
                          <a:r>
                            <a:rPr lang="en-US" sz="1200" b="1" kern="100">
                              <a:effectLst/>
                              <a:latin typeface="Times New Roman" panose="02020603050405020304" pitchFamily="18" charset="0"/>
                              <a:cs typeface="Times New Roman" panose="02020603050405020304" pitchFamily="18" charset="0"/>
                            </a:rPr>
                            <a:t>Fines</a:t>
                          </a:r>
                          <a:endParaRPr lang="en-US" sz="120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37,500.00</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23,524.00</a:t>
                          </a:r>
                        </a:p>
                      </a:txBody>
                      <a:tcPr marL="9525" marR="9525" marT="9525" marB="0" anchor="b"/>
                    </a:tc>
                    <a:tc>
                      <a:txBody>
                        <a:bodyPr/>
                        <a:lstStyle/>
                        <a:p>
                          <a:pPr algn="r" rtl="0"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37,500.00</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           41,074.71 </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            39,500.00 </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37,252.00 </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94.31%</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6.83%</a:t>
                          </a:r>
                        </a:p>
                      </a:txBody>
                      <a:tcPr marL="9525" marR="9525" marT="9525" marB="0" anchor="b"/>
                    </a:tc>
                    <a:extLst>
                      <a:ext uri="{0D108BD9-81ED-4DB2-BD59-A6C34878D82A}">
                        <a16:rowId xmlns:a16="http://schemas.microsoft.com/office/drawing/2014/main" val="389739454"/>
                      </a:ext>
                    </a:extLst>
                  </a:tr>
                  <a:tr h="335508">
                    <a:tc>
                      <a:txBody>
                        <a:bodyPr/>
                        <a:lstStyle/>
                        <a:p>
                          <a:pPr marL="0" marR="0">
                            <a:lnSpc>
                              <a:spcPct val="107000"/>
                            </a:lnSpc>
                            <a:spcBef>
                              <a:spcPts val="0"/>
                            </a:spcBef>
                            <a:spcAft>
                              <a:spcPts val="800"/>
                            </a:spcAft>
                          </a:pPr>
                          <a:r>
                            <a:rPr lang="en-US" sz="1200" b="1" kern="100">
                              <a:effectLst/>
                              <a:latin typeface="Times New Roman" panose="02020603050405020304" pitchFamily="18" charset="0"/>
                              <a:cs typeface="Times New Roman" panose="02020603050405020304" pitchFamily="18" charset="0"/>
                            </a:rPr>
                            <a:t>Licenses</a:t>
                          </a:r>
                          <a:endParaRPr lang="en-US" sz="120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149,640.00</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77,997.09</a:t>
                          </a:r>
                        </a:p>
                      </a:txBody>
                      <a:tcPr marL="9525" marR="9525" marT="9525" marB="0" anchor="b"/>
                    </a:tc>
                    <a:tc>
                      <a:txBody>
                        <a:bodyPr/>
                        <a:lstStyle/>
                        <a:p>
                          <a:pPr algn="r" rtl="0"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161,560.00</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           86,115.98 </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          166,968.00 </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98,767.87 </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59.15%</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18.11%</a:t>
                          </a:r>
                        </a:p>
                      </a:txBody>
                      <a:tcPr marL="9525" marR="9525" marT="9525" marB="0" anchor="b"/>
                    </a:tc>
                    <a:extLst>
                      <a:ext uri="{0D108BD9-81ED-4DB2-BD59-A6C34878D82A}">
                        <a16:rowId xmlns:a16="http://schemas.microsoft.com/office/drawing/2014/main" val="2579027404"/>
                      </a:ext>
                    </a:extLst>
                  </a:tr>
                  <a:tr h="335508">
                    <a:tc>
                      <a:txBody>
                        <a:bodyPr/>
                        <a:lstStyle/>
                        <a:p>
                          <a:pPr marL="0" marR="0">
                            <a:lnSpc>
                              <a:spcPct val="107000"/>
                            </a:lnSpc>
                            <a:spcBef>
                              <a:spcPts val="0"/>
                            </a:spcBef>
                            <a:spcAft>
                              <a:spcPts val="800"/>
                            </a:spcAft>
                          </a:pPr>
                          <a:r>
                            <a:rPr lang="en-US" sz="1200" b="1" kern="100">
                              <a:effectLst/>
                              <a:latin typeface="Times New Roman" panose="02020603050405020304" pitchFamily="18" charset="0"/>
                              <a:cs typeface="Times New Roman" panose="02020603050405020304" pitchFamily="18" charset="0"/>
                            </a:rPr>
                            <a:t>Land</a:t>
                          </a:r>
                          <a:endParaRPr lang="en-US" sz="120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57,600.00</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14,246.00</a:t>
                          </a:r>
                        </a:p>
                      </a:txBody>
                      <a:tcPr marL="9525" marR="9525" marT="9525" marB="0" anchor="b"/>
                    </a:tc>
                    <a:tc>
                      <a:txBody>
                        <a:bodyPr/>
                        <a:lstStyle/>
                        <a:p>
                          <a:pPr algn="r" rtl="0"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66,500.00</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           18,520.00 </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            43,000.00 </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22,524.71 </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52.38%</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4.13%</a:t>
                          </a:r>
                        </a:p>
                      </a:txBody>
                      <a:tcPr marL="9525" marR="9525" marT="9525" marB="0" anchor="b"/>
                    </a:tc>
                    <a:extLst>
                      <a:ext uri="{0D108BD9-81ED-4DB2-BD59-A6C34878D82A}">
                        <a16:rowId xmlns:a16="http://schemas.microsoft.com/office/drawing/2014/main" val="2336359865"/>
                      </a:ext>
                    </a:extLst>
                  </a:tr>
                  <a:tr h="335508">
                    <a:tc>
                      <a:txBody>
                        <a:bodyPr/>
                        <a:lstStyle/>
                        <a:p>
                          <a:pPr marL="0" marR="0">
                            <a:lnSpc>
                              <a:spcPct val="107000"/>
                            </a:lnSpc>
                            <a:spcBef>
                              <a:spcPts val="0"/>
                            </a:spcBef>
                            <a:spcAft>
                              <a:spcPts val="800"/>
                            </a:spcAft>
                          </a:pPr>
                          <a:r>
                            <a:rPr lang="en-US" sz="1200" b="1" kern="100">
                              <a:effectLst/>
                              <a:latin typeface="Times New Roman" panose="02020603050405020304" pitchFamily="18" charset="0"/>
                              <a:cs typeface="Times New Roman" panose="02020603050405020304" pitchFamily="18" charset="0"/>
                            </a:rPr>
                            <a:t>Rent</a:t>
                          </a:r>
                          <a:endParaRPr lang="en-US" sz="120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28,222.00</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26,114.00</a:t>
                          </a:r>
                        </a:p>
                      </a:txBody>
                      <a:tcPr marL="9525" marR="9525" marT="9525" marB="0" anchor="b"/>
                    </a:tc>
                    <a:tc>
                      <a:txBody>
                        <a:bodyPr/>
                        <a:lstStyle/>
                        <a:p>
                          <a:pPr algn="r" rtl="0"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48,400.00</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           79,894.76 </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            76,145.87 </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61,048.99 </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80.17%</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11.19%</a:t>
                          </a:r>
                        </a:p>
                      </a:txBody>
                      <a:tcPr marL="9525" marR="9525" marT="9525" marB="0" anchor="b"/>
                    </a:tc>
                    <a:extLst>
                      <a:ext uri="{0D108BD9-81ED-4DB2-BD59-A6C34878D82A}">
                        <a16:rowId xmlns:a16="http://schemas.microsoft.com/office/drawing/2014/main" val="3176670316"/>
                      </a:ext>
                    </a:extLst>
                  </a:tr>
                  <a:tr h="172012">
                    <a:tc>
                      <a:txBody>
                        <a:bodyPr/>
                        <a:lstStyle/>
                        <a:p>
                          <a:pPr marL="0" marR="0" algn="l">
                            <a:lnSpc>
                              <a:spcPct val="107000"/>
                            </a:lnSpc>
                            <a:spcBef>
                              <a:spcPts val="0"/>
                            </a:spcBef>
                            <a:spcAft>
                              <a:spcPts val="800"/>
                            </a:spcAft>
                          </a:pPr>
                          <a:r>
                            <a:rPr lang="en-US" sz="1200" b="1" kern="100" dirty="0">
                              <a:effectLst/>
                              <a:latin typeface="Times New Roman" panose="02020603050405020304" pitchFamily="18" charset="0"/>
                              <a:cs typeface="Times New Roman" panose="02020603050405020304" pitchFamily="18" charset="0"/>
                            </a:rPr>
                            <a:t>Investment</a:t>
                          </a:r>
                          <a:endParaRPr lang="en-US" sz="12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 </a:t>
                          </a:r>
                        </a:p>
                      </a:txBody>
                      <a:tcPr marL="9525" marR="9525" marT="9525" marB="0" anchor="b"/>
                    </a:tc>
                    <a:tc>
                      <a:txBody>
                        <a:bodyPr/>
                        <a:lstStyle/>
                        <a:p>
                          <a:pPr algn="r" rtl="0"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 </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 </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b"/>
                    </a:tc>
                    <a:extLst>
                      <a:ext uri="{0D108BD9-81ED-4DB2-BD59-A6C34878D82A}">
                        <a16:rowId xmlns:a16="http://schemas.microsoft.com/office/drawing/2014/main" val="1074823260"/>
                      </a:ext>
                    </a:extLst>
                  </a:tr>
                  <a:tr h="335508">
                    <a:tc>
                      <a:txBody>
                        <a:bodyPr/>
                        <a:lstStyle/>
                        <a:p>
                          <a:pPr marL="0" marR="0">
                            <a:lnSpc>
                              <a:spcPct val="107000"/>
                            </a:lnSpc>
                            <a:spcBef>
                              <a:spcPts val="0"/>
                            </a:spcBef>
                            <a:spcAft>
                              <a:spcPts val="800"/>
                            </a:spcAft>
                          </a:pPr>
                          <a:r>
                            <a:rPr lang="en-US" sz="1200" b="1" kern="100">
                              <a:effectLst/>
                              <a:latin typeface="Times New Roman" panose="02020603050405020304" pitchFamily="18" charset="0"/>
                              <a:cs typeface="Times New Roman" panose="02020603050405020304" pitchFamily="18" charset="0"/>
                            </a:rPr>
                            <a:t>Sub-Total</a:t>
                          </a:r>
                          <a:endParaRPr lang="en-US" sz="120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767,140.39</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536,931.53</a:t>
                          </a:r>
                        </a:p>
                      </a:txBody>
                      <a:tcPr marL="9525" marR="9525" marT="9525" marB="0" anchor="b"/>
                    </a:tc>
                    <a:tc>
                      <a:txBody>
                        <a:bodyPr/>
                        <a:lstStyle/>
                        <a:p>
                          <a:pPr algn="r" rtl="0"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846,003.39</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        671,579.14 </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          850,383.26 </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545,351.21 </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64.13%</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100.00%</a:t>
                          </a:r>
                        </a:p>
                      </a:txBody>
                      <a:tcPr marL="9525" marR="9525" marT="9525" marB="0" anchor="b"/>
                    </a:tc>
                    <a:extLst>
                      <a:ext uri="{0D108BD9-81ED-4DB2-BD59-A6C34878D82A}">
                        <a16:rowId xmlns:a16="http://schemas.microsoft.com/office/drawing/2014/main" val="1618060406"/>
                      </a:ext>
                    </a:extLst>
                  </a:tr>
                  <a:tr h="172012">
                    <a:tc>
                      <a:txBody>
                        <a:bodyPr/>
                        <a:lstStyle/>
                        <a:p>
                          <a:pPr marL="0" marR="0">
                            <a:lnSpc>
                              <a:spcPct val="107000"/>
                            </a:lnSpc>
                            <a:spcBef>
                              <a:spcPts val="0"/>
                            </a:spcBef>
                            <a:spcAft>
                              <a:spcPts val="800"/>
                            </a:spcAft>
                          </a:pPr>
                          <a:r>
                            <a:rPr lang="en-US" sz="1200" b="1" kern="100">
                              <a:effectLst/>
                              <a:latin typeface="Times New Roman" panose="02020603050405020304" pitchFamily="18" charset="0"/>
                              <a:cs typeface="Times New Roman" panose="02020603050405020304" pitchFamily="18" charset="0"/>
                            </a:rPr>
                            <a:t>Royalties</a:t>
                          </a:r>
                          <a:endParaRPr lang="en-US" sz="120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algn="l"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 - </a:t>
                          </a:r>
                        </a:p>
                      </a:txBody>
                      <a:tcPr marL="9525" marR="9525" marT="9525" marB="0" anchor="b"/>
                    </a:tc>
                    <a:tc>
                      <a:txBody>
                        <a:bodyPr/>
                        <a:lstStyle/>
                        <a:p>
                          <a:pPr algn="r" rtl="0" fontAlgn="ctr"/>
                          <a:r>
                            <a:rPr lang="en-US" sz="1200" b="0" i="0" u="none" strike="noStrike">
                              <a:solidFill>
                                <a:srgbClr val="000000"/>
                              </a:solidFill>
                              <a:effectLst/>
                              <a:latin typeface="Times New Roman" panose="02020603050405020304" pitchFamily="18" charset="0"/>
                              <a:cs typeface="Times New Roman" panose="02020603050405020304" pitchFamily="18" charset="0"/>
                            </a:rPr>
                            <a:t>-</a:t>
                          </a:r>
                        </a:p>
                      </a:txBody>
                      <a:tcPr marL="9525" marR="9525" marT="9525" marB="0" anchor="ctr"/>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 - </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 - </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 </a:t>
                          </a:r>
                        </a:p>
                      </a:txBody>
                      <a:tcPr marL="9525" marR="9525" marT="9525" marB="0" anchor="b"/>
                    </a:tc>
                    <a:tc>
                      <a:txBody>
                        <a:bodyPr/>
                        <a:lstStyle/>
                        <a:p>
                          <a:pPr algn="ct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b"/>
                    </a:tc>
                    <a:extLst>
                      <a:ext uri="{0D108BD9-81ED-4DB2-BD59-A6C34878D82A}">
                        <a16:rowId xmlns:a16="http://schemas.microsoft.com/office/drawing/2014/main" val="4243900298"/>
                      </a:ext>
                    </a:extLst>
                  </a:tr>
                  <a:tr h="335508">
                    <a:tc>
                      <a:txBody>
                        <a:bodyPr/>
                        <a:lstStyle/>
                        <a:p>
                          <a:pPr marL="0" marR="0">
                            <a:lnSpc>
                              <a:spcPct val="107000"/>
                            </a:lnSpc>
                            <a:spcBef>
                              <a:spcPts val="0"/>
                            </a:spcBef>
                            <a:spcAft>
                              <a:spcPts val="800"/>
                            </a:spcAft>
                          </a:pPr>
                          <a:r>
                            <a:rPr lang="en-US" sz="1200" b="1" kern="100" dirty="0">
                              <a:effectLst/>
                              <a:latin typeface="Times New Roman" panose="02020603050405020304" pitchFamily="18" charset="0"/>
                              <a:cs typeface="Times New Roman" panose="02020603050405020304" pitchFamily="18" charset="0"/>
                            </a:rPr>
                            <a:t>Total</a:t>
                          </a:r>
                          <a:endParaRPr lang="en-US" sz="12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algn="r" fontAlgn="b"/>
                          <a:r>
                            <a:rPr lang="en-US" sz="1200" b="1" i="0" u="none" strike="noStrike">
                              <a:solidFill>
                                <a:srgbClr val="000000"/>
                              </a:solidFill>
                              <a:effectLst/>
                              <a:latin typeface="Times New Roman" panose="02020603050405020304" pitchFamily="18" charset="0"/>
                              <a:cs typeface="Times New Roman" panose="02020603050405020304" pitchFamily="18" charset="0"/>
                            </a:rPr>
                            <a:t>767,140.39</a:t>
                          </a:r>
                        </a:p>
                      </a:txBody>
                      <a:tcPr marL="9525" marR="9525" marT="9525" marB="0" anchor="b"/>
                    </a:tc>
                    <a:tc>
                      <a:txBody>
                        <a:bodyPr/>
                        <a:lstStyle/>
                        <a:p>
                          <a:pPr algn="r" fontAlgn="b"/>
                          <a:r>
                            <a:rPr lang="en-US" sz="1200" b="1" i="0" u="none" strike="noStrike">
                              <a:solidFill>
                                <a:srgbClr val="000000"/>
                              </a:solidFill>
                              <a:effectLst/>
                              <a:latin typeface="Times New Roman" panose="02020603050405020304" pitchFamily="18" charset="0"/>
                              <a:cs typeface="Times New Roman" panose="02020603050405020304" pitchFamily="18" charset="0"/>
                            </a:rPr>
                            <a:t>536,931.53</a:t>
                          </a:r>
                        </a:p>
                      </a:txBody>
                      <a:tcPr marL="9525" marR="9525" marT="9525" marB="0" anchor="b"/>
                    </a:tc>
                    <a:tc>
                      <a:txBody>
                        <a:bodyPr/>
                        <a:lstStyle/>
                        <a:p>
                          <a:pPr algn="r" rtl="0" fontAlgn="b"/>
                          <a:r>
                            <a:rPr lang="en-US" sz="1200" b="1" i="0" u="none" strike="noStrike" dirty="0">
                              <a:solidFill>
                                <a:srgbClr val="000000"/>
                              </a:solidFill>
                              <a:effectLst/>
                              <a:latin typeface="Times New Roman" panose="02020603050405020304" pitchFamily="18" charset="0"/>
                              <a:cs typeface="Times New Roman" panose="02020603050405020304" pitchFamily="18" charset="0"/>
                            </a:rPr>
                            <a:t>846,003.39</a:t>
                          </a:r>
                        </a:p>
                      </a:txBody>
                      <a:tcPr marL="9525" marR="9525" marT="9525" marB="0" anchor="b"/>
                    </a:tc>
                    <a:tc>
                      <a:txBody>
                        <a:bodyPr/>
                        <a:lstStyle/>
                        <a:p>
                          <a:pPr algn="r" fontAlgn="b"/>
                          <a:r>
                            <a:rPr lang="en-US" sz="1200" b="1" i="0" u="none" strike="noStrike">
                              <a:solidFill>
                                <a:srgbClr val="000000"/>
                              </a:solidFill>
                              <a:effectLst/>
                              <a:latin typeface="Times New Roman" panose="02020603050405020304" pitchFamily="18" charset="0"/>
                              <a:cs typeface="Times New Roman" panose="02020603050405020304" pitchFamily="18" charset="0"/>
                            </a:rPr>
                            <a:t>        671,579.14 </a:t>
                          </a:r>
                        </a:p>
                      </a:txBody>
                      <a:tcPr marL="9525" marR="9525" marT="9525" marB="0" anchor="b"/>
                    </a:tc>
                    <a:tc>
                      <a:txBody>
                        <a:bodyPr/>
                        <a:lstStyle/>
                        <a:p>
                          <a:pPr algn="r" fontAlgn="b"/>
                          <a:r>
                            <a:rPr lang="en-US" sz="1200" b="1" i="0" u="none" strike="noStrike">
                              <a:solidFill>
                                <a:srgbClr val="000000"/>
                              </a:solidFill>
                              <a:effectLst/>
                              <a:latin typeface="Times New Roman" panose="02020603050405020304" pitchFamily="18" charset="0"/>
                              <a:cs typeface="Times New Roman" panose="02020603050405020304" pitchFamily="18" charset="0"/>
                            </a:rPr>
                            <a:t>          850,383.26 </a:t>
                          </a:r>
                        </a:p>
                      </a:txBody>
                      <a:tcPr marL="9525" marR="9525" marT="9525" marB="0" anchor="b"/>
                    </a:tc>
                    <a:tc>
                      <a:txBody>
                        <a:bodyPr/>
                        <a:lstStyle/>
                        <a:p>
                          <a:pPr algn="r" fontAlgn="b"/>
                          <a:r>
                            <a:rPr lang="en-US" sz="1200" b="1" i="0" u="none" strike="noStrike" dirty="0">
                              <a:solidFill>
                                <a:srgbClr val="000000"/>
                              </a:solidFill>
                              <a:effectLst/>
                              <a:latin typeface="Times New Roman" panose="02020603050405020304" pitchFamily="18" charset="0"/>
                              <a:cs typeface="Times New Roman" panose="02020603050405020304" pitchFamily="18" charset="0"/>
                            </a:rPr>
                            <a:t>          545,351.21 </a:t>
                          </a:r>
                        </a:p>
                      </a:txBody>
                      <a:tcPr marL="9525" marR="9525" marT="9525" marB="0" anchor="b"/>
                    </a:tc>
                    <a:tc>
                      <a:txBody>
                        <a:bodyPr/>
                        <a:lstStyle/>
                        <a:p>
                          <a:pPr algn="r" fontAlgn="b"/>
                          <a:r>
                            <a:rPr lang="en-US" sz="1200" b="1" i="0" u="none" strike="noStrike">
                              <a:solidFill>
                                <a:srgbClr val="000000"/>
                              </a:solidFill>
                              <a:effectLst/>
                              <a:latin typeface="Times New Roman" panose="02020603050405020304" pitchFamily="18" charset="0"/>
                              <a:cs typeface="Times New Roman" panose="02020603050405020304" pitchFamily="18" charset="0"/>
                            </a:rPr>
                            <a:t>64.13%</a:t>
                          </a:r>
                        </a:p>
                      </a:txBody>
                      <a:tcPr marL="9525" marR="9525" marT="9525" marB="0" anchor="b"/>
                    </a:tc>
                    <a:tc>
                      <a:txBody>
                        <a:bodyPr/>
                        <a:lstStyle/>
                        <a:p>
                          <a:pPr algn="r" fontAlgn="b"/>
                          <a:r>
                            <a:rPr lang="en-US" sz="1200" b="1" i="0" u="none" strike="noStrike" dirty="0">
                              <a:solidFill>
                                <a:srgbClr val="000000"/>
                              </a:solidFill>
                              <a:effectLst/>
                              <a:latin typeface="Times New Roman" panose="02020603050405020304" pitchFamily="18" charset="0"/>
                              <a:cs typeface="Times New Roman" panose="02020603050405020304" pitchFamily="18" charset="0"/>
                            </a:rPr>
                            <a:t>100.00%</a:t>
                          </a:r>
                        </a:p>
                      </a:txBody>
                      <a:tcPr marL="9525" marR="9525" marT="9525" marB="0" anchor="b"/>
                    </a:tc>
                    <a:extLst>
                      <a:ext uri="{0D108BD9-81ED-4DB2-BD59-A6C34878D82A}">
                        <a16:rowId xmlns:a16="http://schemas.microsoft.com/office/drawing/2014/main" val="3861495012"/>
                      </a:ext>
                    </a:extLst>
                  </a:tr>
                </a:tbl>
              </a:graphicData>
            </a:graphic>
          </p:graphicFrame>
        </mc:Choice>
        <mc:Fallback xmlns="">
          <p:graphicFrame>
            <p:nvGraphicFramePr>
              <p:cNvPr id="3" name="Table 2">
                <a:extLst>
                  <a:ext uri="{FF2B5EF4-FFF2-40B4-BE49-F238E27FC236}">
                    <a16:creationId xmlns:a16="http://schemas.microsoft.com/office/drawing/2014/main" id="{1F5323B0-D3E0-4778-AB78-E6BE958D6C35}"/>
                  </a:ext>
                </a:extLst>
              </p:cNvPr>
              <p:cNvGraphicFramePr>
                <a:graphicFrameLocks noGrp="1"/>
              </p:cNvGraphicFramePr>
              <p:nvPr>
                <p:extLst>
                  <p:ext uri="{D42A27DB-BD31-4B8C-83A1-F6EECF244321}">
                    <p14:modId xmlns:p14="http://schemas.microsoft.com/office/powerpoint/2010/main" val="3673307194"/>
                  </p:ext>
                </p:extLst>
              </p:nvPr>
            </p:nvGraphicFramePr>
            <p:xfrm>
              <a:off x="434326" y="752856"/>
              <a:ext cx="8534194" cy="5352288"/>
            </p:xfrm>
            <a:graphic>
              <a:graphicData uri="http://schemas.openxmlformats.org/drawingml/2006/table">
                <a:tbl>
                  <a:tblPr>
                    <a:tableStyleId>{5940675A-B579-460E-94D1-54222C63F5DA}</a:tableStyleId>
                  </a:tblPr>
                  <a:tblGrid>
                    <a:gridCol w="1234435">
                      <a:extLst>
                        <a:ext uri="{9D8B030D-6E8A-4147-A177-3AD203B41FA5}">
                          <a16:colId xmlns:a16="http://schemas.microsoft.com/office/drawing/2014/main" val="2508775564"/>
                        </a:ext>
                      </a:extLst>
                    </a:gridCol>
                    <a:gridCol w="791934">
                      <a:extLst>
                        <a:ext uri="{9D8B030D-6E8A-4147-A177-3AD203B41FA5}">
                          <a16:colId xmlns:a16="http://schemas.microsoft.com/office/drawing/2014/main" val="182377724"/>
                        </a:ext>
                      </a:extLst>
                    </a:gridCol>
                    <a:gridCol w="725207">
                      <a:extLst>
                        <a:ext uri="{9D8B030D-6E8A-4147-A177-3AD203B41FA5}">
                          <a16:colId xmlns:a16="http://schemas.microsoft.com/office/drawing/2014/main" val="1214160816"/>
                        </a:ext>
                      </a:extLst>
                    </a:gridCol>
                    <a:gridCol w="791934">
                      <a:extLst>
                        <a:ext uri="{9D8B030D-6E8A-4147-A177-3AD203B41FA5}">
                          <a16:colId xmlns:a16="http://schemas.microsoft.com/office/drawing/2014/main" val="4146999872"/>
                        </a:ext>
                      </a:extLst>
                    </a:gridCol>
                    <a:gridCol w="725207">
                      <a:extLst>
                        <a:ext uri="{9D8B030D-6E8A-4147-A177-3AD203B41FA5}">
                          <a16:colId xmlns:a16="http://schemas.microsoft.com/office/drawing/2014/main" val="4029741097"/>
                        </a:ext>
                      </a:extLst>
                    </a:gridCol>
                    <a:gridCol w="791934">
                      <a:extLst>
                        <a:ext uri="{9D8B030D-6E8A-4147-A177-3AD203B41FA5}">
                          <a16:colId xmlns:a16="http://schemas.microsoft.com/office/drawing/2014/main" val="3684818918"/>
                        </a:ext>
                      </a:extLst>
                    </a:gridCol>
                    <a:gridCol w="878261">
                      <a:extLst>
                        <a:ext uri="{9D8B030D-6E8A-4147-A177-3AD203B41FA5}">
                          <a16:colId xmlns:a16="http://schemas.microsoft.com/office/drawing/2014/main" val="873317743"/>
                        </a:ext>
                      </a:extLst>
                    </a:gridCol>
                    <a:gridCol w="1035423">
                      <a:extLst>
                        <a:ext uri="{9D8B030D-6E8A-4147-A177-3AD203B41FA5}">
                          <a16:colId xmlns:a16="http://schemas.microsoft.com/office/drawing/2014/main" val="3437254505"/>
                        </a:ext>
                      </a:extLst>
                    </a:gridCol>
                    <a:gridCol w="1559859">
                      <a:extLst>
                        <a:ext uri="{9D8B030D-6E8A-4147-A177-3AD203B41FA5}">
                          <a16:colId xmlns:a16="http://schemas.microsoft.com/office/drawing/2014/main" val="4278440106"/>
                        </a:ext>
                      </a:extLst>
                    </a:gridCol>
                  </a:tblGrid>
                  <a:tr h="192024">
                    <a:tc gridSpan="9">
                      <a:txBody>
                        <a:bodyPr/>
                        <a:lstStyle/>
                        <a:p>
                          <a:pPr marL="0" marR="0" algn="ctr">
                            <a:lnSpc>
                              <a:spcPct val="107000"/>
                            </a:lnSpc>
                            <a:spcBef>
                              <a:spcPts val="0"/>
                            </a:spcBef>
                            <a:spcAft>
                              <a:spcPts val="800"/>
                            </a:spcAft>
                          </a:pPr>
                          <a:r>
                            <a:rPr lang="en-US" sz="1200" b="1" kern="100" dirty="0">
                              <a:effectLst/>
                              <a:latin typeface="Times New Roman" panose="02020603050405020304" pitchFamily="18" charset="0"/>
                              <a:cs typeface="Times New Roman" panose="02020603050405020304" pitchFamily="18" charset="0"/>
                            </a:rPr>
                            <a:t>REVENUE PERFORMANCE- IGF ONLY</a:t>
                          </a:r>
                          <a:endParaRPr lang="en-US" sz="12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598007063"/>
                      </a:ext>
                    </a:extLst>
                  </a:tr>
                  <a:tr h="192024">
                    <a:tc>
                      <a:txBody>
                        <a:bodyPr/>
                        <a:lstStyle/>
                        <a:p>
                          <a:pPr marL="0" marR="0" algn="ctr">
                            <a:lnSpc>
                              <a:spcPct val="107000"/>
                            </a:lnSpc>
                            <a:spcBef>
                              <a:spcPts val="0"/>
                            </a:spcBef>
                            <a:spcAft>
                              <a:spcPts val="800"/>
                            </a:spcAft>
                          </a:pPr>
                          <a:r>
                            <a:rPr lang="en-US" sz="1200" b="1" kern="100" dirty="0">
                              <a:effectLst/>
                              <a:latin typeface="Times New Roman" panose="02020603050405020304" pitchFamily="18" charset="0"/>
                              <a:cs typeface="Times New Roman" panose="02020603050405020304" pitchFamily="18" charset="0"/>
                            </a:rPr>
                            <a:t>ITEM</a:t>
                          </a:r>
                          <a:endParaRPr lang="en-US" sz="12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gridSpan="2">
                      <a:txBody>
                        <a:bodyPr/>
                        <a:lstStyle/>
                        <a:p>
                          <a:pPr marL="0" marR="0" algn="ctr">
                            <a:lnSpc>
                              <a:spcPct val="107000"/>
                            </a:lnSpc>
                            <a:spcBef>
                              <a:spcPts val="0"/>
                            </a:spcBef>
                            <a:spcAft>
                              <a:spcPts val="800"/>
                            </a:spcAft>
                          </a:pPr>
                          <a:r>
                            <a:rPr lang="en-US" sz="1200" b="1" kern="100">
                              <a:effectLst/>
                              <a:latin typeface="Times New Roman" panose="02020603050405020304" pitchFamily="18" charset="0"/>
                              <a:cs typeface="Times New Roman" panose="02020603050405020304" pitchFamily="18" charset="0"/>
                            </a:rPr>
                            <a:t>2022</a:t>
                          </a:r>
                          <a:endParaRPr lang="en-US" sz="120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hMerge="1">
                      <a:txBody>
                        <a:bodyPr/>
                        <a:lstStyle/>
                        <a:p>
                          <a:endParaRPr lang="en-US"/>
                        </a:p>
                      </a:txBody>
                      <a:tcPr/>
                    </a:tc>
                    <a:tc gridSpan="2">
                      <a:txBody>
                        <a:bodyPr/>
                        <a:lstStyle/>
                        <a:p>
                          <a:pPr marL="0" marR="0" algn="ctr">
                            <a:lnSpc>
                              <a:spcPct val="107000"/>
                            </a:lnSpc>
                            <a:spcBef>
                              <a:spcPts val="0"/>
                            </a:spcBef>
                            <a:spcAft>
                              <a:spcPts val="800"/>
                            </a:spcAft>
                          </a:pPr>
                          <a:r>
                            <a:rPr lang="en-US" sz="1200" b="1" kern="100">
                              <a:effectLst/>
                              <a:latin typeface="Times New Roman" panose="02020603050405020304" pitchFamily="18" charset="0"/>
                              <a:cs typeface="Times New Roman" panose="02020603050405020304" pitchFamily="18" charset="0"/>
                            </a:rPr>
                            <a:t>2023</a:t>
                          </a:r>
                          <a:endParaRPr lang="en-US" sz="120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hMerge="1">
                      <a:txBody>
                        <a:bodyPr/>
                        <a:lstStyle/>
                        <a:p>
                          <a:endParaRPr lang="en-US"/>
                        </a:p>
                      </a:txBody>
                      <a:tcPr/>
                    </a:tc>
                    <a:tc gridSpan="4">
                      <a:txBody>
                        <a:bodyPr/>
                        <a:lstStyle/>
                        <a:p>
                          <a:pPr marL="0" marR="0" algn="ctr">
                            <a:lnSpc>
                              <a:spcPct val="107000"/>
                            </a:lnSpc>
                            <a:spcBef>
                              <a:spcPts val="0"/>
                            </a:spcBef>
                            <a:spcAft>
                              <a:spcPts val="800"/>
                            </a:spcAft>
                          </a:pPr>
                          <a:r>
                            <a:rPr lang="en-US" sz="1200" b="1" kern="100" dirty="0">
                              <a:effectLst/>
                              <a:latin typeface="Times New Roman" panose="02020603050405020304" pitchFamily="18" charset="0"/>
                              <a:cs typeface="Times New Roman" panose="02020603050405020304" pitchFamily="18" charset="0"/>
                            </a:rPr>
                            <a:t>2024</a:t>
                          </a:r>
                          <a:endParaRPr lang="en-US" sz="12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828692409"/>
                      </a:ext>
                    </a:extLst>
                  </a:tr>
                  <a:tr h="1205865">
                    <a:tc>
                      <a:txBody>
                        <a:bodyPr/>
                        <a:lstStyle/>
                        <a:p>
                          <a:pPr>
                            <a:lnSpc>
                              <a:spcPct val="107000"/>
                            </a:lnSpc>
                          </a:pPr>
                          <a:endParaRPr lang="en-US" sz="1200" b="1" kern="100" dirty="0">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marL="0" marR="0">
                            <a:lnSpc>
                              <a:spcPct val="107000"/>
                            </a:lnSpc>
                            <a:spcBef>
                              <a:spcPts val="0"/>
                            </a:spcBef>
                            <a:spcAft>
                              <a:spcPts val="800"/>
                            </a:spcAft>
                          </a:pPr>
                          <a:r>
                            <a:rPr lang="en-US" sz="1200" b="1" kern="100" dirty="0">
                              <a:effectLst/>
                              <a:latin typeface="Times New Roman" panose="02020603050405020304" pitchFamily="18" charset="0"/>
                              <a:cs typeface="Times New Roman" panose="02020603050405020304" pitchFamily="18" charset="0"/>
                            </a:rPr>
                            <a:t>Budget</a:t>
                          </a:r>
                          <a:endParaRPr lang="en-US" sz="12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marL="0" marR="0">
                            <a:lnSpc>
                              <a:spcPct val="107000"/>
                            </a:lnSpc>
                            <a:spcBef>
                              <a:spcPts val="0"/>
                            </a:spcBef>
                            <a:spcAft>
                              <a:spcPts val="800"/>
                            </a:spcAft>
                          </a:pPr>
                          <a:r>
                            <a:rPr lang="en-US" sz="1200" b="1" kern="100" dirty="0">
                              <a:effectLst/>
                              <a:latin typeface="Times New Roman" panose="02020603050405020304" pitchFamily="18" charset="0"/>
                              <a:cs typeface="Times New Roman" panose="02020603050405020304" pitchFamily="18" charset="0"/>
                            </a:rPr>
                            <a:t>Actual  </a:t>
                          </a:r>
                          <a:endParaRPr lang="en-US" sz="12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a:lnSpc>
                              <a:spcPct val="107000"/>
                            </a:lnSpc>
                            <a:spcBef>
                              <a:spcPts val="0"/>
                            </a:spcBef>
                            <a:spcAft>
                              <a:spcPts val="800"/>
                            </a:spcAft>
                          </a:pPr>
                          <a:r>
                            <a:rPr lang="en-US" sz="1200" b="1" kern="100">
                              <a:effectLst/>
                              <a:latin typeface="Times New Roman" panose="02020603050405020304" pitchFamily="18" charset="0"/>
                              <a:cs typeface="Times New Roman" panose="02020603050405020304" pitchFamily="18" charset="0"/>
                            </a:rPr>
                            <a:t>Budget</a:t>
                          </a:r>
                          <a:endParaRPr lang="en-US" sz="120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marL="0" marR="0">
                            <a:lnSpc>
                              <a:spcPct val="107000"/>
                            </a:lnSpc>
                            <a:spcBef>
                              <a:spcPts val="0"/>
                            </a:spcBef>
                            <a:spcAft>
                              <a:spcPts val="800"/>
                            </a:spcAft>
                          </a:pPr>
                          <a:r>
                            <a:rPr lang="en-US" sz="1200" b="1" kern="100">
                              <a:effectLst/>
                              <a:latin typeface="Times New Roman" panose="02020603050405020304" pitchFamily="18" charset="0"/>
                              <a:cs typeface="Times New Roman" panose="02020603050405020304" pitchFamily="18" charset="0"/>
                            </a:rPr>
                            <a:t>Actual</a:t>
                          </a:r>
                          <a:endParaRPr lang="en-US" sz="120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marL="0" marR="0">
                            <a:lnSpc>
                              <a:spcPct val="107000"/>
                            </a:lnSpc>
                            <a:spcBef>
                              <a:spcPts val="0"/>
                            </a:spcBef>
                            <a:spcAft>
                              <a:spcPts val="800"/>
                            </a:spcAft>
                          </a:pPr>
                          <a:r>
                            <a:rPr lang="en-US" sz="1200" b="1" kern="100" dirty="0">
                              <a:effectLst/>
                              <a:latin typeface="Times New Roman" panose="02020603050405020304" pitchFamily="18" charset="0"/>
                              <a:cs typeface="Times New Roman" panose="02020603050405020304" pitchFamily="18" charset="0"/>
                            </a:rPr>
                            <a:t>Revised Budget</a:t>
                          </a:r>
                          <a:endParaRPr lang="en-US" sz="12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marL="0" marR="0">
                            <a:lnSpc>
                              <a:spcPct val="107000"/>
                            </a:lnSpc>
                            <a:spcBef>
                              <a:spcPts val="0"/>
                            </a:spcBef>
                            <a:spcAft>
                              <a:spcPts val="800"/>
                            </a:spcAft>
                          </a:pPr>
                          <a:r>
                            <a:rPr lang="en-US" sz="1200" b="1" kern="100" dirty="0">
                              <a:effectLst/>
                              <a:latin typeface="Times New Roman" panose="02020603050405020304" pitchFamily="18" charset="0"/>
                              <a:cs typeface="Times New Roman" panose="02020603050405020304" pitchFamily="18" charset="0"/>
                            </a:rPr>
                            <a:t>Actual as at September</a:t>
                          </a:r>
                          <a:endParaRPr lang="en-US" sz="12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endParaRPr lang="en-US"/>
                        </a:p>
                      </a:txBody>
                      <a:tcPr marL="9525" marR="9525" marT="9525" marB="0" anchor="b">
                        <a:blipFill>
                          <a:blip r:embed="rId2"/>
                          <a:stretch>
                            <a:fillRect l="-574118" t="-34848" r="-151765" b="-319697"/>
                          </a:stretch>
                        </a:blipFill>
                      </a:tcPr>
                    </a:tc>
                    <a:tc>
                      <a:txBody>
                        <a:bodyPr/>
                        <a:lstStyle/>
                        <a:p>
                          <a:endParaRPr lang="en-US"/>
                        </a:p>
                      </a:txBody>
                      <a:tcPr marL="0" marR="0" marT="0" marB="0">
                        <a:blipFill>
                          <a:blip r:embed="rId2"/>
                          <a:stretch>
                            <a:fillRect l="-447656" t="-34848" r="-781" b="-319697"/>
                          </a:stretch>
                        </a:blipFill>
                      </a:tcPr>
                    </a:tc>
                    <a:extLst>
                      <a:ext uri="{0D108BD9-81ED-4DB2-BD59-A6C34878D82A}">
                        <a16:rowId xmlns:a16="http://schemas.microsoft.com/office/drawing/2014/main" val="3231173066"/>
                      </a:ext>
                    </a:extLst>
                  </a:tr>
                  <a:tr h="375285">
                    <a:tc>
                      <a:txBody>
                        <a:bodyPr/>
                        <a:lstStyle/>
                        <a:p>
                          <a:pPr marL="0" marR="0">
                            <a:lnSpc>
                              <a:spcPct val="107000"/>
                            </a:lnSpc>
                            <a:spcBef>
                              <a:spcPts val="0"/>
                            </a:spcBef>
                            <a:spcAft>
                              <a:spcPts val="800"/>
                            </a:spcAft>
                          </a:pPr>
                          <a:r>
                            <a:rPr lang="en-US" sz="1200" b="1" kern="100">
                              <a:effectLst/>
                              <a:latin typeface="Times New Roman" panose="02020603050405020304" pitchFamily="18" charset="0"/>
                              <a:cs typeface="Times New Roman" panose="02020603050405020304" pitchFamily="18" charset="0"/>
                            </a:rPr>
                            <a:t>Property Rate</a:t>
                          </a:r>
                          <a:endParaRPr lang="en-US" sz="120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76,409.39</a:t>
                          </a:r>
                        </a:p>
                      </a:txBody>
                      <a:tcPr marL="9525" marR="9525" marT="9525" marB="0" anchor="b">
                        <a:lnR w="12700" cap="flat" cmpd="sng" algn="ctr">
                          <a:solidFill>
                            <a:schemeClr val="tx1"/>
                          </a:solidFill>
                          <a:prstDash val="solid"/>
                          <a:round/>
                          <a:headEnd type="none" w="med" len="med"/>
                          <a:tailEnd type="none" w="med" len="med"/>
                        </a:lnR>
                      </a:tcPr>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39,806.24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rtl="0"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80,409.39</a:t>
                          </a:r>
                        </a:p>
                      </a:txBody>
                      <a:tcPr marL="9525" marR="9525" marT="9525" marB="0" anchor="b">
                        <a:lnL w="12700" cap="flat" cmpd="sng" algn="ctr">
                          <a:solidFill>
                            <a:schemeClr val="tx1"/>
                          </a:solidFill>
                          <a:prstDash val="solid"/>
                          <a:round/>
                          <a:headEnd type="none" w="med" len="med"/>
                          <a:tailEnd type="none" w="med" len="med"/>
                        </a:lnL>
                      </a:tcPr>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           27,818.55 </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80,409.39 </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22,180.00 </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27.58%</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4.07%</a:t>
                          </a:r>
                        </a:p>
                      </a:txBody>
                      <a:tcPr marL="9525" marR="9525" marT="9525" marB="0" anchor="b"/>
                    </a:tc>
                    <a:extLst>
                      <a:ext uri="{0D108BD9-81ED-4DB2-BD59-A6C34878D82A}">
                        <a16:rowId xmlns:a16="http://schemas.microsoft.com/office/drawing/2014/main" val="4100063200"/>
                      </a:ext>
                    </a:extLst>
                  </a:tr>
                  <a:tr h="375285">
                    <a:tc>
                      <a:txBody>
                        <a:bodyPr/>
                        <a:lstStyle/>
                        <a:p>
                          <a:pPr marL="0" marR="0">
                            <a:lnSpc>
                              <a:spcPct val="107000"/>
                            </a:lnSpc>
                            <a:spcBef>
                              <a:spcPts val="0"/>
                            </a:spcBef>
                            <a:spcAft>
                              <a:spcPts val="800"/>
                            </a:spcAft>
                          </a:pPr>
                          <a:r>
                            <a:rPr lang="en-GB" sz="1200" b="1" kern="100" dirty="0">
                              <a:effectLst/>
                              <a:latin typeface="Times New Roman" panose="02020603050405020304" pitchFamily="18" charset="0"/>
                              <a:cs typeface="Times New Roman" panose="02020603050405020304" pitchFamily="18" charset="0"/>
                            </a:rPr>
                            <a:t>Basic Rates </a:t>
                          </a:r>
                          <a:endParaRPr lang="en-US" sz="12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1,000.00</a:t>
                          </a:r>
                        </a:p>
                      </a:txBody>
                      <a:tcPr marL="9525" marR="9525" marT="9525" marB="0" anchor="b">
                        <a:lnR w="12700" cap="flat" cmpd="sng" algn="ctr">
                          <a:solidFill>
                            <a:schemeClr val="tx1"/>
                          </a:solidFill>
                          <a:prstDash val="solid"/>
                          <a:round/>
                          <a:headEnd type="none" w="med" len="med"/>
                          <a:tailEnd type="none" w="med" len="med"/>
                        </a:lnR>
                      </a:tcPr>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400</a:t>
                          </a:r>
                        </a:p>
                      </a:txBody>
                      <a:tcPr marL="9525" marR="9525" marT="9525" marB="0" anchor="b">
                        <a:lnL w="12700" cap="flat" cmpd="sng" algn="ctr">
                          <a:solidFill>
                            <a:schemeClr val="tx1"/>
                          </a:solidFill>
                          <a:prstDash val="solid"/>
                          <a:round/>
                          <a:headEnd type="none" w="med" len="med"/>
                          <a:tailEnd type="none" w="med" len="med"/>
                        </a:lnL>
                      </a:tcPr>
                    </a:tc>
                    <a:tc>
                      <a:txBody>
                        <a:bodyPr/>
                        <a:lstStyle/>
                        <a:p>
                          <a:pPr algn="r" rtl="0"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1,000.00</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140.00 </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               1,000.00 </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541.00 </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54.10%</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0.10%</a:t>
                          </a:r>
                        </a:p>
                      </a:txBody>
                      <a:tcPr marL="9525" marR="9525" marT="9525" marB="0" anchor="b"/>
                    </a:tc>
                    <a:extLst>
                      <a:ext uri="{0D108BD9-81ED-4DB2-BD59-A6C34878D82A}">
                        <a16:rowId xmlns:a16="http://schemas.microsoft.com/office/drawing/2014/main" val="1342009063"/>
                      </a:ext>
                    </a:extLst>
                  </a:tr>
                  <a:tr h="375285">
                    <a:tc>
                      <a:txBody>
                        <a:bodyPr/>
                        <a:lstStyle/>
                        <a:p>
                          <a:pPr marL="0" marR="0">
                            <a:lnSpc>
                              <a:spcPct val="107000"/>
                            </a:lnSpc>
                            <a:spcBef>
                              <a:spcPts val="0"/>
                            </a:spcBef>
                            <a:spcAft>
                              <a:spcPts val="800"/>
                            </a:spcAft>
                          </a:pPr>
                          <a:r>
                            <a:rPr lang="en-US" sz="1200" b="1" kern="100">
                              <a:effectLst/>
                              <a:latin typeface="Times New Roman" panose="02020603050405020304" pitchFamily="18" charset="0"/>
                              <a:cs typeface="Times New Roman" panose="02020603050405020304" pitchFamily="18" charset="0"/>
                            </a:rPr>
                            <a:t>Fees </a:t>
                          </a:r>
                          <a:endParaRPr lang="en-US" sz="120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416,769.00</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354,844.20</a:t>
                          </a:r>
                        </a:p>
                      </a:txBody>
                      <a:tcPr marL="9525" marR="9525" marT="9525" marB="0" anchor="b"/>
                    </a:tc>
                    <a:tc>
                      <a:txBody>
                        <a:bodyPr/>
                        <a:lstStyle/>
                        <a:p>
                          <a:pPr algn="r" rtl="0"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450,634.00</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        418,015.14 </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443,360.00 </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303,036.64 </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68.35%</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55.57%</a:t>
                          </a:r>
                        </a:p>
                      </a:txBody>
                      <a:tcPr marL="9525" marR="9525" marT="9525" marB="0" anchor="b"/>
                    </a:tc>
                    <a:extLst>
                      <a:ext uri="{0D108BD9-81ED-4DB2-BD59-A6C34878D82A}">
                        <a16:rowId xmlns:a16="http://schemas.microsoft.com/office/drawing/2014/main" val="2554837563"/>
                      </a:ext>
                    </a:extLst>
                  </a:tr>
                  <a:tr h="375285">
                    <a:tc>
                      <a:txBody>
                        <a:bodyPr/>
                        <a:lstStyle/>
                        <a:p>
                          <a:pPr marL="0" marR="0">
                            <a:lnSpc>
                              <a:spcPct val="107000"/>
                            </a:lnSpc>
                            <a:spcBef>
                              <a:spcPts val="0"/>
                            </a:spcBef>
                            <a:spcAft>
                              <a:spcPts val="800"/>
                            </a:spcAft>
                          </a:pPr>
                          <a:r>
                            <a:rPr lang="en-US" sz="1200" b="1" kern="100">
                              <a:effectLst/>
                              <a:latin typeface="Times New Roman" panose="02020603050405020304" pitchFamily="18" charset="0"/>
                              <a:cs typeface="Times New Roman" panose="02020603050405020304" pitchFamily="18" charset="0"/>
                            </a:rPr>
                            <a:t>Fines</a:t>
                          </a:r>
                          <a:endParaRPr lang="en-US" sz="120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37,500.00</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23,524.00</a:t>
                          </a:r>
                        </a:p>
                      </a:txBody>
                      <a:tcPr marL="9525" marR="9525" marT="9525" marB="0" anchor="b"/>
                    </a:tc>
                    <a:tc>
                      <a:txBody>
                        <a:bodyPr/>
                        <a:lstStyle/>
                        <a:p>
                          <a:pPr algn="r" rtl="0"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37,500.00</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           41,074.71 </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            39,500.00 </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37,252.00 </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94.31%</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6.83%</a:t>
                          </a:r>
                        </a:p>
                      </a:txBody>
                      <a:tcPr marL="9525" marR="9525" marT="9525" marB="0" anchor="b"/>
                    </a:tc>
                    <a:extLst>
                      <a:ext uri="{0D108BD9-81ED-4DB2-BD59-A6C34878D82A}">
                        <a16:rowId xmlns:a16="http://schemas.microsoft.com/office/drawing/2014/main" val="389739454"/>
                      </a:ext>
                    </a:extLst>
                  </a:tr>
                  <a:tr h="375285">
                    <a:tc>
                      <a:txBody>
                        <a:bodyPr/>
                        <a:lstStyle/>
                        <a:p>
                          <a:pPr marL="0" marR="0">
                            <a:lnSpc>
                              <a:spcPct val="107000"/>
                            </a:lnSpc>
                            <a:spcBef>
                              <a:spcPts val="0"/>
                            </a:spcBef>
                            <a:spcAft>
                              <a:spcPts val="800"/>
                            </a:spcAft>
                          </a:pPr>
                          <a:r>
                            <a:rPr lang="en-US" sz="1200" b="1" kern="100">
                              <a:effectLst/>
                              <a:latin typeface="Times New Roman" panose="02020603050405020304" pitchFamily="18" charset="0"/>
                              <a:cs typeface="Times New Roman" panose="02020603050405020304" pitchFamily="18" charset="0"/>
                            </a:rPr>
                            <a:t>Licenses</a:t>
                          </a:r>
                          <a:endParaRPr lang="en-US" sz="120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149,640.00</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77,997.09</a:t>
                          </a:r>
                        </a:p>
                      </a:txBody>
                      <a:tcPr marL="9525" marR="9525" marT="9525" marB="0" anchor="b"/>
                    </a:tc>
                    <a:tc>
                      <a:txBody>
                        <a:bodyPr/>
                        <a:lstStyle/>
                        <a:p>
                          <a:pPr algn="r" rtl="0"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161,560.00</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           86,115.98 </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          166,968.00 </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98,767.87 </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59.15%</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18.11%</a:t>
                          </a:r>
                        </a:p>
                      </a:txBody>
                      <a:tcPr marL="9525" marR="9525" marT="9525" marB="0" anchor="b"/>
                    </a:tc>
                    <a:extLst>
                      <a:ext uri="{0D108BD9-81ED-4DB2-BD59-A6C34878D82A}">
                        <a16:rowId xmlns:a16="http://schemas.microsoft.com/office/drawing/2014/main" val="2579027404"/>
                      </a:ext>
                    </a:extLst>
                  </a:tr>
                  <a:tr h="375285">
                    <a:tc>
                      <a:txBody>
                        <a:bodyPr/>
                        <a:lstStyle/>
                        <a:p>
                          <a:pPr marL="0" marR="0">
                            <a:lnSpc>
                              <a:spcPct val="107000"/>
                            </a:lnSpc>
                            <a:spcBef>
                              <a:spcPts val="0"/>
                            </a:spcBef>
                            <a:spcAft>
                              <a:spcPts val="800"/>
                            </a:spcAft>
                          </a:pPr>
                          <a:r>
                            <a:rPr lang="en-US" sz="1200" b="1" kern="100">
                              <a:effectLst/>
                              <a:latin typeface="Times New Roman" panose="02020603050405020304" pitchFamily="18" charset="0"/>
                              <a:cs typeface="Times New Roman" panose="02020603050405020304" pitchFamily="18" charset="0"/>
                            </a:rPr>
                            <a:t>Land</a:t>
                          </a:r>
                          <a:endParaRPr lang="en-US" sz="120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57,600.00</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14,246.00</a:t>
                          </a:r>
                        </a:p>
                      </a:txBody>
                      <a:tcPr marL="9525" marR="9525" marT="9525" marB="0" anchor="b"/>
                    </a:tc>
                    <a:tc>
                      <a:txBody>
                        <a:bodyPr/>
                        <a:lstStyle/>
                        <a:p>
                          <a:pPr algn="r" rtl="0"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66,500.00</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           18,520.00 </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            43,000.00 </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22,524.71 </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52.38%</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4.13%</a:t>
                          </a:r>
                        </a:p>
                      </a:txBody>
                      <a:tcPr marL="9525" marR="9525" marT="9525" marB="0" anchor="b"/>
                    </a:tc>
                    <a:extLst>
                      <a:ext uri="{0D108BD9-81ED-4DB2-BD59-A6C34878D82A}">
                        <a16:rowId xmlns:a16="http://schemas.microsoft.com/office/drawing/2014/main" val="2336359865"/>
                      </a:ext>
                    </a:extLst>
                  </a:tr>
                  <a:tr h="375285">
                    <a:tc>
                      <a:txBody>
                        <a:bodyPr/>
                        <a:lstStyle/>
                        <a:p>
                          <a:pPr marL="0" marR="0">
                            <a:lnSpc>
                              <a:spcPct val="107000"/>
                            </a:lnSpc>
                            <a:spcBef>
                              <a:spcPts val="0"/>
                            </a:spcBef>
                            <a:spcAft>
                              <a:spcPts val="800"/>
                            </a:spcAft>
                          </a:pPr>
                          <a:r>
                            <a:rPr lang="en-US" sz="1200" b="1" kern="100">
                              <a:effectLst/>
                              <a:latin typeface="Times New Roman" panose="02020603050405020304" pitchFamily="18" charset="0"/>
                              <a:cs typeface="Times New Roman" panose="02020603050405020304" pitchFamily="18" charset="0"/>
                            </a:rPr>
                            <a:t>Rent</a:t>
                          </a:r>
                          <a:endParaRPr lang="en-US" sz="120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28,222.00</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26,114.00</a:t>
                          </a:r>
                        </a:p>
                      </a:txBody>
                      <a:tcPr marL="9525" marR="9525" marT="9525" marB="0" anchor="b"/>
                    </a:tc>
                    <a:tc>
                      <a:txBody>
                        <a:bodyPr/>
                        <a:lstStyle/>
                        <a:p>
                          <a:pPr algn="r" rtl="0"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48,400.00</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           79,894.76 </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            76,145.87 </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61,048.99 </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80.17%</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11.19%</a:t>
                          </a:r>
                        </a:p>
                      </a:txBody>
                      <a:tcPr marL="9525" marR="9525" marT="9525" marB="0" anchor="b"/>
                    </a:tc>
                    <a:extLst>
                      <a:ext uri="{0D108BD9-81ED-4DB2-BD59-A6C34878D82A}">
                        <a16:rowId xmlns:a16="http://schemas.microsoft.com/office/drawing/2014/main" val="3176670316"/>
                      </a:ext>
                    </a:extLst>
                  </a:tr>
                  <a:tr h="192405">
                    <a:tc>
                      <a:txBody>
                        <a:bodyPr/>
                        <a:lstStyle/>
                        <a:p>
                          <a:pPr marL="0" marR="0" algn="l">
                            <a:lnSpc>
                              <a:spcPct val="107000"/>
                            </a:lnSpc>
                            <a:spcBef>
                              <a:spcPts val="0"/>
                            </a:spcBef>
                            <a:spcAft>
                              <a:spcPts val="800"/>
                            </a:spcAft>
                          </a:pPr>
                          <a:r>
                            <a:rPr lang="en-US" sz="1200" b="1" kern="100" dirty="0">
                              <a:effectLst/>
                              <a:latin typeface="Times New Roman" panose="02020603050405020304" pitchFamily="18" charset="0"/>
                              <a:cs typeface="Times New Roman" panose="02020603050405020304" pitchFamily="18" charset="0"/>
                            </a:rPr>
                            <a:t>Investment</a:t>
                          </a:r>
                          <a:endParaRPr lang="en-US" sz="12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 </a:t>
                          </a:r>
                        </a:p>
                      </a:txBody>
                      <a:tcPr marL="9525" marR="9525" marT="9525" marB="0" anchor="b"/>
                    </a:tc>
                    <a:tc>
                      <a:txBody>
                        <a:bodyPr/>
                        <a:lstStyle/>
                        <a:p>
                          <a:pPr algn="r" rtl="0"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 </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 </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b"/>
                    </a:tc>
                    <a:extLst>
                      <a:ext uri="{0D108BD9-81ED-4DB2-BD59-A6C34878D82A}">
                        <a16:rowId xmlns:a16="http://schemas.microsoft.com/office/drawing/2014/main" val="1074823260"/>
                      </a:ext>
                    </a:extLst>
                  </a:tr>
                  <a:tr h="375285">
                    <a:tc>
                      <a:txBody>
                        <a:bodyPr/>
                        <a:lstStyle/>
                        <a:p>
                          <a:pPr marL="0" marR="0">
                            <a:lnSpc>
                              <a:spcPct val="107000"/>
                            </a:lnSpc>
                            <a:spcBef>
                              <a:spcPts val="0"/>
                            </a:spcBef>
                            <a:spcAft>
                              <a:spcPts val="800"/>
                            </a:spcAft>
                          </a:pPr>
                          <a:r>
                            <a:rPr lang="en-US" sz="1200" b="1" kern="100">
                              <a:effectLst/>
                              <a:latin typeface="Times New Roman" panose="02020603050405020304" pitchFamily="18" charset="0"/>
                              <a:cs typeface="Times New Roman" panose="02020603050405020304" pitchFamily="18" charset="0"/>
                            </a:rPr>
                            <a:t>Sub-Total</a:t>
                          </a:r>
                          <a:endParaRPr lang="en-US" sz="120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767,140.39</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536,931.53</a:t>
                          </a:r>
                        </a:p>
                      </a:txBody>
                      <a:tcPr marL="9525" marR="9525" marT="9525" marB="0" anchor="b"/>
                    </a:tc>
                    <a:tc>
                      <a:txBody>
                        <a:bodyPr/>
                        <a:lstStyle/>
                        <a:p>
                          <a:pPr algn="r" rtl="0"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846,003.39</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        671,579.14 </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          850,383.26 </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545,351.21 </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64.13%</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100.00%</a:t>
                          </a:r>
                        </a:p>
                      </a:txBody>
                      <a:tcPr marL="9525" marR="9525" marT="9525" marB="0" anchor="b"/>
                    </a:tc>
                    <a:extLst>
                      <a:ext uri="{0D108BD9-81ED-4DB2-BD59-A6C34878D82A}">
                        <a16:rowId xmlns:a16="http://schemas.microsoft.com/office/drawing/2014/main" val="1618060406"/>
                      </a:ext>
                    </a:extLst>
                  </a:tr>
                  <a:tr h="192405">
                    <a:tc>
                      <a:txBody>
                        <a:bodyPr/>
                        <a:lstStyle/>
                        <a:p>
                          <a:pPr marL="0" marR="0">
                            <a:lnSpc>
                              <a:spcPct val="107000"/>
                            </a:lnSpc>
                            <a:spcBef>
                              <a:spcPts val="0"/>
                            </a:spcBef>
                            <a:spcAft>
                              <a:spcPts val="800"/>
                            </a:spcAft>
                          </a:pPr>
                          <a:r>
                            <a:rPr lang="en-US" sz="1200" b="1" kern="100">
                              <a:effectLst/>
                              <a:latin typeface="Times New Roman" panose="02020603050405020304" pitchFamily="18" charset="0"/>
                              <a:cs typeface="Times New Roman" panose="02020603050405020304" pitchFamily="18" charset="0"/>
                            </a:rPr>
                            <a:t>Royalties</a:t>
                          </a:r>
                          <a:endParaRPr lang="en-US" sz="120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algn="l"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 - </a:t>
                          </a:r>
                        </a:p>
                      </a:txBody>
                      <a:tcPr marL="9525" marR="9525" marT="9525" marB="0" anchor="b"/>
                    </a:tc>
                    <a:tc>
                      <a:txBody>
                        <a:bodyPr/>
                        <a:lstStyle/>
                        <a:p>
                          <a:pPr algn="r" rtl="0" fontAlgn="ctr"/>
                          <a:r>
                            <a:rPr lang="en-US" sz="1200" b="0" i="0" u="none" strike="noStrike">
                              <a:solidFill>
                                <a:srgbClr val="000000"/>
                              </a:solidFill>
                              <a:effectLst/>
                              <a:latin typeface="Times New Roman" panose="02020603050405020304" pitchFamily="18" charset="0"/>
                              <a:cs typeface="Times New Roman" panose="02020603050405020304" pitchFamily="18" charset="0"/>
                            </a:rPr>
                            <a:t>-</a:t>
                          </a:r>
                        </a:p>
                      </a:txBody>
                      <a:tcPr marL="9525" marR="9525" marT="9525" marB="0" anchor="ctr"/>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 - </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 - </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 </a:t>
                          </a:r>
                        </a:p>
                      </a:txBody>
                      <a:tcPr marL="9525" marR="9525" marT="9525" marB="0" anchor="b"/>
                    </a:tc>
                    <a:tc>
                      <a:txBody>
                        <a:bodyPr/>
                        <a:lstStyle/>
                        <a:p>
                          <a:pPr algn="ct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b"/>
                    </a:tc>
                    <a:tc>
                      <a:txBody>
                        <a:bodyPr/>
                        <a:lstStyle/>
                        <a:p>
                          <a:pPr algn="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b"/>
                    </a:tc>
                    <a:extLst>
                      <a:ext uri="{0D108BD9-81ED-4DB2-BD59-A6C34878D82A}">
                        <a16:rowId xmlns:a16="http://schemas.microsoft.com/office/drawing/2014/main" val="4243900298"/>
                      </a:ext>
                    </a:extLst>
                  </a:tr>
                  <a:tr h="375285">
                    <a:tc>
                      <a:txBody>
                        <a:bodyPr/>
                        <a:lstStyle/>
                        <a:p>
                          <a:pPr marL="0" marR="0">
                            <a:lnSpc>
                              <a:spcPct val="107000"/>
                            </a:lnSpc>
                            <a:spcBef>
                              <a:spcPts val="0"/>
                            </a:spcBef>
                            <a:spcAft>
                              <a:spcPts val="800"/>
                            </a:spcAft>
                          </a:pPr>
                          <a:r>
                            <a:rPr lang="en-US" sz="1200" b="1" kern="100" dirty="0">
                              <a:effectLst/>
                              <a:latin typeface="Times New Roman" panose="02020603050405020304" pitchFamily="18" charset="0"/>
                              <a:cs typeface="Times New Roman" panose="02020603050405020304" pitchFamily="18" charset="0"/>
                            </a:rPr>
                            <a:t>Total</a:t>
                          </a:r>
                          <a:endParaRPr lang="en-US" sz="12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algn="r" fontAlgn="b"/>
                          <a:r>
                            <a:rPr lang="en-US" sz="1200" b="1" i="0" u="none" strike="noStrike">
                              <a:solidFill>
                                <a:srgbClr val="000000"/>
                              </a:solidFill>
                              <a:effectLst/>
                              <a:latin typeface="Times New Roman" panose="02020603050405020304" pitchFamily="18" charset="0"/>
                              <a:cs typeface="Times New Roman" panose="02020603050405020304" pitchFamily="18" charset="0"/>
                            </a:rPr>
                            <a:t>767,140.39</a:t>
                          </a:r>
                        </a:p>
                      </a:txBody>
                      <a:tcPr marL="9525" marR="9525" marT="9525" marB="0" anchor="b"/>
                    </a:tc>
                    <a:tc>
                      <a:txBody>
                        <a:bodyPr/>
                        <a:lstStyle/>
                        <a:p>
                          <a:pPr algn="r" fontAlgn="b"/>
                          <a:r>
                            <a:rPr lang="en-US" sz="1200" b="1" i="0" u="none" strike="noStrike">
                              <a:solidFill>
                                <a:srgbClr val="000000"/>
                              </a:solidFill>
                              <a:effectLst/>
                              <a:latin typeface="Times New Roman" panose="02020603050405020304" pitchFamily="18" charset="0"/>
                              <a:cs typeface="Times New Roman" panose="02020603050405020304" pitchFamily="18" charset="0"/>
                            </a:rPr>
                            <a:t>536,931.53</a:t>
                          </a:r>
                        </a:p>
                      </a:txBody>
                      <a:tcPr marL="9525" marR="9525" marT="9525" marB="0" anchor="b"/>
                    </a:tc>
                    <a:tc>
                      <a:txBody>
                        <a:bodyPr/>
                        <a:lstStyle/>
                        <a:p>
                          <a:pPr algn="r" rtl="0" fontAlgn="b"/>
                          <a:r>
                            <a:rPr lang="en-US" sz="1200" b="1" i="0" u="none" strike="noStrike" dirty="0">
                              <a:solidFill>
                                <a:srgbClr val="000000"/>
                              </a:solidFill>
                              <a:effectLst/>
                              <a:latin typeface="Times New Roman" panose="02020603050405020304" pitchFamily="18" charset="0"/>
                              <a:cs typeface="Times New Roman" panose="02020603050405020304" pitchFamily="18" charset="0"/>
                            </a:rPr>
                            <a:t>846,003.39</a:t>
                          </a:r>
                        </a:p>
                      </a:txBody>
                      <a:tcPr marL="9525" marR="9525" marT="9525" marB="0" anchor="b"/>
                    </a:tc>
                    <a:tc>
                      <a:txBody>
                        <a:bodyPr/>
                        <a:lstStyle/>
                        <a:p>
                          <a:pPr algn="r" fontAlgn="b"/>
                          <a:r>
                            <a:rPr lang="en-US" sz="1200" b="1" i="0" u="none" strike="noStrike">
                              <a:solidFill>
                                <a:srgbClr val="000000"/>
                              </a:solidFill>
                              <a:effectLst/>
                              <a:latin typeface="Times New Roman" panose="02020603050405020304" pitchFamily="18" charset="0"/>
                              <a:cs typeface="Times New Roman" panose="02020603050405020304" pitchFamily="18" charset="0"/>
                            </a:rPr>
                            <a:t>        671,579.14 </a:t>
                          </a:r>
                        </a:p>
                      </a:txBody>
                      <a:tcPr marL="9525" marR="9525" marT="9525" marB="0" anchor="b"/>
                    </a:tc>
                    <a:tc>
                      <a:txBody>
                        <a:bodyPr/>
                        <a:lstStyle/>
                        <a:p>
                          <a:pPr algn="r" fontAlgn="b"/>
                          <a:r>
                            <a:rPr lang="en-US" sz="1200" b="1" i="0" u="none" strike="noStrike">
                              <a:solidFill>
                                <a:srgbClr val="000000"/>
                              </a:solidFill>
                              <a:effectLst/>
                              <a:latin typeface="Times New Roman" panose="02020603050405020304" pitchFamily="18" charset="0"/>
                              <a:cs typeface="Times New Roman" panose="02020603050405020304" pitchFamily="18" charset="0"/>
                            </a:rPr>
                            <a:t>          850,383.26 </a:t>
                          </a:r>
                        </a:p>
                      </a:txBody>
                      <a:tcPr marL="9525" marR="9525" marT="9525" marB="0" anchor="b"/>
                    </a:tc>
                    <a:tc>
                      <a:txBody>
                        <a:bodyPr/>
                        <a:lstStyle/>
                        <a:p>
                          <a:pPr algn="r" fontAlgn="b"/>
                          <a:r>
                            <a:rPr lang="en-US" sz="1200" b="1" i="0" u="none" strike="noStrike" dirty="0">
                              <a:solidFill>
                                <a:srgbClr val="000000"/>
                              </a:solidFill>
                              <a:effectLst/>
                              <a:latin typeface="Times New Roman" panose="02020603050405020304" pitchFamily="18" charset="0"/>
                              <a:cs typeface="Times New Roman" panose="02020603050405020304" pitchFamily="18" charset="0"/>
                            </a:rPr>
                            <a:t>          545,351.21 </a:t>
                          </a:r>
                        </a:p>
                      </a:txBody>
                      <a:tcPr marL="9525" marR="9525" marT="9525" marB="0" anchor="b"/>
                    </a:tc>
                    <a:tc>
                      <a:txBody>
                        <a:bodyPr/>
                        <a:lstStyle/>
                        <a:p>
                          <a:pPr algn="r" fontAlgn="b"/>
                          <a:r>
                            <a:rPr lang="en-US" sz="1200" b="1" i="0" u="none" strike="noStrike">
                              <a:solidFill>
                                <a:srgbClr val="000000"/>
                              </a:solidFill>
                              <a:effectLst/>
                              <a:latin typeface="Times New Roman" panose="02020603050405020304" pitchFamily="18" charset="0"/>
                              <a:cs typeface="Times New Roman" panose="02020603050405020304" pitchFamily="18" charset="0"/>
                            </a:rPr>
                            <a:t>64.13%</a:t>
                          </a:r>
                        </a:p>
                      </a:txBody>
                      <a:tcPr marL="9525" marR="9525" marT="9525" marB="0" anchor="b"/>
                    </a:tc>
                    <a:tc>
                      <a:txBody>
                        <a:bodyPr/>
                        <a:lstStyle/>
                        <a:p>
                          <a:pPr algn="r" fontAlgn="b"/>
                          <a:r>
                            <a:rPr lang="en-US" sz="1200" b="1" i="0" u="none" strike="noStrike" dirty="0">
                              <a:solidFill>
                                <a:srgbClr val="000000"/>
                              </a:solidFill>
                              <a:effectLst/>
                              <a:latin typeface="Times New Roman" panose="02020603050405020304" pitchFamily="18" charset="0"/>
                              <a:cs typeface="Times New Roman" panose="02020603050405020304" pitchFamily="18" charset="0"/>
                            </a:rPr>
                            <a:t>100.00%</a:t>
                          </a:r>
                        </a:p>
                      </a:txBody>
                      <a:tcPr marL="9525" marR="9525" marT="9525" marB="0" anchor="b"/>
                    </a:tc>
                    <a:extLst>
                      <a:ext uri="{0D108BD9-81ED-4DB2-BD59-A6C34878D82A}">
                        <a16:rowId xmlns:a16="http://schemas.microsoft.com/office/drawing/2014/main" val="3861495012"/>
                      </a:ext>
                    </a:extLst>
                  </a:tr>
                </a:tbl>
              </a:graphicData>
            </a:graphic>
          </p:graphicFrame>
        </mc:Fallback>
      </mc:AlternateContent>
    </p:spTree>
    <p:extLst>
      <p:ext uri="{BB962C8B-B14F-4D97-AF65-F5344CB8AC3E}">
        <p14:creationId xmlns:p14="http://schemas.microsoft.com/office/powerpoint/2010/main" val="2709608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9468532-2007-4A80-BE04-2FB73D263738}"/>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17</a:t>
            </a:fld>
            <a:endParaRPr lang="en"/>
          </a:p>
        </p:txBody>
      </p:sp>
      <p:sp>
        <p:nvSpPr>
          <p:cNvPr id="3" name="Title 2">
            <a:extLst>
              <a:ext uri="{FF2B5EF4-FFF2-40B4-BE49-F238E27FC236}">
                <a16:creationId xmlns:a16="http://schemas.microsoft.com/office/drawing/2014/main" id="{598AACC2-A85A-4EBF-AA08-536D9ACA4DBF}"/>
              </a:ext>
            </a:extLst>
          </p:cNvPr>
          <p:cNvSpPr>
            <a:spLocks noGrp="1"/>
          </p:cNvSpPr>
          <p:nvPr>
            <p:ph type="title"/>
          </p:nvPr>
        </p:nvSpPr>
        <p:spPr>
          <a:xfrm>
            <a:off x="628650" y="365125"/>
            <a:ext cx="7886700" cy="892175"/>
          </a:xfrm>
        </p:spPr>
        <p:txBody>
          <a:bodyPr/>
          <a:lstStyle/>
          <a:p>
            <a:r>
              <a:rPr kumimoji="0" lang="en-US" sz="2000" b="1" i="0" u="none" strike="noStrike" kern="0" cap="none" spc="0" normalizeH="0" baseline="0" noProof="0" dirty="0">
                <a:ln>
                  <a:noFill/>
                </a:ln>
                <a:solidFill>
                  <a:srgbClr val="4285F4"/>
                </a:solidFill>
                <a:effectLst/>
                <a:uLnTx/>
                <a:uFillTx/>
                <a:latin typeface="Times New Roman" panose="02020603050405020304" pitchFamily="18" charset="0"/>
                <a:cs typeface="Times New Roman" panose="02020603050405020304" pitchFamily="18" charset="0"/>
                <a:sym typeface="Times New Roman"/>
              </a:rPr>
              <a:t>STRATEGIES TO IMPROVE REVENUE MOBILIZATION</a:t>
            </a:r>
            <a:br>
              <a:rPr kumimoji="0" lang="en-US" sz="2000" b="1" i="0" u="none" strike="noStrike" kern="0" cap="none" spc="0" normalizeH="0" baseline="0" noProof="0" dirty="0">
                <a:ln>
                  <a:noFill/>
                </a:ln>
                <a:solidFill>
                  <a:srgbClr val="4285F4"/>
                </a:solidFill>
                <a:effectLst/>
                <a:uLnTx/>
                <a:uFillTx/>
                <a:latin typeface="Times New Roman" panose="02020603050405020304" pitchFamily="18" charset="0"/>
                <a:cs typeface="Times New Roman" panose="02020603050405020304" pitchFamily="18" charset="0"/>
                <a:sym typeface="Times New Roman"/>
              </a:rPr>
            </a:br>
            <a:br>
              <a:rPr kumimoji="0" lang="en-US" sz="2400" b="1" i="0" u="none" strike="noStrike" kern="0" cap="none" spc="0" normalizeH="0" baseline="0" noProof="0" dirty="0">
                <a:ln>
                  <a:noFill/>
                </a:ln>
                <a:solidFill>
                  <a:srgbClr val="4285F4"/>
                </a:solidFill>
                <a:effectLst/>
                <a:uLnTx/>
                <a:uFillTx/>
                <a:latin typeface="Times New Roman" panose="02020603050405020304" pitchFamily="18" charset="0"/>
                <a:cs typeface="Times New Roman" panose="02020603050405020304" pitchFamily="18" charset="0"/>
                <a:sym typeface="Times New Roman"/>
              </a:rPr>
            </a:br>
            <a:br>
              <a:rPr kumimoji="0" lang="en-US" sz="2400" b="1" i="0" u="none" strike="noStrike" kern="0" cap="none" spc="0" normalizeH="0" baseline="0" noProof="0" dirty="0">
                <a:ln>
                  <a:noFill/>
                </a:ln>
                <a:solidFill>
                  <a:srgbClr val="4285F4"/>
                </a:solidFill>
                <a:effectLst/>
                <a:uLnTx/>
                <a:uFillTx/>
                <a:latin typeface="Times New Roman" panose="02020603050405020304" pitchFamily="18" charset="0"/>
                <a:cs typeface="Times New Roman" panose="02020603050405020304" pitchFamily="18" charset="0"/>
                <a:sym typeface="Times New Roman"/>
              </a:rPr>
            </a:br>
            <a:endParaRPr lang="en-US" dirty="0"/>
          </a:p>
        </p:txBody>
      </p:sp>
      <p:sp>
        <p:nvSpPr>
          <p:cNvPr id="7" name="TextBox 6">
            <a:extLst>
              <a:ext uri="{FF2B5EF4-FFF2-40B4-BE49-F238E27FC236}">
                <a16:creationId xmlns:a16="http://schemas.microsoft.com/office/drawing/2014/main" id="{F89FDABF-6DF5-44D1-A997-5B5E3C43B8B7}"/>
              </a:ext>
            </a:extLst>
          </p:cNvPr>
          <p:cNvSpPr txBox="1"/>
          <p:nvPr/>
        </p:nvSpPr>
        <p:spPr>
          <a:xfrm>
            <a:off x="628650" y="1822243"/>
            <a:ext cx="7886700" cy="4524315"/>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1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Intensification of ‘</a:t>
            </a:r>
            <a:r>
              <a:rPr kumimoji="0" lang="en-US" sz="16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’Management Day Out’’ </a:t>
            </a:r>
            <a:r>
              <a:rPr kumimoji="0" lang="en-US" sz="1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to participate in Revenue Collection and also monitor the activities of the Revenue collectors.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1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Installation of gantry points linking to the various communities to cease all loopholes in the Revenue Mobilization. </a:t>
            </a:r>
          </a:p>
          <a:p>
            <a:pPr marL="285750" marR="0" lvl="0" indent="-28575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endParaRPr kumimoji="0" lang="en-US" sz="1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1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Strengthening of Sub-District Structures to collect ceded revenues.</a:t>
            </a:r>
          </a:p>
          <a:p>
            <a:pPr marL="285750" marR="0" lvl="0" indent="-28575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endParaRPr kumimoji="0" lang="en-US" sz="1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1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Organize regular (quarterly basis) training workshop for the revenue collectors.</a:t>
            </a:r>
          </a:p>
          <a:p>
            <a:pPr marL="285750" marR="0" lvl="0" indent="-28575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endParaRPr kumimoji="0" lang="en-US" sz="1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1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Recruitment of additional revenue or commission collectors to augment the existing number.</a:t>
            </a:r>
          </a:p>
          <a:p>
            <a:pPr marL="285750" marR="0" lvl="0" indent="-28575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endParaRPr kumimoji="0" lang="en-US" sz="1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1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Carrying out of Public Education and Sensitization </a:t>
            </a:r>
            <a:r>
              <a:rPr lang="en-US" sz="1600" dirty="0">
                <a:latin typeface="Times New Roman" panose="02020603050405020304" pitchFamily="18" charset="0"/>
                <a:cs typeface="Times New Roman" panose="02020603050405020304" pitchFamily="18" charset="0"/>
              </a:rPr>
              <a:t>in the District to encourage  members of the general public to </a:t>
            </a:r>
            <a:r>
              <a:rPr lang="en-US" sz="1600" dirty="0" err="1">
                <a:latin typeface="Times New Roman" panose="02020603050405020304" pitchFamily="18" charset="0"/>
                <a:cs typeface="Times New Roman" panose="02020603050405020304" pitchFamily="18" charset="0"/>
              </a:rPr>
              <a:t>honour</a:t>
            </a:r>
            <a:r>
              <a:rPr lang="en-US" sz="1600" dirty="0">
                <a:latin typeface="Times New Roman" panose="02020603050405020304" pitchFamily="18" charset="0"/>
                <a:cs typeface="Times New Roman" panose="02020603050405020304" pitchFamily="18" charset="0"/>
              </a:rPr>
              <a:t> their tax obligations to the Assembly.</a:t>
            </a:r>
          </a:p>
          <a:p>
            <a:pPr marL="285750" marR="0" lvl="0" indent="-28575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endParaRPr kumimoji="0" lang="en-US" sz="1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lang="en-US" sz="1600" dirty="0">
                <a:latin typeface="Times New Roman" panose="02020603050405020304" pitchFamily="18" charset="0"/>
                <a:cs typeface="Times New Roman" panose="02020603050405020304" pitchFamily="18" charset="0"/>
              </a:rPr>
              <a:t>Formation  of revenue Tax force to augment the effort of the Revenue officers to enable the Assembly achieve revenue projection for fiscal year.</a:t>
            </a:r>
            <a:endParaRPr kumimoji="0" lang="en-US" sz="1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endParaRPr>
          </a:p>
        </p:txBody>
      </p:sp>
    </p:spTree>
    <p:extLst>
      <p:ext uri="{BB962C8B-B14F-4D97-AF65-F5344CB8AC3E}">
        <p14:creationId xmlns:p14="http://schemas.microsoft.com/office/powerpoint/2010/main" val="40413825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347077-48DA-EE49-D66A-DC778AA01A0D}"/>
              </a:ext>
            </a:extLst>
          </p:cNvPr>
          <p:cNvSpPr>
            <a:spLocks noGrp="1"/>
          </p:cNvSpPr>
          <p:nvPr>
            <p:ph type="title"/>
          </p:nvPr>
        </p:nvSpPr>
        <p:spPr>
          <a:xfrm>
            <a:off x="1049075" y="251711"/>
            <a:ext cx="7489618" cy="806400"/>
          </a:xfrm>
        </p:spPr>
        <p:txBody>
          <a:bodyPr/>
          <a:lstStyle/>
          <a:p>
            <a:r>
              <a:rPr lang="en-US" sz="2400" dirty="0">
                <a:solidFill>
                  <a:schemeClr val="accent1"/>
                </a:solidFill>
                <a:latin typeface="Times New Roman" panose="02020603050405020304" pitchFamily="18" charset="0"/>
                <a:cs typeface="Times New Roman" panose="02020603050405020304" pitchFamily="18" charset="0"/>
              </a:rPr>
              <a:t>FINANCIAL PERFORMANCE - REVENUE</a:t>
            </a:r>
          </a:p>
        </p:txBody>
      </p:sp>
      <p:sp>
        <p:nvSpPr>
          <p:cNvPr id="7" name="TextBox 6">
            <a:extLst>
              <a:ext uri="{FF2B5EF4-FFF2-40B4-BE49-F238E27FC236}">
                <a16:creationId xmlns:a16="http://schemas.microsoft.com/office/drawing/2014/main" id="{2B629E37-AD7B-4B9A-8653-47E079F3316B}"/>
              </a:ext>
            </a:extLst>
          </p:cNvPr>
          <p:cNvSpPr txBox="1"/>
          <p:nvPr/>
        </p:nvSpPr>
        <p:spPr>
          <a:xfrm>
            <a:off x="602692" y="6366558"/>
            <a:ext cx="7910042" cy="307777"/>
          </a:xfrm>
          <a:prstGeom prst="rect">
            <a:avLst/>
          </a:prstGeom>
          <a:noFill/>
        </p:spPr>
        <p:txBody>
          <a:bodyPr wrap="square">
            <a:spAutoFit/>
          </a:bodyPr>
          <a:lstStyle/>
          <a:p>
            <a:r>
              <a:rPr lang="en-US" sz="1100" b="0" i="1" u="none" strike="noStrike" dirty="0">
                <a:solidFill>
                  <a:srgbClr val="000000"/>
                </a:solidFill>
                <a:effectLst/>
                <a:latin typeface="Calibri" panose="020F0502020204030204" pitchFamily="34" charset="0"/>
              </a:rPr>
              <a:t>NB. The District Assembly’s Common Fund (CF) estimate and actuals include the HIV/AIDS Fund</a:t>
            </a:r>
            <a:r>
              <a:rPr lang="en-US" dirty="0"/>
              <a:t> </a:t>
            </a:r>
          </a:p>
        </p:txBody>
      </p:sp>
      <p:sp>
        <p:nvSpPr>
          <p:cNvPr id="5" name="Slide Number Placeholder 4">
            <a:extLst>
              <a:ext uri="{FF2B5EF4-FFF2-40B4-BE49-F238E27FC236}">
                <a16:creationId xmlns:a16="http://schemas.microsoft.com/office/drawing/2014/main" id="{83D78AEF-012A-4792-B82F-5B6BC85AF934}"/>
              </a:ext>
            </a:extLst>
          </p:cNvPr>
          <p:cNvSpPr>
            <a:spLocks noGrp="1"/>
          </p:cNvSpPr>
          <p:nvPr>
            <p:ph type="sldNum" sz="quarter" idx="11"/>
          </p:nvPr>
        </p:nvSpPr>
        <p:spPr/>
        <p:txBody>
          <a:bodyPr/>
          <a:lstStyle/>
          <a:p>
            <a:fld id="{2392425C-E889-4A93-B643-0E993E815549}" type="slidenum">
              <a:rPr lang="en-US" smtClean="0"/>
              <a:t>18</a:t>
            </a:fld>
            <a:endParaRPr lang="en-US" dirty="0"/>
          </a:p>
        </p:txBody>
      </p:sp>
      <mc:AlternateContent xmlns:mc="http://schemas.openxmlformats.org/markup-compatibility/2006" xmlns:a14="http://schemas.microsoft.com/office/drawing/2010/main">
        <mc:Choice Requires="a14">
          <p:graphicFrame>
            <p:nvGraphicFramePr>
              <p:cNvPr id="3" name="Table 2">
                <a:extLst>
                  <a:ext uri="{FF2B5EF4-FFF2-40B4-BE49-F238E27FC236}">
                    <a16:creationId xmlns:a16="http://schemas.microsoft.com/office/drawing/2014/main" id="{C6EAAAD8-A5C6-45AA-A1AA-341AE1F7AA72}"/>
                  </a:ext>
                </a:extLst>
              </p:cNvPr>
              <p:cNvGraphicFramePr>
                <a:graphicFrameLocks noGrp="1"/>
              </p:cNvGraphicFramePr>
              <p:nvPr>
                <p:extLst>
                  <p:ext uri="{D42A27DB-BD31-4B8C-83A1-F6EECF244321}">
                    <p14:modId xmlns:p14="http://schemas.microsoft.com/office/powerpoint/2010/main" val="542965064"/>
                  </p:ext>
                </p:extLst>
              </p:nvPr>
            </p:nvGraphicFramePr>
            <p:xfrm>
              <a:off x="345125" y="700803"/>
              <a:ext cx="8167609" cy="5622784"/>
            </p:xfrm>
            <a:graphic>
              <a:graphicData uri="http://schemas.openxmlformats.org/drawingml/2006/table">
                <a:tbl>
                  <a:tblPr>
                    <a:tableStyleId>{5940675A-B579-460E-94D1-54222C63F5DA}</a:tableStyleId>
                  </a:tblPr>
                  <a:tblGrid>
                    <a:gridCol w="1208102">
                      <a:extLst>
                        <a:ext uri="{9D8B030D-6E8A-4147-A177-3AD203B41FA5}">
                          <a16:colId xmlns:a16="http://schemas.microsoft.com/office/drawing/2014/main" val="1528210162"/>
                        </a:ext>
                      </a:extLst>
                    </a:gridCol>
                    <a:gridCol w="889348">
                      <a:extLst>
                        <a:ext uri="{9D8B030D-6E8A-4147-A177-3AD203B41FA5}">
                          <a16:colId xmlns:a16="http://schemas.microsoft.com/office/drawing/2014/main" val="2185425290"/>
                        </a:ext>
                      </a:extLst>
                    </a:gridCol>
                    <a:gridCol w="964504">
                      <a:extLst>
                        <a:ext uri="{9D8B030D-6E8A-4147-A177-3AD203B41FA5}">
                          <a16:colId xmlns:a16="http://schemas.microsoft.com/office/drawing/2014/main" val="1678345610"/>
                        </a:ext>
                      </a:extLst>
                    </a:gridCol>
                    <a:gridCol w="964505">
                      <a:extLst>
                        <a:ext uri="{9D8B030D-6E8A-4147-A177-3AD203B41FA5}">
                          <a16:colId xmlns:a16="http://schemas.microsoft.com/office/drawing/2014/main" val="1970947632"/>
                        </a:ext>
                      </a:extLst>
                    </a:gridCol>
                    <a:gridCol w="972365">
                      <a:extLst>
                        <a:ext uri="{9D8B030D-6E8A-4147-A177-3AD203B41FA5}">
                          <a16:colId xmlns:a16="http://schemas.microsoft.com/office/drawing/2014/main" val="955755716"/>
                        </a:ext>
                      </a:extLst>
                    </a:gridCol>
                    <a:gridCol w="931591">
                      <a:extLst>
                        <a:ext uri="{9D8B030D-6E8A-4147-A177-3AD203B41FA5}">
                          <a16:colId xmlns:a16="http://schemas.microsoft.com/office/drawing/2014/main" val="3674841424"/>
                        </a:ext>
                      </a:extLst>
                    </a:gridCol>
                    <a:gridCol w="1070394">
                      <a:extLst>
                        <a:ext uri="{9D8B030D-6E8A-4147-A177-3AD203B41FA5}">
                          <a16:colId xmlns:a16="http://schemas.microsoft.com/office/drawing/2014/main" val="923657972"/>
                        </a:ext>
                      </a:extLst>
                    </a:gridCol>
                    <a:gridCol w="1166800">
                      <a:extLst>
                        <a:ext uri="{9D8B030D-6E8A-4147-A177-3AD203B41FA5}">
                          <a16:colId xmlns:a16="http://schemas.microsoft.com/office/drawing/2014/main" val="197922543"/>
                        </a:ext>
                      </a:extLst>
                    </a:gridCol>
                  </a:tblGrid>
                  <a:tr h="195685">
                    <a:tc gridSpan="8">
                      <a:txBody>
                        <a:bodyPr/>
                        <a:lstStyle/>
                        <a:p>
                          <a:pPr marL="0" marR="0" algn="ctr">
                            <a:lnSpc>
                              <a:spcPct val="107000"/>
                            </a:lnSpc>
                            <a:spcBef>
                              <a:spcPts val="0"/>
                            </a:spcBef>
                            <a:spcAft>
                              <a:spcPts val="800"/>
                            </a:spcAft>
                          </a:pPr>
                          <a:r>
                            <a:rPr lang="en-US" sz="1100" b="1" kern="100" dirty="0">
                              <a:effectLst/>
                            </a:rPr>
                            <a:t>REVENUE PERFORMANCE- ALL REVENUE SOURCES</a:t>
                          </a:r>
                          <a:endParaRPr lang="en-US" sz="11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8895" marR="8895" marT="8895" marB="0" anchor="b"/>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618939142"/>
                      </a:ext>
                    </a:extLst>
                  </a:tr>
                  <a:tr h="293485">
                    <a:tc>
                      <a:txBody>
                        <a:bodyPr/>
                        <a:lstStyle/>
                        <a:p>
                          <a:pPr marL="0" marR="0" algn="ctr">
                            <a:lnSpc>
                              <a:spcPct val="107000"/>
                            </a:lnSpc>
                            <a:spcBef>
                              <a:spcPts val="0"/>
                            </a:spcBef>
                            <a:spcAft>
                              <a:spcPts val="800"/>
                            </a:spcAft>
                          </a:pPr>
                          <a:r>
                            <a:rPr lang="en-US" sz="1100" b="1" kern="100">
                              <a:effectLst/>
                            </a:rPr>
                            <a:t>ITEM</a:t>
                          </a:r>
                          <a:endParaRPr lang="en-US" sz="1100" b="1" kern="100">
                            <a:effectLst/>
                            <a:latin typeface="Aptos" panose="020B0004020202020204" pitchFamily="34" charset="0"/>
                            <a:ea typeface="Aptos" panose="020B0004020202020204" pitchFamily="34" charset="0"/>
                            <a:cs typeface="Times New Roman" panose="02020603050405020304" pitchFamily="18" charset="0"/>
                          </a:endParaRPr>
                        </a:p>
                      </a:txBody>
                      <a:tcPr marL="8895" marR="8895" marT="8895" marB="0" anchor="b"/>
                    </a:tc>
                    <a:tc gridSpan="2">
                      <a:txBody>
                        <a:bodyPr/>
                        <a:lstStyle/>
                        <a:p>
                          <a:pPr marL="0" marR="0" algn="ctr">
                            <a:lnSpc>
                              <a:spcPct val="107000"/>
                            </a:lnSpc>
                            <a:spcBef>
                              <a:spcPts val="0"/>
                            </a:spcBef>
                            <a:spcAft>
                              <a:spcPts val="800"/>
                            </a:spcAft>
                          </a:pPr>
                          <a:r>
                            <a:rPr lang="en-US" sz="1100" b="1" kern="100" dirty="0">
                              <a:effectLst/>
                            </a:rPr>
                            <a:t>2022</a:t>
                          </a:r>
                          <a:endParaRPr lang="en-US" sz="11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8895" marR="8895" marT="8895" marB="0" anchor="b"/>
                    </a:tc>
                    <a:tc hMerge="1">
                      <a:txBody>
                        <a:bodyPr/>
                        <a:lstStyle/>
                        <a:p>
                          <a:endParaRPr lang="en-US"/>
                        </a:p>
                      </a:txBody>
                      <a:tcPr/>
                    </a:tc>
                    <a:tc gridSpan="2">
                      <a:txBody>
                        <a:bodyPr/>
                        <a:lstStyle/>
                        <a:p>
                          <a:pPr marL="0" marR="0" algn="ctr">
                            <a:lnSpc>
                              <a:spcPct val="107000"/>
                            </a:lnSpc>
                            <a:spcBef>
                              <a:spcPts val="0"/>
                            </a:spcBef>
                            <a:spcAft>
                              <a:spcPts val="800"/>
                            </a:spcAft>
                          </a:pPr>
                          <a:r>
                            <a:rPr lang="en-US" sz="1100" b="1" kern="100">
                              <a:effectLst/>
                            </a:rPr>
                            <a:t>2023</a:t>
                          </a:r>
                          <a:endParaRPr lang="en-US" sz="1100" b="1" kern="100">
                            <a:effectLst/>
                            <a:latin typeface="Aptos" panose="020B0004020202020204" pitchFamily="34" charset="0"/>
                            <a:ea typeface="Aptos" panose="020B0004020202020204" pitchFamily="34" charset="0"/>
                            <a:cs typeface="Times New Roman" panose="02020603050405020304" pitchFamily="18" charset="0"/>
                          </a:endParaRPr>
                        </a:p>
                      </a:txBody>
                      <a:tcPr marL="8895" marR="8895" marT="8895" marB="0" anchor="b"/>
                    </a:tc>
                    <a:tc hMerge="1">
                      <a:txBody>
                        <a:bodyPr/>
                        <a:lstStyle/>
                        <a:p>
                          <a:endParaRPr lang="en-US"/>
                        </a:p>
                      </a:txBody>
                      <a:tcPr/>
                    </a:tc>
                    <a:tc gridSpan="3">
                      <a:txBody>
                        <a:bodyPr/>
                        <a:lstStyle/>
                        <a:p>
                          <a:pPr marL="0" marR="0" algn="ctr">
                            <a:lnSpc>
                              <a:spcPct val="107000"/>
                            </a:lnSpc>
                            <a:spcBef>
                              <a:spcPts val="0"/>
                            </a:spcBef>
                            <a:spcAft>
                              <a:spcPts val="800"/>
                            </a:spcAft>
                          </a:pPr>
                          <a:r>
                            <a:rPr lang="en-US" sz="1100" b="1" kern="100" dirty="0">
                              <a:effectLst/>
                            </a:rPr>
                            <a:t>2024</a:t>
                          </a:r>
                          <a:endParaRPr lang="en-US" sz="11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8895" marR="8895" marT="8895" marB="0" anchor="b"/>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49149813"/>
                      </a:ext>
                    </a:extLst>
                  </a:tr>
                  <a:tr h="881176">
                    <a:tc>
                      <a:txBody>
                        <a:bodyPr/>
                        <a:lstStyle/>
                        <a:p>
                          <a:pPr>
                            <a:lnSpc>
                              <a:spcPct val="107000"/>
                            </a:lnSpc>
                          </a:pPr>
                          <a:endParaRPr lang="en-US" sz="1100" b="1" kern="100" dirty="0">
                            <a:effectLst/>
                            <a:latin typeface="Aptos" panose="020B0004020202020204" pitchFamily="34" charset="0"/>
                          </a:endParaRPr>
                        </a:p>
                      </a:txBody>
                      <a:tcPr marL="8895" marR="8895" marT="8895" marB="0" anchor="b"/>
                    </a:tc>
                    <a:tc>
                      <a:txBody>
                        <a:bodyPr/>
                        <a:lstStyle/>
                        <a:p>
                          <a:pPr marL="0" marR="0" algn="ctr">
                            <a:lnSpc>
                              <a:spcPct val="107000"/>
                            </a:lnSpc>
                            <a:spcBef>
                              <a:spcPts val="0"/>
                            </a:spcBef>
                            <a:spcAft>
                              <a:spcPts val="800"/>
                            </a:spcAft>
                          </a:pPr>
                          <a:r>
                            <a:rPr lang="en-US" sz="1100" b="1" kern="100">
                              <a:effectLst/>
                            </a:rPr>
                            <a:t>Budget</a:t>
                          </a:r>
                          <a:endParaRPr lang="en-US" sz="1100" b="1" kern="100">
                            <a:effectLst/>
                            <a:latin typeface="Aptos" panose="020B0004020202020204" pitchFamily="34" charset="0"/>
                            <a:ea typeface="Aptos" panose="020B0004020202020204" pitchFamily="34" charset="0"/>
                            <a:cs typeface="Times New Roman" panose="02020603050405020304" pitchFamily="18" charset="0"/>
                          </a:endParaRPr>
                        </a:p>
                      </a:txBody>
                      <a:tcPr marL="8895" marR="8895" marT="8895" marB="0" anchor="b"/>
                    </a:tc>
                    <a:tc>
                      <a:txBody>
                        <a:bodyPr/>
                        <a:lstStyle/>
                        <a:p>
                          <a:pPr marL="0" marR="0" algn="ctr">
                            <a:lnSpc>
                              <a:spcPct val="107000"/>
                            </a:lnSpc>
                            <a:spcBef>
                              <a:spcPts val="0"/>
                            </a:spcBef>
                            <a:spcAft>
                              <a:spcPts val="800"/>
                            </a:spcAft>
                          </a:pPr>
                          <a:r>
                            <a:rPr lang="en-US" sz="1100" b="1" kern="100">
                              <a:effectLst/>
                            </a:rPr>
                            <a:t>Actual</a:t>
                          </a:r>
                          <a:endParaRPr lang="en-US" sz="1100" b="1" kern="100">
                            <a:effectLst/>
                            <a:latin typeface="Aptos" panose="020B0004020202020204" pitchFamily="34" charset="0"/>
                            <a:ea typeface="Aptos" panose="020B0004020202020204" pitchFamily="34" charset="0"/>
                            <a:cs typeface="Times New Roman" panose="02020603050405020304" pitchFamily="18" charset="0"/>
                          </a:endParaRPr>
                        </a:p>
                      </a:txBody>
                      <a:tcPr marL="8895" marR="8895" marT="8895" marB="0" anchor="b"/>
                    </a:tc>
                    <a:tc>
                      <a:txBody>
                        <a:bodyPr/>
                        <a:lstStyle/>
                        <a:p>
                          <a:pPr marL="0" marR="0" algn="ctr">
                            <a:lnSpc>
                              <a:spcPct val="107000"/>
                            </a:lnSpc>
                            <a:spcBef>
                              <a:spcPts val="0"/>
                            </a:spcBef>
                            <a:spcAft>
                              <a:spcPts val="800"/>
                            </a:spcAft>
                          </a:pPr>
                          <a:r>
                            <a:rPr lang="en-US" sz="1100" b="1" kern="100">
                              <a:effectLst/>
                            </a:rPr>
                            <a:t>Budget</a:t>
                          </a:r>
                          <a:endParaRPr lang="en-US" sz="1100" b="1" kern="100">
                            <a:effectLst/>
                            <a:latin typeface="Aptos" panose="020B0004020202020204" pitchFamily="34" charset="0"/>
                            <a:ea typeface="Aptos" panose="020B0004020202020204" pitchFamily="34" charset="0"/>
                            <a:cs typeface="Times New Roman" panose="02020603050405020304" pitchFamily="18" charset="0"/>
                          </a:endParaRPr>
                        </a:p>
                      </a:txBody>
                      <a:tcPr marL="8895" marR="8895" marT="8895" marB="0" anchor="b"/>
                    </a:tc>
                    <a:tc>
                      <a:txBody>
                        <a:bodyPr/>
                        <a:lstStyle/>
                        <a:p>
                          <a:pPr marL="0" marR="0" algn="ctr">
                            <a:lnSpc>
                              <a:spcPct val="107000"/>
                            </a:lnSpc>
                            <a:spcBef>
                              <a:spcPts val="0"/>
                            </a:spcBef>
                            <a:spcAft>
                              <a:spcPts val="800"/>
                            </a:spcAft>
                          </a:pPr>
                          <a:r>
                            <a:rPr lang="en-US" sz="1100" b="1" kern="100" dirty="0">
                              <a:effectLst/>
                            </a:rPr>
                            <a:t>Actual</a:t>
                          </a:r>
                          <a:endParaRPr lang="en-US" sz="11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8895" marR="8895" marT="8895" marB="0" anchor="b"/>
                    </a:tc>
                    <a:tc>
                      <a:txBody>
                        <a:bodyPr/>
                        <a:lstStyle/>
                        <a:p>
                          <a:pPr marL="0" marR="0" algn="ctr">
                            <a:lnSpc>
                              <a:spcPct val="107000"/>
                            </a:lnSpc>
                            <a:spcBef>
                              <a:spcPts val="0"/>
                            </a:spcBef>
                            <a:spcAft>
                              <a:spcPts val="800"/>
                            </a:spcAft>
                          </a:pPr>
                          <a:r>
                            <a:rPr lang="en-US" sz="1100" b="1" kern="100" dirty="0">
                              <a:effectLst/>
                            </a:rPr>
                            <a:t>Revised Budget</a:t>
                          </a:r>
                          <a:endParaRPr lang="en-US" sz="11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8895" marR="8895" marT="8895" marB="0" anchor="b"/>
                    </a:tc>
                    <a:tc>
                      <a:txBody>
                        <a:bodyPr/>
                        <a:lstStyle/>
                        <a:p>
                          <a:pPr marL="0" marR="0" algn="ctr">
                            <a:lnSpc>
                              <a:spcPct val="107000"/>
                            </a:lnSpc>
                            <a:spcBef>
                              <a:spcPts val="0"/>
                            </a:spcBef>
                            <a:spcAft>
                              <a:spcPts val="800"/>
                            </a:spcAft>
                          </a:pPr>
                          <a:r>
                            <a:rPr lang="en-US" sz="1100" b="1" kern="100">
                              <a:effectLst/>
                            </a:rPr>
                            <a:t>Actual as at September</a:t>
                          </a:r>
                          <a:endParaRPr lang="en-US" sz="1100" b="1" kern="100">
                            <a:effectLst/>
                            <a:latin typeface="Aptos" panose="020B0004020202020204" pitchFamily="34" charset="0"/>
                            <a:ea typeface="Aptos" panose="020B0004020202020204" pitchFamily="34" charset="0"/>
                            <a:cs typeface="Times New Roman" panose="02020603050405020304" pitchFamily="18" charset="0"/>
                          </a:endParaRPr>
                        </a:p>
                      </a:txBody>
                      <a:tcPr marL="8895" marR="8895" marT="8895" marB="0" anchor="b"/>
                    </a:tc>
                    <a:tc>
                      <a:txBody>
                        <a:bodyPr/>
                        <a:lstStyle/>
                        <a:p>
                          <a:pPr marL="0" marR="0" algn="ctr">
                            <a:lnSpc>
                              <a:spcPct val="107000"/>
                            </a:lnSpc>
                            <a:spcBef>
                              <a:spcPts val="0"/>
                            </a:spcBef>
                            <a:spcAft>
                              <a:spcPts val="800"/>
                            </a:spcAft>
                          </a:pPr>
                          <a:r>
                            <a:rPr lang="en-US" sz="1100" b="1" kern="100" dirty="0">
                              <a:effectLst/>
                            </a:rPr>
                            <a:t>% performance as at September</a:t>
                          </a:r>
                        </a:p>
                        <a:p>
                          <a:pPr marL="0" marR="0" algn="ctr">
                            <a:lnSpc>
                              <a:spcPct val="107000"/>
                            </a:lnSpc>
                            <a:spcBef>
                              <a:spcPts val="0"/>
                            </a:spcBef>
                            <a:spcAft>
                              <a:spcPts val="800"/>
                            </a:spcAft>
                          </a:pPr>
                          <a14:m>
                            <m:oMathPara xmlns:m="http://schemas.openxmlformats.org/officeDocument/2006/math">
                              <m:oMathParaPr>
                                <m:jc m:val="centerGroup"/>
                              </m:oMathParaPr>
                              <m:oMath xmlns:m="http://schemas.openxmlformats.org/officeDocument/2006/math">
                                <m:f>
                                  <m:fPr>
                                    <m:ctrlPr>
                                      <a:rPr lang="en-US" sz="1100" b="1" i="1" kern="100">
                                        <a:effectLst/>
                                        <a:latin typeface="Cambria Math" panose="02040503050406030204" pitchFamily="18" charset="0"/>
                                      </a:rPr>
                                    </m:ctrlPr>
                                  </m:fPr>
                                  <m:num>
                                    <m:r>
                                      <a:rPr lang="en-US" sz="1100" b="1" kern="100" smtClean="0">
                                        <a:effectLst/>
                                        <a:latin typeface="Cambria Math" panose="02040503050406030204" pitchFamily="18" charset="0"/>
                                      </a:rPr>
                                      <m:t>𝐀𝐜𝐭𝐮𝐚𝐥</m:t>
                                    </m:r>
                                  </m:num>
                                  <m:den>
                                    <m:r>
                                      <a:rPr lang="en-US" sz="1100" b="1" kern="100" smtClean="0">
                                        <a:effectLst/>
                                        <a:latin typeface="Cambria Math" panose="02040503050406030204" pitchFamily="18" charset="0"/>
                                      </a:rPr>
                                      <m:t>𝐁𝐮𝐝𝐠𝐞𝐭</m:t>
                                    </m:r>
                                  </m:den>
                                </m:f>
                                <m:r>
                                  <a:rPr lang="en-US" sz="1100" b="1" kern="100" smtClean="0">
                                    <a:effectLst/>
                                    <a:latin typeface="Cambria Math" panose="02040503050406030204" pitchFamily="18" charset="0"/>
                                  </a:rPr>
                                  <m:t>𝐱</m:t>
                                </m:r>
                                <m:r>
                                  <a:rPr lang="en-US" sz="1100" b="1" kern="100">
                                    <a:effectLst/>
                                    <a:latin typeface="Cambria Math" panose="02040503050406030204" pitchFamily="18" charset="0"/>
                                  </a:rPr>
                                  <m:t> </m:t>
                                </m:r>
                                <m:r>
                                  <a:rPr lang="en-US" sz="1100" b="1" kern="100">
                                    <a:effectLst/>
                                    <a:latin typeface="Cambria Math" panose="02040503050406030204" pitchFamily="18" charset="0"/>
                                  </a:rPr>
                                  <m:t>𝟏𝟎𝟎</m:t>
                                </m:r>
                              </m:oMath>
                            </m:oMathPara>
                          </a14:m>
                          <a:endParaRPr lang="en-US" sz="11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8895" marR="8895" marT="8895" marB="0" anchor="b"/>
                    </a:tc>
                    <a:extLst>
                      <a:ext uri="{0D108BD9-81ED-4DB2-BD59-A6C34878D82A}">
                        <a16:rowId xmlns:a16="http://schemas.microsoft.com/office/drawing/2014/main" val="1300743649"/>
                      </a:ext>
                    </a:extLst>
                  </a:tr>
                  <a:tr h="195685">
                    <a:tc>
                      <a:txBody>
                        <a:bodyPr/>
                        <a:lstStyle/>
                        <a:p>
                          <a:pPr algn="l" fontAlgn="b"/>
                          <a:r>
                            <a:rPr lang="en-US" sz="1100" b="0" i="0" u="none" strike="noStrike" dirty="0">
                              <a:solidFill>
                                <a:srgbClr val="000000"/>
                              </a:solidFill>
                              <a:effectLst/>
                              <a:latin typeface="Calibri" panose="020F0502020204030204" pitchFamily="34" charset="0"/>
                            </a:rPr>
                            <a:t>IGF</a:t>
                          </a:r>
                        </a:p>
                      </a:txBody>
                      <a:tcPr marL="9525" marR="9525" marT="9525" marB="0" anchor="b"/>
                    </a:tc>
                    <a:tc>
                      <a:txBody>
                        <a:bodyPr/>
                        <a:lstStyle/>
                        <a:p>
                          <a:pPr algn="r" fontAlgn="b"/>
                          <a:r>
                            <a:rPr lang="en-US" sz="1100" b="0" i="0" u="none" strike="noStrike" dirty="0">
                              <a:solidFill>
                                <a:srgbClr val="000000"/>
                              </a:solidFill>
                              <a:effectLst/>
                              <a:latin typeface="Calibri" panose="020F0502020204030204" pitchFamily="34" charset="0"/>
                            </a:rPr>
                            <a:t>767,140.39</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536,931.53</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rPr>
                            <a:t>     846,003.39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671,579.14 </a:t>
                          </a:r>
                        </a:p>
                      </a:txBody>
                      <a:tcPr marL="9525" marR="9525" marT="9525" marB="0" anchor="b"/>
                    </a:tc>
                    <a:tc>
                      <a:txBody>
                        <a:bodyPr/>
                        <a:lstStyle/>
                        <a:p>
                          <a:pPr algn="r" fontAlgn="b"/>
                          <a:r>
                            <a:rPr lang="en-US" sz="1100" b="0" i="0" u="none" strike="noStrike" dirty="0">
                              <a:solidFill>
                                <a:srgbClr val="000000"/>
                              </a:solidFill>
                              <a:effectLst/>
                              <a:latin typeface="Calibri" panose="020F0502020204030204" pitchFamily="34" charset="0"/>
                            </a:rPr>
                            <a:t>          850,383.26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545,351.21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64.13%</a:t>
                          </a:r>
                        </a:p>
                      </a:txBody>
                      <a:tcPr marL="9525" marR="9525" marT="9525" marB="0" anchor="b"/>
                    </a:tc>
                    <a:extLst>
                      <a:ext uri="{0D108BD9-81ED-4DB2-BD59-A6C34878D82A}">
                        <a16:rowId xmlns:a16="http://schemas.microsoft.com/office/drawing/2014/main" val="1651745884"/>
                      </a:ext>
                    </a:extLst>
                  </a:tr>
                  <a:tr h="294714">
                    <a:tc>
                      <a:txBody>
                        <a:bodyPr/>
                        <a:lstStyle/>
                        <a:p>
                          <a:pPr algn="l" fontAlgn="b"/>
                          <a:r>
                            <a:rPr lang="en-US" sz="1100" b="0" i="0" u="none" strike="noStrike">
                              <a:solidFill>
                                <a:srgbClr val="000000"/>
                              </a:solidFill>
                              <a:effectLst/>
                              <a:latin typeface="Calibri" panose="020F0502020204030204" pitchFamily="34" charset="0"/>
                            </a:rPr>
                            <a:t>Compensation of Employee </a:t>
                          </a:r>
                        </a:p>
                      </a:txBody>
                      <a:tcPr marL="9525" marR="9525" marT="9525" marB="0" anchor="b"/>
                    </a:tc>
                    <a:tc>
                      <a:txBody>
                        <a:bodyPr/>
                        <a:lstStyle/>
                        <a:p>
                          <a:pPr algn="r" rtl="0" fontAlgn="b"/>
                          <a:r>
                            <a:rPr lang="en-US" sz="1100" b="0" i="0" u="none" strike="noStrike" dirty="0">
                              <a:solidFill>
                                <a:srgbClr val="000000"/>
                              </a:solidFill>
                              <a:effectLst/>
                              <a:latin typeface="Times New Roman" panose="02020603050405020304" pitchFamily="18" charset="0"/>
                            </a:rPr>
                            <a:t>2,154,240.36</a:t>
                          </a:r>
                        </a:p>
                      </a:txBody>
                      <a:tcPr marL="9525" marR="9525" marT="9525" marB="0" anchor="b"/>
                    </a:tc>
                    <a:tc>
                      <a:txBody>
                        <a:bodyPr/>
                        <a:lstStyle/>
                        <a:p>
                          <a:pPr algn="r" rtl="0" fontAlgn="b"/>
                          <a:r>
                            <a:rPr lang="en-US" sz="1100" b="0" i="0" u="none" strike="noStrike">
                              <a:solidFill>
                                <a:srgbClr val="000000"/>
                              </a:solidFill>
                              <a:effectLst/>
                              <a:latin typeface="Times New Roman" panose="02020603050405020304" pitchFamily="18" charset="0"/>
                            </a:rPr>
                            <a:t>1,917,546.93</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2,221,655.92 </a:t>
                          </a:r>
                        </a:p>
                      </a:txBody>
                      <a:tcPr marL="9525" marR="9525" marT="9525" marB="0" anchor="b"/>
                    </a:tc>
                    <a:tc>
                      <a:txBody>
                        <a:bodyPr/>
                        <a:lstStyle/>
                        <a:p>
                          <a:pPr algn="r" fontAlgn="b"/>
                          <a:r>
                            <a:rPr lang="en-US" sz="1100" b="0" i="0" u="none" strike="noStrike" dirty="0">
                              <a:solidFill>
                                <a:srgbClr val="000000"/>
                              </a:solidFill>
                              <a:effectLst/>
                              <a:latin typeface="Calibri" panose="020F0502020204030204" pitchFamily="34" charset="0"/>
                            </a:rPr>
                            <a:t>     1,114,930.49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2,723,986.09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4,231,319.70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155.34%</a:t>
                          </a:r>
                        </a:p>
                      </a:txBody>
                      <a:tcPr marL="9525" marR="9525" marT="9525" marB="0" anchor="b"/>
                    </a:tc>
                    <a:extLst>
                      <a:ext uri="{0D108BD9-81ED-4DB2-BD59-A6C34878D82A}">
                        <a16:rowId xmlns:a16="http://schemas.microsoft.com/office/drawing/2014/main" val="998719873"/>
                      </a:ext>
                    </a:extLst>
                  </a:tr>
                  <a:tr h="382475">
                    <a:tc>
                      <a:txBody>
                        <a:bodyPr/>
                        <a:lstStyle/>
                        <a:p>
                          <a:pPr algn="l" fontAlgn="b"/>
                          <a:r>
                            <a:rPr lang="en-US" sz="1100" b="0" i="0" u="none" strike="noStrike">
                              <a:solidFill>
                                <a:srgbClr val="000000"/>
                              </a:solidFill>
                              <a:effectLst/>
                              <a:latin typeface="Calibri" panose="020F0502020204030204" pitchFamily="34" charset="0"/>
                            </a:rPr>
                            <a:t>Goods and Services Transfer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98,966.00</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21,812.15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56,000.00 </a:t>
                          </a:r>
                        </a:p>
                      </a:txBody>
                      <a:tcPr marL="9525" marR="9525" marT="9525" marB="0" anchor="b"/>
                    </a:tc>
                    <a:tc>
                      <a:txBody>
                        <a:bodyPr/>
                        <a:lstStyle/>
                        <a:p>
                          <a:pPr algn="r" fontAlgn="b"/>
                          <a:r>
                            <a:rPr lang="en-US" sz="1100" b="0" i="0" u="none" strike="noStrike" dirty="0">
                              <a:solidFill>
                                <a:srgbClr val="000000"/>
                              </a:solidFill>
                              <a:effectLst/>
                              <a:latin typeface="Calibri" panose="020F0502020204030204" pitchFamily="34" charset="0"/>
                            </a:rPr>
                            <a:t>           54,738.27 </a:t>
                          </a:r>
                        </a:p>
                      </a:txBody>
                      <a:tcPr marL="9525" marR="9525" marT="9525" marB="0" anchor="b"/>
                    </a:tc>
                    <a:tc>
                      <a:txBody>
                        <a:bodyPr/>
                        <a:lstStyle/>
                        <a:p>
                          <a:pPr algn="r" fontAlgn="b"/>
                          <a:r>
                            <a:rPr lang="en-US" sz="1100" b="0" i="0" u="none" strike="noStrike" dirty="0">
                              <a:solidFill>
                                <a:srgbClr val="000000"/>
                              </a:solidFill>
                              <a:effectLst/>
                              <a:latin typeface="Calibri" panose="020F0502020204030204" pitchFamily="34" charset="0"/>
                            </a:rPr>
                            <a:t>            93,500.00 </a:t>
                          </a:r>
                        </a:p>
                      </a:txBody>
                      <a:tcPr marL="9525" marR="9525" marT="9525" marB="0" anchor="b"/>
                    </a:tc>
                    <a:tc>
                      <a:txBody>
                        <a:bodyPr/>
                        <a:lstStyle/>
                        <a:p>
                          <a:pPr algn="r" fontAlgn="b"/>
                          <a:r>
                            <a:rPr lang="en-US" sz="1100" b="0" i="0" u="none" strike="noStrike" dirty="0">
                              <a:solidFill>
                                <a:srgbClr val="000000"/>
                              </a:solidFill>
                              <a:effectLst/>
                              <a:latin typeface="Calibri" panose="020F0502020204030204" pitchFamily="34" charset="0"/>
                            </a:rPr>
                            <a:t> - </a:t>
                          </a:r>
                        </a:p>
                      </a:txBody>
                      <a:tcPr marL="9525" marR="9525" marT="9525" marB="0" anchor="b"/>
                    </a:tc>
                    <a:tc>
                      <a:txBody>
                        <a:bodyPr/>
                        <a:lstStyle/>
                        <a:p>
                          <a:pPr algn="r" fontAlgn="b"/>
                          <a:r>
                            <a:rPr lang="en-US" sz="1100" b="0" i="0" u="none" strike="noStrike" dirty="0">
                              <a:solidFill>
                                <a:srgbClr val="000000"/>
                              </a:solidFill>
                              <a:effectLst/>
                              <a:latin typeface="Calibri" panose="020F0502020204030204" pitchFamily="34" charset="0"/>
                            </a:rPr>
                            <a:t>-</a:t>
                          </a:r>
                        </a:p>
                      </a:txBody>
                      <a:tcPr marL="9525" marR="9525" marT="9525" marB="0" anchor="b"/>
                    </a:tc>
                    <a:extLst>
                      <a:ext uri="{0D108BD9-81ED-4DB2-BD59-A6C34878D82A}">
                        <a16:rowId xmlns:a16="http://schemas.microsoft.com/office/drawing/2014/main" val="3430736322"/>
                      </a:ext>
                    </a:extLst>
                  </a:tr>
                  <a:tr h="197464">
                    <a:tc>
                      <a:txBody>
                        <a:bodyPr/>
                        <a:lstStyle/>
                        <a:p>
                          <a:pPr algn="l" fontAlgn="b"/>
                          <a:r>
                            <a:rPr lang="en-US" sz="1100" b="0" i="0" u="none" strike="noStrike">
                              <a:solidFill>
                                <a:srgbClr val="000000"/>
                              </a:solidFill>
                              <a:effectLst/>
                              <a:latin typeface="Calibri" panose="020F0502020204030204" pitchFamily="34" charset="0"/>
                            </a:rPr>
                            <a:t>Assets Transfer</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25,180.00 </a:t>
                          </a:r>
                        </a:p>
                      </a:txBody>
                      <a:tcPr marL="9525" marR="9525" marT="9525" marB="0" anchor="b"/>
                    </a:tc>
                    <a:tc>
                      <a:txBody>
                        <a:bodyPr/>
                        <a:lstStyle/>
                        <a:p>
                          <a:pPr algn="r" fontAlgn="b"/>
                          <a:r>
                            <a:rPr lang="en-US" sz="1100" b="0" i="0" u="none" strike="noStrike" dirty="0">
                              <a:solidFill>
                                <a:srgbClr val="000000"/>
                              </a:solidFill>
                              <a:effectLst/>
                              <a:latin typeface="Calibri" panose="020F0502020204030204" pitchFamily="34" charset="0"/>
                            </a:rPr>
                            <a:t> -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25,180.00 </a:t>
                          </a:r>
                        </a:p>
                      </a:txBody>
                      <a:tcPr marL="9525" marR="9525" marT="9525" marB="0" anchor="b"/>
                    </a:tc>
                    <a:tc>
                      <a:txBody>
                        <a:bodyPr/>
                        <a:lstStyle/>
                        <a:p>
                          <a:pPr algn="r" fontAlgn="b"/>
                          <a:r>
                            <a:rPr lang="en-US" sz="1100" b="0" i="0" u="none" strike="noStrike" dirty="0">
                              <a:solidFill>
                                <a:srgbClr val="000000"/>
                              </a:solidFill>
                              <a:effectLst/>
                              <a:latin typeface="Calibri" panose="020F0502020204030204" pitchFamily="34" charset="0"/>
                            </a:rPr>
                            <a:t> - </a:t>
                          </a:r>
                        </a:p>
                      </a:txBody>
                      <a:tcPr marL="9525" marR="9525" marT="9525" marB="0" anchor="b"/>
                    </a:tc>
                    <a:tc>
                      <a:txBody>
                        <a:bodyPr/>
                        <a:lstStyle/>
                        <a:p>
                          <a:pPr algn="r" fontAlgn="b"/>
                          <a:r>
                            <a:rPr lang="en-US" sz="1100" b="0" i="0" u="none" strike="noStrike" dirty="0">
                              <a:solidFill>
                                <a:srgbClr val="000000"/>
                              </a:solidFill>
                              <a:effectLst/>
                              <a:latin typeface="Calibri" panose="020F0502020204030204" pitchFamily="34" charset="0"/>
                            </a:rPr>
                            <a:t> - </a:t>
                          </a:r>
                        </a:p>
                      </a:txBody>
                      <a:tcPr marL="9525" marR="9525" marT="9525" marB="0" anchor="b"/>
                    </a:tc>
                    <a:tc>
                      <a:txBody>
                        <a:bodyPr/>
                        <a:lstStyle/>
                        <a:p>
                          <a:pPr algn="r" fontAlgn="b"/>
                          <a:r>
                            <a:rPr lang="en-US" sz="1100" b="0" i="0" u="none" strike="noStrike" dirty="0">
                              <a:solidFill>
                                <a:srgbClr val="000000"/>
                              </a:solidFill>
                              <a:effectLst/>
                              <a:latin typeface="Calibri" panose="020F0502020204030204" pitchFamily="34" charset="0"/>
                            </a:rPr>
                            <a:t> - </a:t>
                          </a:r>
                        </a:p>
                      </a:txBody>
                      <a:tcPr marL="9525" marR="9525" marT="9525" marB="0" anchor="b"/>
                    </a:tc>
                    <a:tc>
                      <a:txBody>
                        <a:bodyPr/>
                        <a:lstStyle/>
                        <a:p>
                          <a:pPr algn="r" fontAlgn="b"/>
                          <a:r>
                            <a:rPr lang="en-US" sz="1100" b="0" i="0" u="none" strike="noStrike" dirty="0">
                              <a:solidFill>
                                <a:srgbClr val="000000"/>
                              </a:solidFill>
                              <a:effectLst/>
                              <a:latin typeface="Calibri" panose="020F0502020204030204" pitchFamily="34" charset="0"/>
                            </a:rPr>
                            <a:t>-</a:t>
                          </a:r>
                        </a:p>
                      </a:txBody>
                      <a:tcPr marL="9525" marR="9525" marT="9525" marB="0" anchor="b"/>
                    </a:tc>
                    <a:extLst>
                      <a:ext uri="{0D108BD9-81ED-4DB2-BD59-A6C34878D82A}">
                        <a16:rowId xmlns:a16="http://schemas.microsoft.com/office/drawing/2014/main" val="1299135449"/>
                      </a:ext>
                    </a:extLst>
                  </a:tr>
                  <a:tr h="195685">
                    <a:tc>
                      <a:txBody>
                        <a:bodyPr/>
                        <a:lstStyle/>
                        <a:p>
                          <a:pPr algn="l" fontAlgn="b"/>
                          <a:r>
                            <a:rPr lang="en-US" sz="1100" b="0" i="0" u="none" strike="noStrike">
                              <a:solidFill>
                                <a:srgbClr val="000000"/>
                              </a:solidFill>
                              <a:effectLst/>
                              <a:latin typeface="Calibri" panose="020F0502020204030204" pitchFamily="34" charset="0"/>
                            </a:rPr>
                            <a:t>DACF-Assembly</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3,421,051.92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1,624,661.93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2,136,646.75 </a:t>
                          </a:r>
                        </a:p>
                      </a:txBody>
                      <a:tcPr marL="9525" marR="9525" marT="9525" marB="0" anchor="b"/>
                    </a:tc>
                    <a:tc>
                      <a:txBody>
                        <a:bodyPr/>
                        <a:lstStyle/>
                        <a:p>
                          <a:pPr algn="r" fontAlgn="b"/>
                          <a:r>
                            <a:rPr lang="en-US" sz="1100" b="0" i="0" u="none" strike="noStrike" dirty="0">
                              <a:solidFill>
                                <a:srgbClr val="000000"/>
                              </a:solidFill>
                              <a:effectLst/>
                              <a:latin typeface="Calibri" panose="020F0502020204030204" pitchFamily="34" charset="0"/>
                            </a:rPr>
                            <a:t>     1,122,010.55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2,089,147.17 </a:t>
                          </a:r>
                        </a:p>
                      </a:txBody>
                      <a:tcPr marL="9525" marR="9525" marT="9525" marB="0" anchor="b"/>
                    </a:tc>
                    <a:tc>
                      <a:txBody>
                        <a:bodyPr/>
                        <a:lstStyle/>
                        <a:p>
                          <a:pPr algn="r" fontAlgn="b"/>
                          <a:r>
                            <a:rPr lang="en-US" sz="1100" b="0" i="0" u="none" strike="noStrike" dirty="0">
                              <a:solidFill>
                                <a:srgbClr val="000000"/>
                              </a:solidFill>
                              <a:effectLst/>
                              <a:latin typeface="Calibri" panose="020F0502020204030204" pitchFamily="34" charset="0"/>
                            </a:rPr>
                            <a:t>          654,197.40 </a:t>
                          </a:r>
                        </a:p>
                      </a:txBody>
                      <a:tcPr marL="9525" marR="9525" marT="9525" marB="0" anchor="b"/>
                    </a:tc>
                    <a:tc>
                      <a:txBody>
                        <a:bodyPr/>
                        <a:lstStyle/>
                        <a:p>
                          <a:pPr algn="r" fontAlgn="b"/>
                          <a:r>
                            <a:rPr lang="en-US" sz="1100" b="0" i="0" u="none" strike="noStrike" dirty="0">
                              <a:solidFill>
                                <a:srgbClr val="000000"/>
                              </a:solidFill>
                              <a:effectLst/>
                              <a:latin typeface="Calibri" panose="020F0502020204030204" pitchFamily="34" charset="0"/>
                            </a:rPr>
                            <a:t>31.31%</a:t>
                          </a:r>
                        </a:p>
                      </a:txBody>
                      <a:tcPr marL="9525" marR="9525" marT="9525" marB="0" anchor="b"/>
                    </a:tc>
                    <a:extLst>
                      <a:ext uri="{0D108BD9-81ED-4DB2-BD59-A6C34878D82A}">
                        <a16:rowId xmlns:a16="http://schemas.microsoft.com/office/drawing/2014/main" val="2212989722"/>
                      </a:ext>
                    </a:extLst>
                  </a:tr>
                  <a:tr h="195685">
                    <a:tc>
                      <a:txBody>
                        <a:bodyPr/>
                        <a:lstStyle/>
                        <a:p>
                          <a:pPr algn="l" fontAlgn="b"/>
                          <a:r>
                            <a:rPr lang="en-US" sz="1100" b="0" i="0" u="none" strike="noStrike">
                              <a:solidFill>
                                <a:srgbClr val="000000"/>
                              </a:solidFill>
                              <a:effectLst/>
                              <a:latin typeface="Calibri" panose="020F0502020204030204" pitchFamily="34" charset="0"/>
                            </a:rPr>
                            <a:t>DACF-MP</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400,000.00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393,980.92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350,000.00 </a:t>
                          </a:r>
                        </a:p>
                      </a:txBody>
                      <a:tcPr marL="9525" marR="9525" marT="9525" marB="0" anchor="b"/>
                    </a:tc>
                    <a:tc>
                      <a:txBody>
                        <a:bodyPr/>
                        <a:lstStyle/>
                        <a:p>
                          <a:pPr algn="r" fontAlgn="b"/>
                          <a:r>
                            <a:rPr lang="en-US" sz="1100" b="0" i="0" u="none" strike="noStrike" dirty="0">
                              <a:solidFill>
                                <a:srgbClr val="000000"/>
                              </a:solidFill>
                              <a:effectLst/>
                              <a:latin typeface="Calibri" panose="020F0502020204030204" pitchFamily="34" charset="0"/>
                            </a:rPr>
                            <a:t>        381,139.72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850,000.00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768,540.00 </a:t>
                          </a:r>
                        </a:p>
                      </a:txBody>
                      <a:tcPr marL="9525" marR="9525" marT="9525" marB="0" anchor="b"/>
                    </a:tc>
                    <a:tc>
                      <a:txBody>
                        <a:bodyPr/>
                        <a:lstStyle/>
                        <a:p>
                          <a:pPr algn="r" fontAlgn="b"/>
                          <a:r>
                            <a:rPr lang="en-US" sz="1100" b="0" i="0" u="none" strike="noStrike" dirty="0">
                              <a:solidFill>
                                <a:srgbClr val="000000"/>
                              </a:solidFill>
                              <a:effectLst/>
                              <a:latin typeface="Calibri" panose="020F0502020204030204" pitchFamily="34" charset="0"/>
                            </a:rPr>
                            <a:t>90.42%</a:t>
                          </a:r>
                        </a:p>
                      </a:txBody>
                      <a:tcPr marL="9525" marR="9525" marT="9525" marB="0" anchor="b"/>
                    </a:tc>
                    <a:extLst>
                      <a:ext uri="{0D108BD9-81ED-4DB2-BD59-A6C34878D82A}">
                        <a16:rowId xmlns:a16="http://schemas.microsoft.com/office/drawing/2014/main" val="4032116708"/>
                      </a:ext>
                    </a:extLst>
                  </a:tr>
                  <a:tr h="195685">
                    <a:tc>
                      <a:txBody>
                        <a:bodyPr/>
                        <a:lstStyle/>
                        <a:p>
                          <a:pPr algn="l" fontAlgn="b"/>
                          <a:r>
                            <a:rPr lang="en-US" sz="1100" b="0" i="0" u="none" strike="noStrike">
                              <a:solidFill>
                                <a:srgbClr val="000000"/>
                              </a:solidFill>
                              <a:effectLst/>
                              <a:latin typeface="Calibri" panose="020F0502020204030204" pitchFamily="34" charset="0"/>
                            </a:rPr>
                            <a:t>DACF-PWD</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300,000.00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356,931.48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260,000.00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279,435.48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350,000.00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295,279.18 </a:t>
                          </a:r>
                        </a:p>
                      </a:txBody>
                      <a:tcPr marL="9525" marR="9525" marT="9525" marB="0" anchor="b"/>
                    </a:tc>
                    <a:tc>
                      <a:txBody>
                        <a:bodyPr/>
                        <a:lstStyle/>
                        <a:p>
                          <a:pPr algn="r" fontAlgn="b"/>
                          <a:r>
                            <a:rPr lang="en-US" sz="1100" b="0" i="0" u="none" strike="noStrike" dirty="0">
                              <a:solidFill>
                                <a:srgbClr val="000000"/>
                              </a:solidFill>
                              <a:effectLst/>
                              <a:latin typeface="Calibri" panose="020F0502020204030204" pitchFamily="34" charset="0"/>
                            </a:rPr>
                            <a:t>84.37%</a:t>
                          </a:r>
                        </a:p>
                      </a:txBody>
                      <a:tcPr marL="9525" marR="9525" marT="9525" marB="0" anchor="b"/>
                    </a:tc>
                    <a:extLst>
                      <a:ext uri="{0D108BD9-81ED-4DB2-BD59-A6C34878D82A}">
                        <a16:rowId xmlns:a16="http://schemas.microsoft.com/office/drawing/2014/main" val="4106007816"/>
                      </a:ext>
                    </a:extLst>
                  </a:tr>
                  <a:tr h="195685">
                    <a:tc>
                      <a:txBody>
                        <a:bodyPr/>
                        <a:lstStyle/>
                        <a:p>
                          <a:pPr algn="l" fontAlgn="b"/>
                          <a:r>
                            <a:rPr lang="en-US" sz="1100" b="0" i="0" u="none" strike="noStrike">
                              <a:solidFill>
                                <a:srgbClr val="000000"/>
                              </a:solidFill>
                              <a:effectLst/>
                              <a:latin typeface="Calibri" panose="020F0502020204030204" pitchFamily="34" charset="0"/>
                            </a:rPr>
                            <a:t>DACF-RFG</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1,180,189.85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1,167,045.40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717,586.00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11,721.46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430,467.00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59,798.83 </a:t>
                          </a:r>
                        </a:p>
                      </a:txBody>
                      <a:tcPr marL="9525" marR="9525" marT="9525" marB="0" anchor="b"/>
                    </a:tc>
                    <a:tc>
                      <a:txBody>
                        <a:bodyPr/>
                        <a:lstStyle/>
                        <a:p>
                          <a:pPr algn="r" fontAlgn="b"/>
                          <a:r>
                            <a:rPr lang="en-US" sz="1100" b="0" i="0" u="none" strike="noStrike" dirty="0">
                              <a:solidFill>
                                <a:srgbClr val="000000"/>
                              </a:solidFill>
                              <a:effectLst/>
                              <a:latin typeface="Calibri" panose="020F0502020204030204" pitchFamily="34" charset="0"/>
                            </a:rPr>
                            <a:t>13.89%</a:t>
                          </a:r>
                        </a:p>
                      </a:txBody>
                      <a:tcPr marL="9525" marR="9525" marT="9525" marB="0" anchor="b"/>
                    </a:tc>
                    <a:extLst>
                      <a:ext uri="{0D108BD9-81ED-4DB2-BD59-A6C34878D82A}">
                        <a16:rowId xmlns:a16="http://schemas.microsoft.com/office/drawing/2014/main" val="1639505409"/>
                      </a:ext>
                    </a:extLst>
                  </a:tr>
                  <a:tr h="195685">
                    <a:tc>
                      <a:txBody>
                        <a:bodyPr/>
                        <a:lstStyle/>
                        <a:p>
                          <a:pPr algn="l" fontAlgn="b"/>
                          <a:r>
                            <a:rPr lang="en-US" sz="1100" b="0" i="0" u="none" strike="noStrike">
                              <a:solidFill>
                                <a:srgbClr val="000000"/>
                              </a:solidFill>
                              <a:effectLst/>
                              <a:latin typeface="Calibri" panose="020F0502020204030204" pitchFamily="34" charset="0"/>
                            </a:rPr>
                            <a:t>MAG</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81,842.04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81,842.04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118,197.24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118,197.24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 </a:t>
                          </a:r>
                        </a:p>
                      </a:txBody>
                      <a:tcPr marL="9525" marR="9525" marT="9525" marB="0" anchor="b"/>
                    </a:tc>
                    <a:tc>
                      <a:txBody>
                        <a:bodyPr/>
                        <a:lstStyle/>
                        <a:p>
                          <a:pPr algn="r" fontAlgn="b"/>
                          <a:r>
                            <a:rPr lang="en-US" sz="1100" b="0" i="0" u="none" strike="noStrike" dirty="0">
                              <a:solidFill>
                                <a:srgbClr val="000000"/>
                              </a:solidFill>
                              <a:effectLst/>
                              <a:latin typeface="Calibri" panose="020F0502020204030204" pitchFamily="34" charset="0"/>
                            </a:rPr>
                            <a:t>-</a:t>
                          </a:r>
                        </a:p>
                      </a:txBody>
                      <a:tcPr marL="9525" marR="9525" marT="9525" marB="0" anchor="b"/>
                    </a:tc>
                    <a:extLst>
                      <a:ext uri="{0D108BD9-81ED-4DB2-BD59-A6C34878D82A}">
                        <a16:rowId xmlns:a16="http://schemas.microsoft.com/office/drawing/2014/main" val="3447004938"/>
                      </a:ext>
                    </a:extLst>
                  </a:tr>
                  <a:tr h="291510">
                    <a:tc>
                      <a:txBody>
                        <a:bodyPr/>
                        <a:lstStyle/>
                        <a:p>
                          <a:pPr algn="l" fontAlgn="b"/>
                          <a:r>
                            <a:rPr lang="en-US" sz="1100" b="0" i="0" u="none" strike="noStrike">
                              <a:solidFill>
                                <a:srgbClr val="000000"/>
                              </a:solidFill>
                              <a:effectLst/>
                              <a:latin typeface="Calibri" panose="020F0502020204030204" pitchFamily="34" charset="0"/>
                            </a:rPr>
                            <a:t>GPSNP</a:t>
                          </a:r>
                        </a:p>
                      </a:txBody>
                      <a:tcPr marL="9525" marR="9525" marT="9525" marB="0" anchor="b"/>
                    </a:tc>
                    <a:tc>
                      <a:txBody>
                        <a:bodyPr/>
                        <a:lstStyle/>
                        <a:p>
                          <a:pPr algn="r" fontAlgn="b"/>
                          <a:r>
                            <a:rPr lang="en-US" sz="1100" b="0" i="0" u="none" strike="noStrike" dirty="0">
                              <a:solidFill>
                                <a:srgbClr val="000000"/>
                              </a:solidFill>
                              <a:effectLst/>
                              <a:latin typeface="Calibri" panose="020F0502020204030204" pitchFamily="34" charset="0"/>
                            </a:rPr>
                            <a:t>     </a:t>
                          </a:r>
                          <a:r>
                            <a:rPr lang="en-US" sz="1200" b="0" i="0" u="none" strike="noStrike" dirty="0">
                              <a:solidFill>
                                <a:srgbClr val="000000"/>
                              </a:solidFill>
                              <a:effectLst/>
                              <a:latin typeface="Times New Roman" panose="02020603050405020304" pitchFamily="18" charset="0"/>
                              <a:cs typeface="Times New Roman" panose="02020603050405020304" pitchFamily="18" charset="0"/>
                            </a:rPr>
                            <a:t>1,709,983.59</a:t>
                          </a:r>
                          <a:r>
                            <a:rPr lang="en-US" sz="1100" b="0" i="0" u="none" strike="noStrike" dirty="0">
                              <a:solidFill>
                                <a:srgbClr val="000000"/>
                              </a:solidFill>
                              <a:effectLst/>
                              <a:latin typeface="Calibri" panose="020F0502020204030204" pitchFamily="34" charset="0"/>
                            </a:rPr>
                            <a:t>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11,678.16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2,739,653.23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443,845.00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2,739,653.23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1,200.00 </a:t>
                          </a:r>
                        </a:p>
                      </a:txBody>
                      <a:tcPr marL="9525" marR="9525" marT="9525" marB="0" anchor="b"/>
                    </a:tc>
                    <a:tc>
                      <a:txBody>
                        <a:bodyPr/>
                        <a:lstStyle/>
                        <a:p>
                          <a:pPr algn="r" fontAlgn="b"/>
                          <a:r>
                            <a:rPr lang="en-US" sz="1100" b="0" i="0" u="none" strike="noStrike" dirty="0">
                              <a:solidFill>
                                <a:srgbClr val="000000"/>
                              </a:solidFill>
                              <a:effectLst/>
                              <a:latin typeface="Calibri" panose="020F0502020204030204" pitchFamily="34" charset="0"/>
                            </a:rPr>
                            <a:t>0.04%</a:t>
                          </a:r>
                        </a:p>
                      </a:txBody>
                      <a:tcPr marL="9525" marR="9525" marT="9525" marB="0" anchor="b"/>
                    </a:tc>
                    <a:extLst>
                      <a:ext uri="{0D108BD9-81ED-4DB2-BD59-A6C34878D82A}">
                        <a16:rowId xmlns:a16="http://schemas.microsoft.com/office/drawing/2014/main" val="2848344477"/>
                      </a:ext>
                    </a:extLst>
                  </a:tr>
                  <a:tr h="291510">
                    <a:tc>
                      <a:txBody>
                        <a:bodyPr/>
                        <a:lstStyle/>
                        <a:p>
                          <a:pPr algn="l" fontAlgn="b"/>
                          <a:r>
                            <a:rPr lang="en-US" sz="1100" b="0" i="0" u="none" strike="noStrike">
                              <a:solidFill>
                                <a:srgbClr val="000000"/>
                              </a:solidFill>
                              <a:effectLst/>
                              <a:latin typeface="Calibri" panose="020F0502020204030204" pitchFamily="34" charset="0"/>
                            </a:rPr>
                            <a:t>UNICEF</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30,000.00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30,000.00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30,000.00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15,000.00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50.00%</a:t>
                          </a:r>
                        </a:p>
                      </a:txBody>
                      <a:tcPr marL="9525" marR="9525" marT="9525" marB="0" anchor="b"/>
                    </a:tc>
                    <a:extLst>
                      <a:ext uri="{0D108BD9-81ED-4DB2-BD59-A6C34878D82A}">
                        <a16:rowId xmlns:a16="http://schemas.microsoft.com/office/drawing/2014/main" val="3913695285"/>
                      </a:ext>
                    </a:extLst>
                  </a:tr>
                  <a:tr h="195685">
                    <a:tc>
                      <a:txBody>
                        <a:bodyPr/>
                        <a:lstStyle/>
                        <a:p>
                          <a:pPr algn="l" fontAlgn="b"/>
                          <a:r>
                            <a:rPr lang="en-US" sz="1100" b="1" i="0" u="none" strike="noStrike">
                              <a:solidFill>
                                <a:srgbClr val="000000"/>
                              </a:solidFill>
                              <a:effectLst/>
                              <a:latin typeface="Calibri" panose="020F0502020204030204" pitchFamily="34" charset="0"/>
                            </a:rPr>
                            <a:t>Total</a:t>
                          </a:r>
                        </a:p>
                      </a:txBody>
                      <a:tcPr marL="9525" marR="9525" marT="9525" marB="0" anchor="b"/>
                    </a:tc>
                    <a:tc>
                      <a:txBody>
                        <a:bodyPr/>
                        <a:lstStyle/>
                        <a:p>
                          <a:pPr algn="r" fontAlgn="b"/>
                          <a:r>
                            <a:rPr lang="en-US" sz="1100" b="1" i="0" u="none" strike="noStrike">
                              <a:solidFill>
                                <a:srgbClr val="000000"/>
                              </a:solidFill>
                              <a:effectLst/>
                              <a:latin typeface="Calibri" panose="020F0502020204030204" pitchFamily="34" charset="0"/>
                            </a:rPr>
                            <a:t>  10,168,594.15 </a:t>
                          </a:r>
                        </a:p>
                      </a:txBody>
                      <a:tcPr marL="9525" marR="9525" marT="9525" marB="0" anchor="b"/>
                    </a:tc>
                    <a:tc>
                      <a:txBody>
                        <a:bodyPr/>
                        <a:lstStyle/>
                        <a:p>
                          <a:pPr algn="r" fontAlgn="b"/>
                          <a:r>
                            <a:rPr lang="en-US" sz="1100" b="1" i="0" u="none" strike="noStrike">
                              <a:solidFill>
                                <a:srgbClr val="000000"/>
                              </a:solidFill>
                              <a:effectLst/>
                              <a:latin typeface="Calibri" panose="020F0502020204030204" pitchFamily="34" charset="0"/>
                            </a:rPr>
                            <a:t>         6,112,430.54 </a:t>
                          </a:r>
                        </a:p>
                      </a:txBody>
                      <a:tcPr marL="9525" marR="9525" marT="9525" marB="0" anchor="b"/>
                    </a:tc>
                    <a:tc>
                      <a:txBody>
                        <a:bodyPr/>
                        <a:lstStyle/>
                        <a:p>
                          <a:pPr algn="r" fontAlgn="b"/>
                          <a:r>
                            <a:rPr lang="en-US" sz="1100" b="1" i="0" u="none" strike="noStrike">
                              <a:solidFill>
                                <a:srgbClr val="000000"/>
                              </a:solidFill>
                              <a:effectLst/>
                              <a:latin typeface="Calibri" panose="020F0502020204030204" pitchFamily="34" charset="0"/>
                            </a:rPr>
                            <a:t>      9,500,922.53 </a:t>
                          </a:r>
                        </a:p>
                      </a:txBody>
                      <a:tcPr marL="9525" marR="9525" marT="9525" marB="0" anchor="b"/>
                    </a:tc>
                    <a:tc>
                      <a:txBody>
                        <a:bodyPr/>
                        <a:lstStyle/>
                        <a:p>
                          <a:pPr algn="r" fontAlgn="b"/>
                          <a:r>
                            <a:rPr lang="en-US" sz="1100" b="1" i="0" u="none" strike="noStrike">
                              <a:solidFill>
                                <a:srgbClr val="000000"/>
                              </a:solidFill>
                              <a:effectLst/>
                              <a:latin typeface="Calibri" panose="020F0502020204030204" pitchFamily="34" charset="0"/>
                            </a:rPr>
                            <a:t>     4,197,597.35 </a:t>
                          </a:r>
                        </a:p>
                      </a:txBody>
                      <a:tcPr marL="9525" marR="9525" marT="9525" marB="0" anchor="b"/>
                    </a:tc>
                    <a:tc>
                      <a:txBody>
                        <a:bodyPr/>
                        <a:lstStyle/>
                        <a:p>
                          <a:pPr algn="r" fontAlgn="b"/>
                          <a:r>
                            <a:rPr lang="en-US" sz="1100" b="1" i="0" u="none" strike="noStrike">
                              <a:solidFill>
                                <a:srgbClr val="000000"/>
                              </a:solidFill>
                              <a:effectLst/>
                              <a:latin typeface="Calibri" panose="020F0502020204030204" pitchFamily="34" charset="0"/>
                            </a:rPr>
                            <a:t>    10,157,136.75 </a:t>
                          </a:r>
                        </a:p>
                      </a:txBody>
                      <a:tcPr marL="9525" marR="9525" marT="9525" marB="0" anchor="b"/>
                    </a:tc>
                    <a:tc>
                      <a:txBody>
                        <a:bodyPr/>
                        <a:lstStyle/>
                        <a:p>
                          <a:pPr algn="r" fontAlgn="b"/>
                          <a:r>
                            <a:rPr lang="en-US" sz="1100" b="1" i="0" u="none" strike="noStrike">
                              <a:solidFill>
                                <a:srgbClr val="000000"/>
                              </a:solidFill>
                              <a:effectLst/>
                              <a:latin typeface="Calibri" panose="020F0502020204030204" pitchFamily="34" charset="0"/>
                            </a:rPr>
                            <a:t>       6,570,686.32 </a:t>
                          </a:r>
                        </a:p>
                      </a:txBody>
                      <a:tcPr marL="9525" marR="9525" marT="9525" marB="0" anchor="b"/>
                    </a:tc>
                    <a:tc>
                      <a:txBody>
                        <a:bodyPr/>
                        <a:lstStyle/>
                        <a:p>
                          <a:pPr algn="r" fontAlgn="b"/>
                          <a:r>
                            <a:rPr lang="en-US" sz="1100" b="1" i="0" u="none" strike="noStrike" dirty="0">
                              <a:solidFill>
                                <a:srgbClr val="000000"/>
                              </a:solidFill>
                              <a:effectLst/>
                              <a:latin typeface="Calibri" panose="020F0502020204030204" pitchFamily="34" charset="0"/>
                            </a:rPr>
                            <a:t>64.69%</a:t>
                          </a:r>
                        </a:p>
                      </a:txBody>
                      <a:tcPr marL="9525" marR="9525" marT="9525" marB="0" anchor="b"/>
                    </a:tc>
                    <a:extLst>
                      <a:ext uri="{0D108BD9-81ED-4DB2-BD59-A6C34878D82A}">
                        <a16:rowId xmlns:a16="http://schemas.microsoft.com/office/drawing/2014/main" val="2062006997"/>
                      </a:ext>
                    </a:extLst>
                  </a:tr>
                </a:tbl>
              </a:graphicData>
            </a:graphic>
          </p:graphicFrame>
        </mc:Choice>
        <mc:Fallback xmlns="">
          <p:graphicFrame>
            <p:nvGraphicFramePr>
              <p:cNvPr id="3" name="Table 2">
                <a:extLst>
                  <a:ext uri="{FF2B5EF4-FFF2-40B4-BE49-F238E27FC236}">
                    <a16:creationId xmlns:a16="http://schemas.microsoft.com/office/drawing/2014/main" id="{C6EAAAD8-A5C6-45AA-A1AA-341AE1F7AA72}"/>
                  </a:ext>
                </a:extLst>
              </p:cNvPr>
              <p:cNvGraphicFramePr>
                <a:graphicFrameLocks noGrp="1"/>
              </p:cNvGraphicFramePr>
              <p:nvPr>
                <p:extLst>
                  <p:ext uri="{D42A27DB-BD31-4B8C-83A1-F6EECF244321}">
                    <p14:modId xmlns:p14="http://schemas.microsoft.com/office/powerpoint/2010/main" val="542965064"/>
                  </p:ext>
                </p:extLst>
              </p:nvPr>
            </p:nvGraphicFramePr>
            <p:xfrm>
              <a:off x="345125" y="700803"/>
              <a:ext cx="8167609" cy="5622784"/>
            </p:xfrm>
            <a:graphic>
              <a:graphicData uri="http://schemas.openxmlformats.org/drawingml/2006/table">
                <a:tbl>
                  <a:tblPr>
                    <a:tableStyleId>{5940675A-B579-460E-94D1-54222C63F5DA}</a:tableStyleId>
                  </a:tblPr>
                  <a:tblGrid>
                    <a:gridCol w="1208102">
                      <a:extLst>
                        <a:ext uri="{9D8B030D-6E8A-4147-A177-3AD203B41FA5}">
                          <a16:colId xmlns:a16="http://schemas.microsoft.com/office/drawing/2014/main" val="1528210162"/>
                        </a:ext>
                      </a:extLst>
                    </a:gridCol>
                    <a:gridCol w="889348">
                      <a:extLst>
                        <a:ext uri="{9D8B030D-6E8A-4147-A177-3AD203B41FA5}">
                          <a16:colId xmlns:a16="http://schemas.microsoft.com/office/drawing/2014/main" val="2185425290"/>
                        </a:ext>
                      </a:extLst>
                    </a:gridCol>
                    <a:gridCol w="964504">
                      <a:extLst>
                        <a:ext uri="{9D8B030D-6E8A-4147-A177-3AD203B41FA5}">
                          <a16:colId xmlns:a16="http://schemas.microsoft.com/office/drawing/2014/main" val="1678345610"/>
                        </a:ext>
                      </a:extLst>
                    </a:gridCol>
                    <a:gridCol w="964505">
                      <a:extLst>
                        <a:ext uri="{9D8B030D-6E8A-4147-A177-3AD203B41FA5}">
                          <a16:colId xmlns:a16="http://schemas.microsoft.com/office/drawing/2014/main" val="1970947632"/>
                        </a:ext>
                      </a:extLst>
                    </a:gridCol>
                    <a:gridCol w="972365">
                      <a:extLst>
                        <a:ext uri="{9D8B030D-6E8A-4147-A177-3AD203B41FA5}">
                          <a16:colId xmlns:a16="http://schemas.microsoft.com/office/drawing/2014/main" val="955755716"/>
                        </a:ext>
                      </a:extLst>
                    </a:gridCol>
                    <a:gridCol w="931591">
                      <a:extLst>
                        <a:ext uri="{9D8B030D-6E8A-4147-A177-3AD203B41FA5}">
                          <a16:colId xmlns:a16="http://schemas.microsoft.com/office/drawing/2014/main" val="3674841424"/>
                        </a:ext>
                      </a:extLst>
                    </a:gridCol>
                    <a:gridCol w="1070394">
                      <a:extLst>
                        <a:ext uri="{9D8B030D-6E8A-4147-A177-3AD203B41FA5}">
                          <a16:colId xmlns:a16="http://schemas.microsoft.com/office/drawing/2014/main" val="923657972"/>
                        </a:ext>
                      </a:extLst>
                    </a:gridCol>
                    <a:gridCol w="1166800">
                      <a:extLst>
                        <a:ext uri="{9D8B030D-6E8A-4147-A177-3AD203B41FA5}">
                          <a16:colId xmlns:a16="http://schemas.microsoft.com/office/drawing/2014/main" val="197922543"/>
                        </a:ext>
                      </a:extLst>
                    </a:gridCol>
                  </a:tblGrid>
                  <a:tr h="195685">
                    <a:tc gridSpan="8">
                      <a:txBody>
                        <a:bodyPr/>
                        <a:lstStyle/>
                        <a:p>
                          <a:pPr marL="0" marR="0" algn="ctr">
                            <a:lnSpc>
                              <a:spcPct val="107000"/>
                            </a:lnSpc>
                            <a:spcBef>
                              <a:spcPts val="0"/>
                            </a:spcBef>
                            <a:spcAft>
                              <a:spcPts val="800"/>
                            </a:spcAft>
                          </a:pPr>
                          <a:r>
                            <a:rPr lang="en-US" sz="1100" b="1" kern="100" dirty="0">
                              <a:effectLst/>
                            </a:rPr>
                            <a:t>REVENUE PERFORMANCE- ALL REVENUE SOURCES</a:t>
                          </a:r>
                          <a:endParaRPr lang="en-US" sz="11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8895" marR="8895" marT="8895" marB="0" anchor="b"/>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618939142"/>
                      </a:ext>
                    </a:extLst>
                  </a:tr>
                  <a:tr h="293485">
                    <a:tc>
                      <a:txBody>
                        <a:bodyPr/>
                        <a:lstStyle/>
                        <a:p>
                          <a:pPr marL="0" marR="0" algn="ctr">
                            <a:lnSpc>
                              <a:spcPct val="107000"/>
                            </a:lnSpc>
                            <a:spcBef>
                              <a:spcPts val="0"/>
                            </a:spcBef>
                            <a:spcAft>
                              <a:spcPts val="800"/>
                            </a:spcAft>
                          </a:pPr>
                          <a:r>
                            <a:rPr lang="en-US" sz="1100" b="1" kern="100">
                              <a:effectLst/>
                            </a:rPr>
                            <a:t>ITEM</a:t>
                          </a:r>
                          <a:endParaRPr lang="en-US" sz="1100" b="1" kern="100">
                            <a:effectLst/>
                            <a:latin typeface="Aptos" panose="020B0004020202020204" pitchFamily="34" charset="0"/>
                            <a:ea typeface="Aptos" panose="020B0004020202020204" pitchFamily="34" charset="0"/>
                            <a:cs typeface="Times New Roman" panose="02020603050405020304" pitchFamily="18" charset="0"/>
                          </a:endParaRPr>
                        </a:p>
                      </a:txBody>
                      <a:tcPr marL="8895" marR="8895" marT="8895" marB="0" anchor="b"/>
                    </a:tc>
                    <a:tc gridSpan="2">
                      <a:txBody>
                        <a:bodyPr/>
                        <a:lstStyle/>
                        <a:p>
                          <a:pPr marL="0" marR="0" algn="ctr">
                            <a:lnSpc>
                              <a:spcPct val="107000"/>
                            </a:lnSpc>
                            <a:spcBef>
                              <a:spcPts val="0"/>
                            </a:spcBef>
                            <a:spcAft>
                              <a:spcPts val="800"/>
                            </a:spcAft>
                          </a:pPr>
                          <a:r>
                            <a:rPr lang="en-US" sz="1100" b="1" kern="100" dirty="0">
                              <a:effectLst/>
                            </a:rPr>
                            <a:t>2022</a:t>
                          </a:r>
                          <a:endParaRPr lang="en-US" sz="11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8895" marR="8895" marT="8895" marB="0" anchor="b"/>
                    </a:tc>
                    <a:tc hMerge="1">
                      <a:txBody>
                        <a:bodyPr/>
                        <a:lstStyle/>
                        <a:p>
                          <a:endParaRPr lang="en-US"/>
                        </a:p>
                      </a:txBody>
                      <a:tcPr/>
                    </a:tc>
                    <a:tc gridSpan="2">
                      <a:txBody>
                        <a:bodyPr/>
                        <a:lstStyle/>
                        <a:p>
                          <a:pPr marL="0" marR="0" algn="ctr">
                            <a:lnSpc>
                              <a:spcPct val="107000"/>
                            </a:lnSpc>
                            <a:spcBef>
                              <a:spcPts val="0"/>
                            </a:spcBef>
                            <a:spcAft>
                              <a:spcPts val="800"/>
                            </a:spcAft>
                          </a:pPr>
                          <a:r>
                            <a:rPr lang="en-US" sz="1100" b="1" kern="100">
                              <a:effectLst/>
                            </a:rPr>
                            <a:t>2023</a:t>
                          </a:r>
                          <a:endParaRPr lang="en-US" sz="1100" b="1" kern="100">
                            <a:effectLst/>
                            <a:latin typeface="Aptos" panose="020B0004020202020204" pitchFamily="34" charset="0"/>
                            <a:ea typeface="Aptos" panose="020B0004020202020204" pitchFamily="34" charset="0"/>
                            <a:cs typeface="Times New Roman" panose="02020603050405020304" pitchFamily="18" charset="0"/>
                          </a:endParaRPr>
                        </a:p>
                      </a:txBody>
                      <a:tcPr marL="8895" marR="8895" marT="8895" marB="0" anchor="b"/>
                    </a:tc>
                    <a:tc hMerge="1">
                      <a:txBody>
                        <a:bodyPr/>
                        <a:lstStyle/>
                        <a:p>
                          <a:endParaRPr lang="en-US"/>
                        </a:p>
                      </a:txBody>
                      <a:tcPr/>
                    </a:tc>
                    <a:tc gridSpan="3">
                      <a:txBody>
                        <a:bodyPr/>
                        <a:lstStyle/>
                        <a:p>
                          <a:pPr marL="0" marR="0" algn="ctr">
                            <a:lnSpc>
                              <a:spcPct val="107000"/>
                            </a:lnSpc>
                            <a:spcBef>
                              <a:spcPts val="0"/>
                            </a:spcBef>
                            <a:spcAft>
                              <a:spcPts val="800"/>
                            </a:spcAft>
                          </a:pPr>
                          <a:r>
                            <a:rPr lang="en-US" sz="1100" b="1" kern="100" dirty="0">
                              <a:effectLst/>
                            </a:rPr>
                            <a:t>2024</a:t>
                          </a:r>
                          <a:endParaRPr lang="en-US" sz="11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8895" marR="8895" marT="8895" marB="0" anchor="b"/>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49149813"/>
                      </a:ext>
                    </a:extLst>
                  </a:tr>
                  <a:tr h="943044">
                    <a:tc>
                      <a:txBody>
                        <a:bodyPr/>
                        <a:lstStyle/>
                        <a:p>
                          <a:pPr>
                            <a:lnSpc>
                              <a:spcPct val="107000"/>
                            </a:lnSpc>
                          </a:pPr>
                          <a:endParaRPr lang="en-US" sz="1100" b="1" kern="100" dirty="0">
                            <a:effectLst/>
                            <a:latin typeface="Aptos" panose="020B0004020202020204" pitchFamily="34" charset="0"/>
                          </a:endParaRPr>
                        </a:p>
                      </a:txBody>
                      <a:tcPr marL="8895" marR="8895" marT="8895" marB="0" anchor="b"/>
                    </a:tc>
                    <a:tc>
                      <a:txBody>
                        <a:bodyPr/>
                        <a:lstStyle/>
                        <a:p>
                          <a:pPr marL="0" marR="0" algn="ctr">
                            <a:lnSpc>
                              <a:spcPct val="107000"/>
                            </a:lnSpc>
                            <a:spcBef>
                              <a:spcPts val="0"/>
                            </a:spcBef>
                            <a:spcAft>
                              <a:spcPts val="800"/>
                            </a:spcAft>
                          </a:pPr>
                          <a:r>
                            <a:rPr lang="en-US" sz="1100" b="1" kern="100">
                              <a:effectLst/>
                            </a:rPr>
                            <a:t>Budget</a:t>
                          </a:r>
                          <a:endParaRPr lang="en-US" sz="1100" b="1" kern="100">
                            <a:effectLst/>
                            <a:latin typeface="Aptos" panose="020B0004020202020204" pitchFamily="34" charset="0"/>
                            <a:ea typeface="Aptos" panose="020B0004020202020204" pitchFamily="34" charset="0"/>
                            <a:cs typeface="Times New Roman" panose="02020603050405020304" pitchFamily="18" charset="0"/>
                          </a:endParaRPr>
                        </a:p>
                      </a:txBody>
                      <a:tcPr marL="8895" marR="8895" marT="8895" marB="0" anchor="b"/>
                    </a:tc>
                    <a:tc>
                      <a:txBody>
                        <a:bodyPr/>
                        <a:lstStyle/>
                        <a:p>
                          <a:pPr marL="0" marR="0" algn="ctr">
                            <a:lnSpc>
                              <a:spcPct val="107000"/>
                            </a:lnSpc>
                            <a:spcBef>
                              <a:spcPts val="0"/>
                            </a:spcBef>
                            <a:spcAft>
                              <a:spcPts val="800"/>
                            </a:spcAft>
                          </a:pPr>
                          <a:r>
                            <a:rPr lang="en-US" sz="1100" b="1" kern="100">
                              <a:effectLst/>
                            </a:rPr>
                            <a:t>Actual</a:t>
                          </a:r>
                          <a:endParaRPr lang="en-US" sz="1100" b="1" kern="100">
                            <a:effectLst/>
                            <a:latin typeface="Aptos" panose="020B0004020202020204" pitchFamily="34" charset="0"/>
                            <a:ea typeface="Aptos" panose="020B0004020202020204" pitchFamily="34" charset="0"/>
                            <a:cs typeface="Times New Roman" panose="02020603050405020304" pitchFamily="18" charset="0"/>
                          </a:endParaRPr>
                        </a:p>
                      </a:txBody>
                      <a:tcPr marL="8895" marR="8895" marT="8895" marB="0" anchor="b"/>
                    </a:tc>
                    <a:tc>
                      <a:txBody>
                        <a:bodyPr/>
                        <a:lstStyle/>
                        <a:p>
                          <a:pPr marL="0" marR="0" algn="ctr">
                            <a:lnSpc>
                              <a:spcPct val="107000"/>
                            </a:lnSpc>
                            <a:spcBef>
                              <a:spcPts val="0"/>
                            </a:spcBef>
                            <a:spcAft>
                              <a:spcPts val="800"/>
                            </a:spcAft>
                          </a:pPr>
                          <a:r>
                            <a:rPr lang="en-US" sz="1100" b="1" kern="100">
                              <a:effectLst/>
                            </a:rPr>
                            <a:t>Budget</a:t>
                          </a:r>
                          <a:endParaRPr lang="en-US" sz="1100" b="1" kern="100">
                            <a:effectLst/>
                            <a:latin typeface="Aptos" panose="020B0004020202020204" pitchFamily="34" charset="0"/>
                            <a:ea typeface="Aptos" panose="020B0004020202020204" pitchFamily="34" charset="0"/>
                            <a:cs typeface="Times New Roman" panose="02020603050405020304" pitchFamily="18" charset="0"/>
                          </a:endParaRPr>
                        </a:p>
                      </a:txBody>
                      <a:tcPr marL="8895" marR="8895" marT="8895" marB="0" anchor="b"/>
                    </a:tc>
                    <a:tc>
                      <a:txBody>
                        <a:bodyPr/>
                        <a:lstStyle/>
                        <a:p>
                          <a:pPr marL="0" marR="0" algn="ctr">
                            <a:lnSpc>
                              <a:spcPct val="107000"/>
                            </a:lnSpc>
                            <a:spcBef>
                              <a:spcPts val="0"/>
                            </a:spcBef>
                            <a:spcAft>
                              <a:spcPts val="800"/>
                            </a:spcAft>
                          </a:pPr>
                          <a:r>
                            <a:rPr lang="en-US" sz="1100" b="1" kern="100" dirty="0">
                              <a:effectLst/>
                            </a:rPr>
                            <a:t>Actual</a:t>
                          </a:r>
                          <a:endParaRPr lang="en-US" sz="11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8895" marR="8895" marT="8895" marB="0" anchor="b"/>
                    </a:tc>
                    <a:tc>
                      <a:txBody>
                        <a:bodyPr/>
                        <a:lstStyle/>
                        <a:p>
                          <a:pPr marL="0" marR="0" algn="ctr">
                            <a:lnSpc>
                              <a:spcPct val="107000"/>
                            </a:lnSpc>
                            <a:spcBef>
                              <a:spcPts val="0"/>
                            </a:spcBef>
                            <a:spcAft>
                              <a:spcPts val="800"/>
                            </a:spcAft>
                          </a:pPr>
                          <a:r>
                            <a:rPr lang="en-US" sz="1100" b="1" kern="100" dirty="0">
                              <a:effectLst/>
                            </a:rPr>
                            <a:t>Revised Budget</a:t>
                          </a:r>
                          <a:endParaRPr lang="en-US" sz="11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8895" marR="8895" marT="8895" marB="0" anchor="b"/>
                    </a:tc>
                    <a:tc>
                      <a:txBody>
                        <a:bodyPr/>
                        <a:lstStyle/>
                        <a:p>
                          <a:pPr marL="0" marR="0" algn="ctr">
                            <a:lnSpc>
                              <a:spcPct val="107000"/>
                            </a:lnSpc>
                            <a:spcBef>
                              <a:spcPts val="0"/>
                            </a:spcBef>
                            <a:spcAft>
                              <a:spcPts val="800"/>
                            </a:spcAft>
                          </a:pPr>
                          <a:r>
                            <a:rPr lang="en-US" sz="1100" b="1" kern="100">
                              <a:effectLst/>
                            </a:rPr>
                            <a:t>Actual as at September</a:t>
                          </a:r>
                          <a:endParaRPr lang="en-US" sz="1100" b="1" kern="100">
                            <a:effectLst/>
                            <a:latin typeface="Aptos" panose="020B0004020202020204" pitchFamily="34" charset="0"/>
                            <a:ea typeface="Aptos" panose="020B0004020202020204" pitchFamily="34" charset="0"/>
                            <a:cs typeface="Times New Roman" panose="02020603050405020304" pitchFamily="18" charset="0"/>
                          </a:endParaRPr>
                        </a:p>
                      </a:txBody>
                      <a:tcPr marL="8895" marR="8895" marT="8895" marB="0" anchor="b"/>
                    </a:tc>
                    <a:tc>
                      <a:txBody>
                        <a:bodyPr/>
                        <a:lstStyle/>
                        <a:p>
                          <a:endParaRPr lang="en-US"/>
                        </a:p>
                      </a:txBody>
                      <a:tcPr marL="8895" marR="8895" marT="8895" marB="0" anchor="b">
                        <a:blipFill>
                          <a:blip r:embed="rId2"/>
                          <a:stretch>
                            <a:fillRect l="-598958" t="-53548" r="-1042" b="-453548"/>
                          </a:stretch>
                        </a:blipFill>
                      </a:tcPr>
                    </a:tc>
                    <a:extLst>
                      <a:ext uri="{0D108BD9-81ED-4DB2-BD59-A6C34878D82A}">
                        <a16:rowId xmlns:a16="http://schemas.microsoft.com/office/drawing/2014/main" val="1300743649"/>
                      </a:ext>
                    </a:extLst>
                  </a:tr>
                  <a:tr h="344805">
                    <a:tc>
                      <a:txBody>
                        <a:bodyPr/>
                        <a:lstStyle/>
                        <a:p>
                          <a:pPr algn="l" fontAlgn="b"/>
                          <a:r>
                            <a:rPr lang="en-US" sz="1100" b="0" i="0" u="none" strike="noStrike" dirty="0">
                              <a:solidFill>
                                <a:srgbClr val="000000"/>
                              </a:solidFill>
                              <a:effectLst/>
                              <a:latin typeface="Calibri" panose="020F0502020204030204" pitchFamily="34" charset="0"/>
                            </a:rPr>
                            <a:t>IGF</a:t>
                          </a:r>
                        </a:p>
                      </a:txBody>
                      <a:tcPr marL="9525" marR="9525" marT="9525" marB="0" anchor="b"/>
                    </a:tc>
                    <a:tc>
                      <a:txBody>
                        <a:bodyPr/>
                        <a:lstStyle/>
                        <a:p>
                          <a:pPr algn="r" fontAlgn="b"/>
                          <a:r>
                            <a:rPr lang="en-US" sz="1100" b="0" i="0" u="none" strike="noStrike" dirty="0">
                              <a:solidFill>
                                <a:srgbClr val="000000"/>
                              </a:solidFill>
                              <a:effectLst/>
                              <a:latin typeface="Calibri" panose="020F0502020204030204" pitchFamily="34" charset="0"/>
                            </a:rPr>
                            <a:t>767,140.39</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536,931.53</a:t>
                          </a:r>
                        </a:p>
                      </a:txBody>
                      <a:tcPr marL="9525" marR="9525" marT="9525" marB="0" anchor="b"/>
                    </a:tc>
                    <a:tc>
                      <a:txBody>
                        <a:bodyPr/>
                        <a:lstStyle/>
                        <a:p>
                          <a:pPr algn="r" fontAlgn="b"/>
                          <a:r>
                            <a:rPr lang="en-US" sz="1200" b="0" i="0" u="none" strike="noStrike">
                              <a:solidFill>
                                <a:srgbClr val="000000"/>
                              </a:solidFill>
                              <a:effectLst/>
                              <a:latin typeface="Times New Roman" panose="02020603050405020304" pitchFamily="18" charset="0"/>
                            </a:rPr>
                            <a:t>     846,003.39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671,579.14 </a:t>
                          </a:r>
                        </a:p>
                      </a:txBody>
                      <a:tcPr marL="9525" marR="9525" marT="9525" marB="0" anchor="b"/>
                    </a:tc>
                    <a:tc>
                      <a:txBody>
                        <a:bodyPr/>
                        <a:lstStyle/>
                        <a:p>
                          <a:pPr algn="r" fontAlgn="b"/>
                          <a:r>
                            <a:rPr lang="en-US" sz="1100" b="0" i="0" u="none" strike="noStrike" dirty="0">
                              <a:solidFill>
                                <a:srgbClr val="000000"/>
                              </a:solidFill>
                              <a:effectLst/>
                              <a:latin typeface="Calibri" panose="020F0502020204030204" pitchFamily="34" charset="0"/>
                            </a:rPr>
                            <a:t>          850,383.26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545,351.21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64.13%</a:t>
                          </a:r>
                        </a:p>
                      </a:txBody>
                      <a:tcPr marL="9525" marR="9525" marT="9525" marB="0" anchor="b"/>
                    </a:tc>
                    <a:extLst>
                      <a:ext uri="{0D108BD9-81ED-4DB2-BD59-A6C34878D82A}">
                        <a16:rowId xmlns:a16="http://schemas.microsoft.com/office/drawing/2014/main" val="1651745884"/>
                      </a:ext>
                    </a:extLst>
                  </a:tr>
                  <a:tr h="344805">
                    <a:tc>
                      <a:txBody>
                        <a:bodyPr/>
                        <a:lstStyle/>
                        <a:p>
                          <a:pPr algn="l" fontAlgn="b"/>
                          <a:r>
                            <a:rPr lang="en-US" sz="1100" b="0" i="0" u="none" strike="noStrike">
                              <a:solidFill>
                                <a:srgbClr val="000000"/>
                              </a:solidFill>
                              <a:effectLst/>
                              <a:latin typeface="Calibri" panose="020F0502020204030204" pitchFamily="34" charset="0"/>
                            </a:rPr>
                            <a:t>Compensation of Employee </a:t>
                          </a:r>
                        </a:p>
                      </a:txBody>
                      <a:tcPr marL="9525" marR="9525" marT="9525" marB="0" anchor="b"/>
                    </a:tc>
                    <a:tc>
                      <a:txBody>
                        <a:bodyPr/>
                        <a:lstStyle/>
                        <a:p>
                          <a:pPr algn="r" rtl="0" fontAlgn="b"/>
                          <a:r>
                            <a:rPr lang="en-US" sz="1100" b="0" i="0" u="none" strike="noStrike" dirty="0">
                              <a:solidFill>
                                <a:srgbClr val="000000"/>
                              </a:solidFill>
                              <a:effectLst/>
                              <a:latin typeface="Times New Roman" panose="02020603050405020304" pitchFamily="18" charset="0"/>
                            </a:rPr>
                            <a:t>2,154,240.36</a:t>
                          </a:r>
                        </a:p>
                      </a:txBody>
                      <a:tcPr marL="9525" marR="9525" marT="9525" marB="0" anchor="b"/>
                    </a:tc>
                    <a:tc>
                      <a:txBody>
                        <a:bodyPr/>
                        <a:lstStyle/>
                        <a:p>
                          <a:pPr algn="r" rtl="0" fontAlgn="b"/>
                          <a:r>
                            <a:rPr lang="en-US" sz="1100" b="0" i="0" u="none" strike="noStrike">
                              <a:solidFill>
                                <a:srgbClr val="000000"/>
                              </a:solidFill>
                              <a:effectLst/>
                              <a:latin typeface="Times New Roman" panose="02020603050405020304" pitchFamily="18" charset="0"/>
                            </a:rPr>
                            <a:t>1,917,546.93</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2,221,655.92 </a:t>
                          </a:r>
                        </a:p>
                      </a:txBody>
                      <a:tcPr marL="9525" marR="9525" marT="9525" marB="0" anchor="b"/>
                    </a:tc>
                    <a:tc>
                      <a:txBody>
                        <a:bodyPr/>
                        <a:lstStyle/>
                        <a:p>
                          <a:pPr algn="r" fontAlgn="b"/>
                          <a:r>
                            <a:rPr lang="en-US" sz="1100" b="0" i="0" u="none" strike="noStrike" dirty="0">
                              <a:solidFill>
                                <a:srgbClr val="000000"/>
                              </a:solidFill>
                              <a:effectLst/>
                              <a:latin typeface="Calibri" panose="020F0502020204030204" pitchFamily="34" charset="0"/>
                            </a:rPr>
                            <a:t>     1,114,930.49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2,723,986.09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4,231,319.70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155.34%</a:t>
                          </a:r>
                        </a:p>
                      </a:txBody>
                      <a:tcPr marL="9525" marR="9525" marT="9525" marB="0" anchor="b"/>
                    </a:tc>
                    <a:extLst>
                      <a:ext uri="{0D108BD9-81ED-4DB2-BD59-A6C34878D82A}">
                        <a16:rowId xmlns:a16="http://schemas.microsoft.com/office/drawing/2014/main" val="998719873"/>
                      </a:ext>
                    </a:extLst>
                  </a:tr>
                  <a:tr h="382475">
                    <a:tc>
                      <a:txBody>
                        <a:bodyPr/>
                        <a:lstStyle/>
                        <a:p>
                          <a:pPr algn="l" fontAlgn="b"/>
                          <a:r>
                            <a:rPr lang="en-US" sz="1100" b="0" i="0" u="none" strike="noStrike">
                              <a:solidFill>
                                <a:srgbClr val="000000"/>
                              </a:solidFill>
                              <a:effectLst/>
                              <a:latin typeface="Calibri" panose="020F0502020204030204" pitchFamily="34" charset="0"/>
                            </a:rPr>
                            <a:t>Goods and Services Transfer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98,966.00</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21,812.15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56,000.00 </a:t>
                          </a:r>
                        </a:p>
                      </a:txBody>
                      <a:tcPr marL="9525" marR="9525" marT="9525" marB="0" anchor="b"/>
                    </a:tc>
                    <a:tc>
                      <a:txBody>
                        <a:bodyPr/>
                        <a:lstStyle/>
                        <a:p>
                          <a:pPr algn="r" fontAlgn="b"/>
                          <a:r>
                            <a:rPr lang="en-US" sz="1100" b="0" i="0" u="none" strike="noStrike" dirty="0">
                              <a:solidFill>
                                <a:srgbClr val="000000"/>
                              </a:solidFill>
                              <a:effectLst/>
                              <a:latin typeface="Calibri" panose="020F0502020204030204" pitchFamily="34" charset="0"/>
                            </a:rPr>
                            <a:t>           54,738.27 </a:t>
                          </a:r>
                        </a:p>
                      </a:txBody>
                      <a:tcPr marL="9525" marR="9525" marT="9525" marB="0" anchor="b"/>
                    </a:tc>
                    <a:tc>
                      <a:txBody>
                        <a:bodyPr/>
                        <a:lstStyle/>
                        <a:p>
                          <a:pPr algn="r" fontAlgn="b"/>
                          <a:r>
                            <a:rPr lang="en-US" sz="1100" b="0" i="0" u="none" strike="noStrike" dirty="0">
                              <a:solidFill>
                                <a:srgbClr val="000000"/>
                              </a:solidFill>
                              <a:effectLst/>
                              <a:latin typeface="Calibri" panose="020F0502020204030204" pitchFamily="34" charset="0"/>
                            </a:rPr>
                            <a:t>            93,500.00 </a:t>
                          </a:r>
                        </a:p>
                      </a:txBody>
                      <a:tcPr marL="9525" marR="9525" marT="9525" marB="0" anchor="b"/>
                    </a:tc>
                    <a:tc>
                      <a:txBody>
                        <a:bodyPr/>
                        <a:lstStyle/>
                        <a:p>
                          <a:pPr algn="r" fontAlgn="b"/>
                          <a:r>
                            <a:rPr lang="en-US" sz="1100" b="0" i="0" u="none" strike="noStrike" dirty="0">
                              <a:solidFill>
                                <a:srgbClr val="000000"/>
                              </a:solidFill>
                              <a:effectLst/>
                              <a:latin typeface="Calibri" panose="020F0502020204030204" pitchFamily="34" charset="0"/>
                            </a:rPr>
                            <a:t> - </a:t>
                          </a:r>
                        </a:p>
                      </a:txBody>
                      <a:tcPr marL="9525" marR="9525" marT="9525" marB="0" anchor="b"/>
                    </a:tc>
                    <a:tc>
                      <a:txBody>
                        <a:bodyPr/>
                        <a:lstStyle/>
                        <a:p>
                          <a:pPr algn="r" fontAlgn="b"/>
                          <a:r>
                            <a:rPr lang="en-US" sz="1100" b="0" i="0" u="none" strike="noStrike" dirty="0">
                              <a:solidFill>
                                <a:srgbClr val="000000"/>
                              </a:solidFill>
                              <a:effectLst/>
                              <a:latin typeface="Calibri" panose="020F0502020204030204" pitchFamily="34" charset="0"/>
                            </a:rPr>
                            <a:t>-</a:t>
                          </a:r>
                        </a:p>
                      </a:txBody>
                      <a:tcPr marL="9525" marR="9525" marT="9525" marB="0" anchor="b"/>
                    </a:tc>
                    <a:extLst>
                      <a:ext uri="{0D108BD9-81ED-4DB2-BD59-A6C34878D82A}">
                        <a16:rowId xmlns:a16="http://schemas.microsoft.com/office/drawing/2014/main" val="3430736322"/>
                      </a:ext>
                    </a:extLst>
                  </a:tr>
                  <a:tr h="344805">
                    <a:tc>
                      <a:txBody>
                        <a:bodyPr/>
                        <a:lstStyle/>
                        <a:p>
                          <a:pPr algn="l" fontAlgn="b"/>
                          <a:r>
                            <a:rPr lang="en-US" sz="1100" b="0" i="0" u="none" strike="noStrike">
                              <a:solidFill>
                                <a:srgbClr val="000000"/>
                              </a:solidFill>
                              <a:effectLst/>
                              <a:latin typeface="Calibri" panose="020F0502020204030204" pitchFamily="34" charset="0"/>
                            </a:rPr>
                            <a:t>Assets Transfer</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25,180.00 </a:t>
                          </a:r>
                        </a:p>
                      </a:txBody>
                      <a:tcPr marL="9525" marR="9525" marT="9525" marB="0" anchor="b"/>
                    </a:tc>
                    <a:tc>
                      <a:txBody>
                        <a:bodyPr/>
                        <a:lstStyle/>
                        <a:p>
                          <a:pPr algn="r" fontAlgn="b"/>
                          <a:r>
                            <a:rPr lang="en-US" sz="1100" b="0" i="0" u="none" strike="noStrike" dirty="0">
                              <a:solidFill>
                                <a:srgbClr val="000000"/>
                              </a:solidFill>
                              <a:effectLst/>
                              <a:latin typeface="Calibri" panose="020F0502020204030204" pitchFamily="34" charset="0"/>
                            </a:rPr>
                            <a:t> -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25,180.00 </a:t>
                          </a:r>
                        </a:p>
                      </a:txBody>
                      <a:tcPr marL="9525" marR="9525" marT="9525" marB="0" anchor="b"/>
                    </a:tc>
                    <a:tc>
                      <a:txBody>
                        <a:bodyPr/>
                        <a:lstStyle/>
                        <a:p>
                          <a:pPr algn="r" fontAlgn="b"/>
                          <a:r>
                            <a:rPr lang="en-US" sz="1100" b="0" i="0" u="none" strike="noStrike" dirty="0">
                              <a:solidFill>
                                <a:srgbClr val="000000"/>
                              </a:solidFill>
                              <a:effectLst/>
                              <a:latin typeface="Calibri" panose="020F0502020204030204" pitchFamily="34" charset="0"/>
                            </a:rPr>
                            <a:t> - </a:t>
                          </a:r>
                        </a:p>
                      </a:txBody>
                      <a:tcPr marL="9525" marR="9525" marT="9525" marB="0" anchor="b"/>
                    </a:tc>
                    <a:tc>
                      <a:txBody>
                        <a:bodyPr/>
                        <a:lstStyle/>
                        <a:p>
                          <a:pPr algn="r" fontAlgn="b"/>
                          <a:r>
                            <a:rPr lang="en-US" sz="1100" b="0" i="0" u="none" strike="noStrike" dirty="0">
                              <a:solidFill>
                                <a:srgbClr val="000000"/>
                              </a:solidFill>
                              <a:effectLst/>
                              <a:latin typeface="Calibri" panose="020F0502020204030204" pitchFamily="34" charset="0"/>
                            </a:rPr>
                            <a:t> - </a:t>
                          </a:r>
                        </a:p>
                      </a:txBody>
                      <a:tcPr marL="9525" marR="9525" marT="9525" marB="0" anchor="b"/>
                    </a:tc>
                    <a:tc>
                      <a:txBody>
                        <a:bodyPr/>
                        <a:lstStyle/>
                        <a:p>
                          <a:pPr algn="r" fontAlgn="b"/>
                          <a:r>
                            <a:rPr lang="en-US" sz="1100" b="0" i="0" u="none" strike="noStrike" dirty="0">
                              <a:solidFill>
                                <a:srgbClr val="000000"/>
                              </a:solidFill>
                              <a:effectLst/>
                              <a:latin typeface="Calibri" panose="020F0502020204030204" pitchFamily="34" charset="0"/>
                            </a:rPr>
                            <a:t> - </a:t>
                          </a:r>
                        </a:p>
                      </a:txBody>
                      <a:tcPr marL="9525" marR="9525" marT="9525" marB="0" anchor="b"/>
                    </a:tc>
                    <a:tc>
                      <a:txBody>
                        <a:bodyPr/>
                        <a:lstStyle/>
                        <a:p>
                          <a:pPr algn="r" fontAlgn="b"/>
                          <a:r>
                            <a:rPr lang="en-US" sz="1100" b="0" i="0" u="none" strike="noStrike" dirty="0">
                              <a:solidFill>
                                <a:srgbClr val="000000"/>
                              </a:solidFill>
                              <a:effectLst/>
                              <a:latin typeface="Calibri" panose="020F0502020204030204" pitchFamily="34" charset="0"/>
                            </a:rPr>
                            <a:t>-</a:t>
                          </a:r>
                        </a:p>
                      </a:txBody>
                      <a:tcPr marL="9525" marR="9525" marT="9525" marB="0" anchor="b"/>
                    </a:tc>
                    <a:extLst>
                      <a:ext uri="{0D108BD9-81ED-4DB2-BD59-A6C34878D82A}">
                        <a16:rowId xmlns:a16="http://schemas.microsoft.com/office/drawing/2014/main" val="1299135449"/>
                      </a:ext>
                    </a:extLst>
                  </a:tr>
                  <a:tr h="344805">
                    <a:tc>
                      <a:txBody>
                        <a:bodyPr/>
                        <a:lstStyle/>
                        <a:p>
                          <a:pPr algn="l" fontAlgn="b"/>
                          <a:r>
                            <a:rPr lang="en-US" sz="1100" b="0" i="0" u="none" strike="noStrike">
                              <a:solidFill>
                                <a:srgbClr val="000000"/>
                              </a:solidFill>
                              <a:effectLst/>
                              <a:latin typeface="Calibri" panose="020F0502020204030204" pitchFamily="34" charset="0"/>
                            </a:rPr>
                            <a:t>DACF-Assembly</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3,421,051.92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1,624,661.93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2,136,646.75 </a:t>
                          </a:r>
                        </a:p>
                      </a:txBody>
                      <a:tcPr marL="9525" marR="9525" marT="9525" marB="0" anchor="b"/>
                    </a:tc>
                    <a:tc>
                      <a:txBody>
                        <a:bodyPr/>
                        <a:lstStyle/>
                        <a:p>
                          <a:pPr algn="r" fontAlgn="b"/>
                          <a:r>
                            <a:rPr lang="en-US" sz="1100" b="0" i="0" u="none" strike="noStrike" dirty="0">
                              <a:solidFill>
                                <a:srgbClr val="000000"/>
                              </a:solidFill>
                              <a:effectLst/>
                              <a:latin typeface="Calibri" panose="020F0502020204030204" pitchFamily="34" charset="0"/>
                            </a:rPr>
                            <a:t>     1,122,010.55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2,089,147.17 </a:t>
                          </a:r>
                        </a:p>
                      </a:txBody>
                      <a:tcPr marL="9525" marR="9525" marT="9525" marB="0" anchor="b"/>
                    </a:tc>
                    <a:tc>
                      <a:txBody>
                        <a:bodyPr/>
                        <a:lstStyle/>
                        <a:p>
                          <a:pPr algn="r" fontAlgn="b"/>
                          <a:r>
                            <a:rPr lang="en-US" sz="1100" b="0" i="0" u="none" strike="noStrike" dirty="0">
                              <a:solidFill>
                                <a:srgbClr val="000000"/>
                              </a:solidFill>
                              <a:effectLst/>
                              <a:latin typeface="Calibri" panose="020F0502020204030204" pitchFamily="34" charset="0"/>
                            </a:rPr>
                            <a:t>          654,197.40 </a:t>
                          </a:r>
                        </a:p>
                      </a:txBody>
                      <a:tcPr marL="9525" marR="9525" marT="9525" marB="0" anchor="b"/>
                    </a:tc>
                    <a:tc>
                      <a:txBody>
                        <a:bodyPr/>
                        <a:lstStyle/>
                        <a:p>
                          <a:pPr algn="r" fontAlgn="b"/>
                          <a:r>
                            <a:rPr lang="en-US" sz="1100" b="0" i="0" u="none" strike="noStrike" dirty="0">
                              <a:solidFill>
                                <a:srgbClr val="000000"/>
                              </a:solidFill>
                              <a:effectLst/>
                              <a:latin typeface="Calibri" panose="020F0502020204030204" pitchFamily="34" charset="0"/>
                            </a:rPr>
                            <a:t>31.31%</a:t>
                          </a:r>
                        </a:p>
                      </a:txBody>
                      <a:tcPr marL="9525" marR="9525" marT="9525" marB="0" anchor="b"/>
                    </a:tc>
                    <a:extLst>
                      <a:ext uri="{0D108BD9-81ED-4DB2-BD59-A6C34878D82A}">
                        <a16:rowId xmlns:a16="http://schemas.microsoft.com/office/drawing/2014/main" val="2212989722"/>
                      </a:ext>
                    </a:extLst>
                  </a:tr>
                  <a:tr h="344805">
                    <a:tc>
                      <a:txBody>
                        <a:bodyPr/>
                        <a:lstStyle/>
                        <a:p>
                          <a:pPr algn="l" fontAlgn="b"/>
                          <a:r>
                            <a:rPr lang="en-US" sz="1100" b="0" i="0" u="none" strike="noStrike">
                              <a:solidFill>
                                <a:srgbClr val="000000"/>
                              </a:solidFill>
                              <a:effectLst/>
                              <a:latin typeface="Calibri" panose="020F0502020204030204" pitchFamily="34" charset="0"/>
                            </a:rPr>
                            <a:t>DACF-MP</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400,000.00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393,980.92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350,000.00 </a:t>
                          </a:r>
                        </a:p>
                      </a:txBody>
                      <a:tcPr marL="9525" marR="9525" marT="9525" marB="0" anchor="b"/>
                    </a:tc>
                    <a:tc>
                      <a:txBody>
                        <a:bodyPr/>
                        <a:lstStyle/>
                        <a:p>
                          <a:pPr algn="r" fontAlgn="b"/>
                          <a:r>
                            <a:rPr lang="en-US" sz="1100" b="0" i="0" u="none" strike="noStrike" dirty="0">
                              <a:solidFill>
                                <a:srgbClr val="000000"/>
                              </a:solidFill>
                              <a:effectLst/>
                              <a:latin typeface="Calibri" panose="020F0502020204030204" pitchFamily="34" charset="0"/>
                            </a:rPr>
                            <a:t>        381,139.72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850,000.00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768,540.00 </a:t>
                          </a:r>
                        </a:p>
                      </a:txBody>
                      <a:tcPr marL="9525" marR="9525" marT="9525" marB="0" anchor="b"/>
                    </a:tc>
                    <a:tc>
                      <a:txBody>
                        <a:bodyPr/>
                        <a:lstStyle/>
                        <a:p>
                          <a:pPr algn="r" fontAlgn="b"/>
                          <a:r>
                            <a:rPr lang="en-US" sz="1100" b="0" i="0" u="none" strike="noStrike" dirty="0">
                              <a:solidFill>
                                <a:srgbClr val="000000"/>
                              </a:solidFill>
                              <a:effectLst/>
                              <a:latin typeface="Calibri" panose="020F0502020204030204" pitchFamily="34" charset="0"/>
                            </a:rPr>
                            <a:t>90.42%</a:t>
                          </a:r>
                        </a:p>
                      </a:txBody>
                      <a:tcPr marL="9525" marR="9525" marT="9525" marB="0" anchor="b"/>
                    </a:tc>
                    <a:extLst>
                      <a:ext uri="{0D108BD9-81ED-4DB2-BD59-A6C34878D82A}">
                        <a16:rowId xmlns:a16="http://schemas.microsoft.com/office/drawing/2014/main" val="4032116708"/>
                      </a:ext>
                    </a:extLst>
                  </a:tr>
                  <a:tr h="344805">
                    <a:tc>
                      <a:txBody>
                        <a:bodyPr/>
                        <a:lstStyle/>
                        <a:p>
                          <a:pPr algn="l" fontAlgn="b"/>
                          <a:r>
                            <a:rPr lang="en-US" sz="1100" b="0" i="0" u="none" strike="noStrike">
                              <a:solidFill>
                                <a:srgbClr val="000000"/>
                              </a:solidFill>
                              <a:effectLst/>
                              <a:latin typeface="Calibri" panose="020F0502020204030204" pitchFamily="34" charset="0"/>
                            </a:rPr>
                            <a:t>DACF-PWD</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300,000.00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356,931.48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260,000.00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279,435.48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350,000.00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295,279.18 </a:t>
                          </a:r>
                        </a:p>
                      </a:txBody>
                      <a:tcPr marL="9525" marR="9525" marT="9525" marB="0" anchor="b"/>
                    </a:tc>
                    <a:tc>
                      <a:txBody>
                        <a:bodyPr/>
                        <a:lstStyle/>
                        <a:p>
                          <a:pPr algn="r" fontAlgn="b"/>
                          <a:r>
                            <a:rPr lang="en-US" sz="1100" b="0" i="0" u="none" strike="noStrike" dirty="0">
                              <a:solidFill>
                                <a:srgbClr val="000000"/>
                              </a:solidFill>
                              <a:effectLst/>
                              <a:latin typeface="Calibri" panose="020F0502020204030204" pitchFamily="34" charset="0"/>
                            </a:rPr>
                            <a:t>84.37%</a:t>
                          </a:r>
                        </a:p>
                      </a:txBody>
                      <a:tcPr marL="9525" marR="9525" marT="9525" marB="0" anchor="b"/>
                    </a:tc>
                    <a:extLst>
                      <a:ext uri="{0D108BD9-81ED-4DB2-BD59-A6C34878D82A}">
                        <a16:rowId xmlns:a16="http://schemas.microsoft.com/office/drawing/2014/main" val="4106007816"/>
                      </a:ext>
                    </a:extLst>
                  </a:tr>
                  <a:tr h="344805">
                    <a:tc>
                      <a:txBody>
                        <a:bodyPr/>
                        <a:lstStyle/>
                        <a:p>
                          <a:pPr algn="l" fontAlgn="b"/>
                          <a:r>
                            <a:rPr lang="en-US" sz="1100" b="0" i="0" u="none" strike="noStrike">
                              <a:solidFill>
                                <a:srgbClr val="000000"/>
                              </a:solidFill>
                              <a:effectLst/>
                              <a:latin typeface="Calibri" panose="020F0502020204030204" pitchFamily="34" charset="0"/>
                            </a:rPr>
                            <a:t>DACF-RFG</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1,180,189.85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1,167,045.40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717,586.00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11,721.46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430,467.00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59,798.83 </a:t>
                          </a:r>
                        </a:p>
                      </a:txBody>
                      <a:tcPr marL="9525" marR="9525" marT="9525" marB="0" anchor="b"/>
                    </a:tc>
                    <a:tc>
                      <a:txBody>
                        <a:bodyPr/>
                        <a:lstStyle/>
                        <a:p>
                          <a:pPr algn="r" fontAlgn="b"/>
                          <a:r>
                            <a:rPr lang="en-US" sz="1100" b="0" i="0" u="none" strike="noStrike" dirty="0">
                              <a:solidFill>
                                <a:srgbClr val="000000"/>
                              </a:solidFill>
                              <a:effectLst/>
                              <a:latin typeface="Calibri" panose="020F0502020204030204" pitchFamily="34" charset="0"/>
                            </a:rPr>
                            <a:t>13.89%</a:t>
                          </a:r>
                        </a:p>
                      </a:txBody>
                      <a:tcPr marL="9525" marR="9525" marT="9525" marB="0" anchor="b"/>
                    </a:tc>
                    <a:extLst>
                      <a:ext uri="{0D108BD9-81ED-4DB2-BD59-A6C34878D82A}">
                        <a16:rowId xmlns:a16="http://schemas.microsoft.com/office/drawing/2014/main" val="1639505409"/>
                      </a:ext>
                    </a:extLst>
                  </a:tr>
                  <a:tr h="344805">
                    <a:tc>
                      <a:txBody>
                        <a:bodyPr/>
                        <a:lstStyle/>
                        <a:p>
                          <a:pPr algn="l" fontAlgn="b"/>
                          <a:r>
                            <a:rPr lang="en-US" sz="1100" b="0" i="0" u="none" strike="noStrike">
                              <a:solidFill>
                                <a:srgbClr val="000000"/>
                              </a:solidFill>
                              <a:effectLst/>
                              <a:latin typeface="Calibri" panose="020F0502020204030204" pitchFamily="34" charset="0"/>
                            </a:rPr>
                            <a:t>MAG</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81,842.04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81,842.04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118,197.24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118,197.24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 </a:t>
                          </a:r>
                        </a:p>
                      </a:txBody>
                      <a:tcPr marL="9525" marR="9525" marT="9525" marB="0" anchor="b"/>
                    </a:tc>
                    <a:tc>
                      <a:txBody>
                        <a:bodyPr/>
                        <a:lstStyle/>
                        <a:p>
                          <a:pPr algn="r" fontAlgn="b"/>
                          <a:r>
                            <a:rPr lang="en-US" sz="1100" b="0" i="0" u="none" strike="noStrike" dirty="0">
                              <a:solidFill>
                                <a:srgbClr val="000000"/>
                              </a:solidFill>
                              <a:effectLst/>
                              <a:latin typeface="Calibri" panose="020F0502020204030204" pitchFamily="34" charset="0"/>
                            </a:rPr>
                            <a:t>-</a:t>
                          </a:r>
                        </a:p>
                      </a:txBody>
                      <a:tcPr marL="9525" marR="9525" marT="9525" marB="0" anchor="b"/>
                    </a:tc>
                    <a:extLst>
                      <a:ext uri="{0D108BD9-81ED-4DB2-BD59-A6C34878D82A}">
                        <a16:rowId xmlns:a16="http://schemas.microsoft.com/office/drawing/2014/main" val="3447004938"/>
                      </a:ext>
                    </a:extLst>
                  </a:tr>
                  <a:tr h="360045">
                    <a:tc>
                      <a:txBody>
                        <a:bodyPr/>
                        <a:lstStyle/>
                        <a:p>
                          <a:pPr algn="l" fontAlgn="b"/>
                          <a:r>
                            <a:rPr lang="en-US" sz="1100" b="0" i="0" u="none" strike="noStrike">
                              <a:solidFill>
                                <a:srgbClr val="000000"/>
                              </a:solidFill>
                              <a:effectLst/>
                              <a:latin typeface="Calibri" panose="020F0502020204030204" pitchFamily="34" charset="0"/>
                            </a:rPr>
                            <a:t>GPSNP</a:t>
                          </a:r>
                        </a:p>
                      </a:txBody>
                      <a:tcPr marL="9525" marR="9525" marT="9525" marB="0" anchor="b"/>
                    </a:tc>
                    <a:tc>
                      <a:txBody>
                        <a:bodyPr/>
                        <a:lstStyle/>
                        <a:p>
                          <a:pPr algn="r" fontAlgn="b"/>
                          <a:r>
                            <a:rPr lang="en-US" sz="1100" b="0" i="0" u="none" strike="noStrike" dirty="0">
                              <a:solidFill>
                                <a:srgbClr val="000000"/>
                              </a:solidFill>
                              <a:effectLst/>
                              <a:latin typeface="Calibri" panose="020F0502020204030204" pitchFamily="34" charset="0"/>
                            </a:rPr>
                            <a:t>     </a:t>
                          </a:r>
                          <a:r>
                            <a:rPr lang="en-US" sz="1200" b="0" i="0" u="none" strike="noStrike" dirty="0">
                              <a:solidFill>
                                <a:srgbClr val="000000"/>
                              </a:solidFill>
                              <a:effectLst/>
                              <a:latin typeface="Times New Roman" panose="02020603050405020304" pitchFamily="18" charset="0"/>
                              <a:cs typeface="Times New Roman" panose="02020603050405020304" pitchFamily="18" charset="0"/>
                            </a:rPr>
                            <a:t>1,709,983.59</a:t>
                          </a:r>
                          <a:r>
                            <a:rPr lang="en-US" sz="1100" b="0" i="0" u="none" strike="noStrike" dirty="0">
                              <a:solidFill>
                                <a:srgbClr val="000000"/>
                              </a:solidFill>
                              <a:effectLst/>
                              <a:latin typeface="Calibri" panose="020F0502020204030204" pitchFamily="34" charset="0"/>
                            </a:rPr>
                            <a:t>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11,678.16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2,739,653.23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443,845.00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2,739,653.23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1,200.00 </a:t>
                          </a:r>
                        </a:p>
                      </a:txBody>
                      <a:tcPr marL="9525" marR="9525" marT="9525" marB="0" anchor="b"/>
                    </a:tc>
                    <a:tc>
                      <a:txBody>
                        <a:bodyPr/>
                        <a:lstStyle/>
                        <a:p>
                          <a:pPr algn="r" fontAlgn="b"/>
                          <a:r>
                            <a:rPr lang="en-US" sz="1100" b="0" i="0" u="none" strike="noStrike" dirty="0">
                              <a:solidFill>
                                <a:srgbClr val="000000"/>
                              </a:solidFill>
                              <a:effectLst/>
                              <a:latin typeface="Calibri" panose="020F0502020204030204" pitchFamily="34" charset="0"/>
                            </a:rPr>
                            <a:t>0.04%</a:t>
                          </a:r>
                        </a:p>
                      </a:txBody>
                      <a:tcPr marL="9525" marR="9525" marT="9525" marB="0" anchor="b"/>
                    </a:tc>
                    <a:extLst>
                      <a:ext uri="{0D108BD9-81ED-4DB2-BD59-A6C34878D82A}">
                        <a16:rowId xmlns:a16="http://schemas.microsoft.com/office/drawing/2014/main" val="2848344477"/>
                      </a:ext>
                    </a:extLst>
                  </a:tr>
                  <a:tr h="344805">
                    <a:tc>
                      <a:txBody>
                        <a:bodyPr/>
                        <a:lstStyle/>
                        <a:p>
                          <a:pPr algn="l" fontAlgn="b"/>
                          <a:r>
                            <a:rPr lang="en-US" sz="1100" b="0" i="0" u="none" strike="noStrike">
                              <a:solidFill>
                                <a:srgbClr val="000000"/>
                              </a:solidFill>
                              <a:effectLst/>
                              <a:latin typeface="Calibri" panose="020F0502020204030204" pitchFamily="34" charset="0"/>
                            </a:rPr>
                            <a:t>UNICEF</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30,000.00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30,000.00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30,000.00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             15,000.00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50.00%</a:t>
                          </a:r>
                        </a:p>
                      </a:txBody>
                      <a:tcPr marL="9525" marR="9525" marT="9525" marB="0" anchor="b"/>
                    </a:tc>
                    <a:extLst>
                      <a:ext uri="{0D108BD9-81ED-4DB2-BD59-A6C34878D82A}">
                        <a16:rowId xmlns:a16="http://schemas.microsoft.com/office/drawing/2014/main" val="3913695285"/>
                      </a:ext>
                    </a:extLst>
                  </a:tr>
                  <a:tr h="344805">
                    <a:tc>
                      <a:txBody>
                        <a:bodyPr/>
                        <a:lstStyle/>
                        <a:p>
                          <a:pPr algn="l" fontAlgn="b"/>
                          <a:r>
                            <a:rPr lang="en-US" sz="1100" b="1" i="0" u="none" strike="noStrike">
                              <a:solidFill>
                                <a:srgbClr val="000000"/>
                              </a:solidFill>
                              <a:effectLst/>
                              <a:latin typeface="Calibri" panose="020F0502020204030204" pitchFamily="34" charset="0"/>
                            </a:rPr>
                            <a:t>Total</a:t>
                          </a:r>
                        </a:p>
                      </a:txBody>
                      <a:tcPr marL="9525" marR="9525" marT="9525" marB="0" anchor="b"/>
                    </a:tc>
                    <a:tc>
                      <a:txBody>
                        <a:bodyPr/>
                        <a:lstStyle/>
                        <a:p>
                          <a:pPr algn="r" fontAlgn="b"/>
                          <a:r>
                            <a:rPr lang="en-US" sz="1100" b="1" i="0" u="none" strike="noStrike">
                              <a:solidFill>
                                <a:srgbClr val="000000"/>
                              </a:solidFill>
                              <a:effectLst/>
                              <a:latin typeface="Calibri" panose="020F0502020204030204" pitchFamily="34" charset="0"/>
                            </a:rPr>
                            <a:t>  10,168,594.15 </a:t>
                          </a:r>
                        </a:p>
                      </a:txBody>
                      <a:tcPr marL="9525" marR="9525" marT="9525" marB="0" anchor="b"/>
                    </a:tc>
                    <a:tc>
                      <a:txBody>
                        <a:bodyPr/>
                        <a:lstStyle/>
                        <a:p>
                          <a:pPr algn="r" fontAlgn="b"/>
                          <a:r>
                            <a:rPr lang="en-US" sz="1100" b="1" i="0" u="none" strike="noStrike">
                              <a:solidFill>
                                <a:srgbClr val="000000"/>
                              </a:solidFill>
                              <a:effectLst/>
                              <a:latin typeface="Calibri" panose="020F0502020204030204" pitchFamily="34" charset="0"/>
                            </a:rPr>
                            <a:t>         6,112,430.54 </a:t>
                          </a:r>
                        </a:p>
                      </a:txBody>
                      <a:tcPr marL="9525" marR="9525" marT="9525" marB="0" anchor="b"/>
                    </a:tc>
                    <a:tc>
                      <a:txBody>
                        <a:bodyPr/>
                        <a:lstStyle/>
                        <a:p>
                          <a:pPr algn="r" fontAlgn="b"/>
                          <a:r>
                            <a:rPr lang="en-US" sz="1100" b="1" i="0" u="none" strike="noStrike">
                              <a:solidFill>
                                <a:srgbClr val="000000"/>
                              </a:solidFill>
                              <a:effectLst/>
                              <a:latin typeface="Calibri" panose="020F0502020204030204" pitchFamily="34" charset="0"/>
                            </a:rPr>
                            <a:t>      9,500,922.53 </a:t>
                          </a:r>
                        </a:p>
                      </a:txBody>
                      <a:tcPr marL="9525" marR="9525" marT="9525" marB="0" anchor="b"/>
                    </a:tc>
                    <a:tc>
                      <a:txBody>
                        <a:bodyPr/>
                        <a:lstStyle/>
                        <a:p>
                          <a:pPr algn="r" fontAlgn="b"/>
                          <a:r>
                            <a:rPr lang="en-US" sz="1100" b="1" i="0" u="none" strike="noStrike">
                              <a:solidFill>
                                <a:srgbClr val="000000"/>
                              </a:solidFill>
                              <a:effectLst/>
                              <a:latin typeface="Calibri" panose="020F0502020204030204" pitchFamily="34" charset="0"/>
                            </a:rPr>
                            <a:t>     4,197,597.35 </a:t>
                          </a:r>
                        </a:p>
                      </a:txBody>
                      <a:tcPr marL="9525" marR="9525" marT="9525" marB="0" anchor="b"/>
                    </a:tc>
                    <a:tc>
                      <a:txBody>
                        <a:bodyPr/>
                        <a:lstStyle/>
                        <a:p>
                          <a:pPr algn="r" fontAlgn="b"/>
                          <a:r>
                            <a:rPr lang="en-US" sz="1100" b="1" i="0" u="none" strike="noStrike">
                              <a:solidFill>
                                <a:srgbClr val="000000"/>
                              </a:solidFill>
                              <a:effectLst/>
                              <a:latin typeface="Calibri" panose="020F0502020204030204" pitchFamily="34" charset="0"/>
                            </a:rPr>
                            <a:t>    10,157,136.75 </a:t>
                          </a:r>
                        </a:p>
                      </a:txBody>
                      <a:tcPr marL="9525" marR="9525" marT="9525" marB="0" anchor="b"/>
                    </a:tc>
                    <a:tc>
                      <a:txBody>
                        <a:bodyPr/>
                        <a:lstStyle/>
                        <a:p>
                          <a:pPr algn="r" fontAlgn="b"/>
                          <a:r>
                            <a:rPr lang="en-US" sz="1100" b="1" i="0" u="none" strike="noStrike">
                              <a:solidFill>
                                <a:srgbClr val="000000"/>
                              </a:solidFill>
                              <a:effectLst/>
                              <a:latin typeface="Calibri" panose="020F0502020204030204" pitchFamily="34" charset="0"/>
                            </a:rPr>
                            <a:t>       6,570,686.32 </a:t>
                          </a:r>
                        </a:p>
                      </a:txBody>
                      <a:tcPr marL="9525" marR="9525" marT="9525" marB="0" anchor="b"/>
                    </a:tc>
                    <a:tc>
                      <a:txBody>
                        <a:bodyPr/>
                        <a:lstStyle/>
                        <a:p>
                          <a:pPr algn="r" fontAlgn="b"/>
                          <a:r>
                            <a:rPr lang="en-US" sz="1100" b="1" i="0" u="none" strike="noStrike" dirty="0">
                              <a:solidFill>
                                <a:srgbClr val="000000"/>
                              </a:solidFill>
                              <a:effectLst/>
                              <a:latin typeface="Calibri" panose="020F0502020204030204" pitchFamily="34" charset="0"/>
                            </a:rPr>
                            <a:t>64.69%</a:t>
                          </a:r>
                        </a:p>
                      </a:txBody>
                      <a:tcPr marL="9525" marR="9525" marT="9525" marB="0" anchor="b"/>
                    </a:tc>
                    <a:extLst>
                      <a:ext uri="{0D108BD9-81ED-4DB2-BD59-A6C34878D82A}">
                        <a16:rowId xmlns:a16="http://schemas.microsoft.com/office/drawing/2014/main" val="2062006997"/>
                      </a:ext>
                    </a:extLst>
                  </a:tr>
                </a:tbl>
              </a:graphicData>
            </a:graphic>
          </p:graphicFrame>
        </mc:Fallback>
      </mc:AlternateContent>
    </p:spTree>
    <p:extLst>
      <p:ext uri="{BB962C8B-B14F-4D97-AF65-F5344CB8AC3E}">
        <p14:creationId xmlns:p14="http://schemas.microsoft.com/office/powerpoint/2010/main" val="20810572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3C4CF-8083-8138-DD85-12DDA733BA4B}"/>
              </a:ext>
            </a:extLst>
          </p:cNvPr>
          <p:cNvSpPr>
            <a:spLocks noGrp="1"/>
          </p:cNvSpPr>
          <p:nvPr>
            <p:ph type="title"/>
          </p:nvPr>
        </p:nvSpPr>
        <p:spPr>
          <a:xfrm>
            <a:off x="585258" y="298938"/>
            <a:ext cx="7954248" cy="1003487"/>
          </a:xfrm>
        </p:spPr>
        <p:txBody>
          <a:bodyPr/>
          <a:lstStyle/>
          <a:p>
            <a:pPr defTabSz="685800" fontAlgn="base">
              <a:spcBef>
                <a:spcPct val="0"/>
              </a:spcBef>
              <a:spcAft>
                <a:spcPct val="0"/>
              </a:spcAft>
            </a:pPr>
            <a:r>
              <a:rPr lang="en-US" sz="2400" dirty="0">
                <a:solidFill>
                  <a:schemeClr val="accent1"/>
                </a:solidFill>
                <a:latin typeface="Times New Roman" panose="02020603050405020304" pitchFamily="18" charset="0"/>
                <a:cs typeface="Times New Roman" panose="02020603050405020304" pitchFamily="18" charset="0"/>
              </a:rPr>
              <a:t>FINANCIAL PERFORMANCE – EXPENDITURE CONT’D.</a:t>
            </a:r>
          </a:p>
        </p:txBody>
      </p:sp>
      <p:sp>
        <p:nvSpPr>
          <p:cNvPr id="5" name="Slide Number Placeholder 4">
            <a:extLst>
              <a:ext uri="{FF2B5EF4-FFF2-40B4-BE49-F238E27FC236}">
                <a16:creationId xmlns:a16="http://schemas.microsoft.com/office/drawing/2014/main" id="{579F6E99-F36C-43BA-BF02-949247372EF8}"/>
              </a:ext>
            </a:extLst>
          </p:cNvPr>
          <p:cNvSpPr>
            <a:spLocks noGrp="1"/>
          </p:cNvSpPr>
          <p:nvPr>
            <p:ph type="sldNum" sz="quarter" idx="11"/>
          </p:nvPr>
        </p:nvSpPr>
        <p:spPr/>
        <p:txBody>
          <a:bodyPr/>
          <a:lstStyle/>
          <a:p>
            <a:fld id="{2392425C-E889-4A93-B643-0E993E815549}" type="slidenum">
              <a:rPr lang="en-US" smtClean="0"/>
              <a:t>19</a:t>
            </a:fld>
            <a:endParaRPr lang="en-US"/>
          </a:p>
        </p:txBody>
      </p:sp>
      <mc:AlternateContent xmlns:mc="http://schemas.openxmlformats.org/markup-compatibility/2006" xmlns:a14="http://schemas.microsoft.com/office/drawing/2010/main">
        <mc:Choice Requires="a14">
          <p:graphicFrame>
            <p:nvGraphicFramePr>
              <p:cNvPr id="4" name="Table 3">
                <a:extLst>
                  <a:ext uri="{FF2B5EF4-FFF2-40B4-BE49-F238E27FC236}">
                    <a16:creationId xmlns:a16="http://schemas.microsoft.com/office/drawing/2014/main" id="{4F87C7DB-9B5C-459B-9222-1E6F533B8062}"/>
                  </a:ext>
                </a:extLst>
              </p:cNvPr>
              <p:cNvGraphicFramePr>
                <a:graphicFrameLocks noGrp="1"/>
              </p:cNvGraphicFramePr>
              <p:nvPr>
                <p:extLst>
                  <p:ext uri="{D42A27DB-BD31-4B8C-83A1-F6EECF244321}">
                    <p14:modId xmlns:p14="http://schemas.microsoft.com/office/powerpoint/2010/main" val="1568732688"/>
                  </p:ext>
                </p:extLst>
              </p:nvPr>
            </p:nvGraphicFramePr>
            <p:xfrm>
              <a:off x="161460" y="1455547"/>
              <a:ext cx="8801844" cy="4423474"/>
            </p:xfrm>
            <a:graphic>
              <a:graphicData uri="http://schemas.openxmlformats.org/drawingml/2006/table">
                <a:tbl>
                  <a:tblPr>
                    <a:tableStyleId>{5940675A-B579-460E-94D1-54222C63F5DA}</a:tableStyleId>
                  </a:tblPr>
                  <a:tblGrid>
                    <a:gridCol w="1504502">
                      <a:extLst>
                        <a:ext uri="{9D8B030D-6E8A-4147-A177-3AD203B41FA5}">
                          <a16:colId xmlns:a16="http://schemas.microsoft.com/office/drawing/2014/main" val="1594462742"/>
                        </a:ext>
                      </a:extLst>
                    </a:gridCol>
                    <a:gridCol w="1177446">
                      <a:extLst>
                        <a:ext uri="{9D8B030D-6E8A-4147-A177-3AD203B41FA5}">
                          <a16:colId xmlns:a16="http://schemas.microsoft.com/office/drawing/2014/main" val="2426491907"/>
                        </a:ext>
                      </a:extLst>
                    </a:gridCol>
                    <a:gridCol w="1183607">
                      <a:extLst>
                        <a:ext uri="{9D8B030D-6E8A-4147-A177-3AD203B41FA5}">
                          <a16:colId xmlns:a16="http://schemas.microsoft.com/office/drawing/2014/main" val="1861440596"/>
                        </a:ext>
                      </a:extLst>
                    </a:gridCol>
                    <a:gridCol w="956263">
                      <a:extLst>
                        <a:ext uri="{9D8B030D-6E8A-4147-A177-3AD203B41FA5}">
                          <a16:colId xmlns:a16="http://schemas.microsoft.com/office/drawing/2014/main" val="2926716467"/>
                        </a:ext>
                      </a:extLst>
                    </a:gridCol>
                    <a:gridCol w="1058404">
                      <a:extLst>
                        <a:ext uri="{9D8B030D-6E8A-4147-A177-3AD203B41FA5}">
                          <a16:colId xmlns:a16="http://schemas.microsoft.com/office/drawing/2014/main" val="2070381647"/>
                        </a:ext>
                      </a:extLst>
                    </a:gridCol>
                    <a:gridCol w="841794">
                      <a:extLst>
                        <a:ext uri="{9D8B030D-6E8A-4147-A177-3AD203B41FA5}">
                          <a16:colId xmlns:a16="http://schemas.microsoft.com/office/drawing/2014/main" val="2437618984"/>
                        </a:ext>
                      </a:extLst>
                    </a:gridCol>
                    <a:gridCol w="1033751">
                      <a:extLst>
                        <a:ext uri="{9D8B030D-6E8A-4147-A177-3AD203B41FA5}">
                          <a16:colId xmlns:a16="http://schemas.microsoft.com/office/drawing/2014/main" val="2173415801"/>
                        </a:ext>
                      </a:extLst>
                    </a:gridCol>
                    <a:gridCol w="1046077">
                      <a:extLst>
                        <a:ext uri="{9D8B030D-6E8A-4147-A177-3AD203B41FA5}">
                          <a16:colId xmlns:a16="http://schemas.microsoft.com/office/drawing/2014/main" val="2860351667"/>
                        </a:ext>
                      </a:extLst>
                    </a:gridCol>
                  </a:tblGrid>
                  <a:tr h="327025">
                    <a:tc gridSpan="8">
                      <a:txBody>
                        <a:bodyPr/>
                        <a:lstStyle/>
                        <a:p>
                          <a:pPr marL="0" marR="0" algn="ctr">
                            <a:lnSpc>
                              <a:spcPct val="107000"/>
                            </a:lnSpc>
                            <a:spcBef>
                              <a:spcPts val="0"/>
                            </a:spcBef>
                            <a:spcAft>
                              <a:spcPts val="800"/>
                            </a:spcAft>
                          </a:pPr>
                          <a:r>
                            <a:rPr lang="en-US" sz="1400" b="1" kern="100" dirty="0">
                              <a:effectLst/>
                              <a:latin typeface="Times New Roman" panose="02020603050405020304" pitchFamily="18" charset="0"/>
                              <a:cs typeface="Times New Roman" panose="02020603050405020304" pitchFamily="18" charset="0"/>
                            </a:rPr>
                            <a:t>EXPENDITURE PERFORMANCE (ALL DEPARTMENTS) IGF ONLY</a:t>
                          </a:r>
                          <a:endParaRPr lang="en-US"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728468753"/>
                      </a:ext>
                    </a:extLst>
                  </a:tr>
                  <a:tr h="355600">
                    <a:tc>
                      <a:txBody>
                        <a:bodyPr/>
                        <a:lstStyle/>
                        <a:p>
                          <a:pPr marL="0" marR="0" algn="ctr">
                            <a:lnSpc>
                              <a:spcPct val="107000"/>
                            </a:lnSpc>
                            <a:spcBef>
                              <a:spcPts val="0"/>
                            </a:spcBef>
                            <a:spcAft>
                              <a:spcPts val="800"/>
                            </a:spcAft>
                          </a:pPr>
                          <a:r>
                            <a:rPr lang="en-US" sz="1400" b="1" kern="100">
                              <a:effectLst/>
                              <a:latin typeface="Times New Roman" panose="02020603050405020304" pitchFamily="18" charset="0"/>
                              <a:cs typeface="Times New Roman" panose="02020603050405020304" pitchFamily="18" charset="0"/>
                            </a:rPr>
                            <a:t>Expenditure</a:t>
                          </a:r>
                          <a:endParaRPr lang="en-US" sz="140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gridSpan="2">
                      <a:txBody>
                        <a:bodyPr/>
                        <a:lstStyle/>
                        <a:p>
                          <a:pPr marL="0" marR="0" algn="ctr">
                            <a:lnSpc>
                              <a:spcPct val="107000"/>
                            </a:lnSpc>
                            <a:spcBef>
                              <a:spcPts val="0"/>
                            </a:spcBef>
                            <a:spcAft>
                              <a:spcPts val="800"/>
                            </a:spcAft>
                          </a:pPr>
                          <a:r>
                            <a:rPr lang="en-US" sz="1400" b="1" kern="100" dirty="0">
                              <a:effectLst/>
                              <a:latin typeface="Times New Roman" panose="02020603050405020304" pitchFamily="18" charset="0"/>
                              <a:cs typeface="Times New Roman" panose="02020603050405020304" pitchFamily="18" charset="0"/>
                            </a:rPr>
                            <a:t>2022</a:t>
                          </a:r>
                          <a:endParaRPr lang="en-US"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hMerge="1">
                      <a:txBody>
                        <a:bodyPr/>
                        <a:lstStyle/>
                        <a:p>
                          <a:endParaRPr lang="en-US"/>
                        </a:p>
                      </a:txBody>
                      <a:tcPr/>
                    </a:tc>
                    <a:tc gridSpan="2">
                      <a:txBody>
                        <a:bodyPr/>
                        <a:lstStyle/>
                        <a:p>
                          <a:pPr marL="0" marR="0" algn="ctr">
                            <a:lnSpc>
                              <a:spcPct val="107000"/>
                            </a:lnSpc>
                            <a:spcBef>
                              <a:spcPts val="0"/>
                            </a:spcBef>
                            <a:spcAft>
                              <a:spcPts val="800"/>
                            </a:spcAft>
                          </a:pPr>
                          <a:r>
                            <a:rPr lang="en-US" sz="1400" b="1" kern="100" dirty="0">
                              <a:effectLst/>
                              <a:latin typeface="Times New Roman" panose="02020603050405020304" pitchFamily="18" charset="0"/>
                              <a:cs typeface="Times New Roman" panose="02020603050405020304" pitchFamily="18" charset="0"/>
                            </a:rPr>
                            <a:t>2023</a:t>
                          </a:r>
                          <a:endParaRPr lang="en-US"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hMerge="1">
                      <a:txBody>
                        <a:bodyPr/>
                        <a:lstStyle/>
                        <a:p>
                          <a:endParaRPr lang="en-US"/>
                        </a:p>
                      </a:txBody>
                      <a:tcPr/>
                    </a:tc>
                    <a:tc gridSpan="3">
                      <a:txBody>
                        <a:bodyPr/>
                        <a:lstStyle/>
                        <a:p>
                          <a:pPr marL="0" marR="0" algn="ctr">
                            <a:lnSpc>
                              <a:spcPct val="107000"/>
                            </a:lnSpc>
                            <a:spcBef>
                              <a:spcPts val="0"/>
                            </a:spcBef>
                            <a:spcAft>
                              <a:spcPts val="800"/>
                            </a:spcAft>
                          </a:pPr>
                          <a:r>
                            <a:rPr lang="en-US" sz="1400" b="1" kern="100" dirty="0">
                              <a:effectLst/>
                              <a:latin typeface="Times New Roman" panose="02020603050405020304" pitchFamily="18" charset="0"/>
                              <a:cs typeface="Times New Roman" panose="02020603050405020304" pitchFamily="18" charset="0"/>
                            </a:rPr>
                            <a:t>2024</a:t>
                          </a:r>
                          <a:endParaRPr lang="en-US"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495136631"/>
                      </a:ext>
                    </a:extLst>
                  </a:tr>
                  <a:tr h="1123061">
                    <a:tc>
                      <a:txBody>
                        <a:bodyPr/>
                        <a:lstStyle/>
                        <a:p>
                          <a:pPr marL="0" marR="0">
                            <a:lnSpc>
                              <a:spcPct val="107000"/>
                            </a:lnSpc>
                            <a:spcBef>
                              <a:spcPts val="0"/>
                            </a:spcBef>
                            <a:spcAft>
                              <a:spcPts val="800"/>
                            </a:spcAft>
                          </a:pPr>
                          <a:r>
                            <a:rPr lang="en-US" sz="1400" b="1" kern="100">
                              <a:effectLst/>
                              <a:latin typeface="Times New Roman" panose="02020603050405020304" pitchFamily="18" charset="0"/>
                              <a:cs typeface="Times New Roman" panose="02020603050405020304" pitchFamily="18" charset="0"/>
                            </a:rPr>
                            <a:t> </a:t>
                          </a:r>
                          <a:endParaRPr lang="en-US" sz="140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marL="0" marR="0">
                            <a:lnSpc>
                              <a:spcPct val="107000"/>
                            </a:lnSpc>
                            <a:spcBef>
                              <a:spcPts val="0"/>
                            </a:spcBef>
                            <a:spcAft>
                              <a:spcPts val="800"/>
                            </a:spcAft>
                          </a:pPr>
                          <a:r>
                            <a:rPr lang="en-US" sz="1400" b="1" kern="100">
                              <a:effectLst/>
                              <a:latin typeface="Times New Roman" panose="02020603050405020304" pitchFamily="18" charset="0"/>
                              <a:cs typeface="Times New Roman" panose="02020603050405020304" pitchFamily="18" charset="0"/>
                            </a:rPr>
                            <a:t>Budget</a:t>
                          </a:r>
                          <a:endParaRPr lang="en-US" sz="140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marL="0" marR="0">
                            <a:lnSpc>
                              <a:spcPct val="107000"/>
                            </a:lnSpc>
                            <a:spcBef>
                              <a:spcPts val="0"/>
                            </a:spcBef>
                            <a:spcAft>
                              <a:spcPts val="800"/>
                            </a:spcAft>
                          </a:pPr>
                          <a:r>
                            <a:rPr lang="en-US" sz="1400" b="1" kern="100">
                              <a:effectLst/>
                              <a:latin typeface="Times New Roman" panose="02020603050405020304" pitchFamily="18" charset="0"/>
                              <a:cs typeface="Times New Roman" panose="02020603050405020304" pitchFamily="18" charset="0"/>
                            </a:rPr>
                            <a:t>Actual </a:t>
                          </a:r>
                          <a:endParaRPr lang="en-US" sz="140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marL="0" marR="0">
                            <a:lnSpc>
                              <a:spcPct val="107000"/>
                            </a:lnSpc>
                            <a:spcBef>
                              <a:spcPts val="0"/>
                            </a:spcBef>
                            <a:spcAft>
                              <a:spcPts val="800"/>
                            </a:spcAft>
                          </a:pPr>
                          <a:r>
                            <a:rPr lang="en-US" sz="1400" b="1" kern="100" dirty="0">
                              <a:effectLst/>
                              <a:latin typeface="Times New Roman" panose="02020603050405020304" pitchFamily="18" charset="0"/>
                              <a:cs typeface="Times New Roman" panose="02020603050405020304" pitchFamily="18" charset="0"/>
                            </a:rPr>
                            <a:t>Budget</a:t>
                          </a:r>
                          <a:endParaRPr lang="en-US"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marL="0" marR="0">
                            <a:lnSpc>
                              <a:spcPct val="107000"/>
                            </a:lnSpc>
                            <a:spcBef>
                              <a:spcPts val="0"/>
                            </a:spcBef>
                            <a:spcAft>
                              <a:spcPts val="800"/>
                            </a:spcAft>
                          </a:pPr>
                          <a:r>
                            <a:rPr lang="en-US" sz="1400" b="1" kern="100" dirty="0">
                              <a:effectLst/>
                              <a:latin typeface="Times New Roman" panose="02020603050405020304" pitchFamily="18" charset="0"/>
                              <a:cs typeface="Times New Roman" panose="02020603050405020304" pitchFamily="18" charset="0"/>
                            </a:rPr>
                            <a:t>Actual</a:t>
                          </a:r>
                          <a:endParaRPr lang="en-US"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marL="0" marR="0">
                            <a:lnSpc>
                              <a:spcPct val="107000"/>
                            </a:lnSpc>
                            <a:spcBef>
                              <a:spcPts val="0"/>
                            </a:spcBef>
                            <a:spcAft>
                              <a:spcPts val="800"/>
                            </a:spcAft>
                          </a:pPr>
                          <a:r>
                            <a:rPr lang="en-US" sz="1400" b="1" kern="100" dirty="0">
                              <a:effectLst/>
                              <a:latin typeface="Times New Roman" panose="02020603050405020304" pitchFamily="18" charset="0"/>
                              <a:cs typeface="Times New Roman" panose="02020603050405020304" pitchFamily="18" charset="0"/>
                            </a:rPr>
                            <a:t>Budget</a:t>
                          </a:r>
                          <a:endParaRPr lang="en-US"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marL="0" marR="0">
                            <a:lnSpc>
                              <a:spcPct val="107000"/>
                            </a:lnSpc>
                            <a:spcBef>
                              <a:spcPts val="0"/>
                            </a:spcBef>
                            <a:spcAft>
                              <a:spcPts val="800"/>
                            </a:spcAft>
                          </a:pPr>
                          <a:r>
                            <a:rPr lang="en-US" sz="1400" b="1" kern="100" dirty="0">
                              <a:effectLst/>
                              <a:latin typeface="Times New Roman" panose="02020603050405020304" pitchFamily="18" charset="0"/>
                              <a:cs typeface="Times New Roman" panose="02020603050405020304" pitchFamily="18" charset="0"/>
                            </a:rPr>
                            <a:t>Actual as at September</a:t>
                          </a:r>
                          <a:endParaRPr lang="en-US"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marL="0" marR="0">
                            <a:lnSpc>
                              <a:spcPct val="107000"/>
                            </a:lnSpc>
                            <a:spcBef>
                              <a:spcPts val="0"/>
                            </a:spcBef>
                            <a:spcAft>
                              <a:spcPts val="800"/>
                            </a:spcAft>
                          </a:pPr>
                          <a:r>
                            <a:rPr lang="en-US" sz="1400" b="1" kern="100" dirty="0">
                              <a:effectLst/>
                              <a:latin typeface="Times New Roman" panose="02020603050405020304" pitchFamily="18" charset="0"/>
                              <a:cs typeface="Times New Roman" panose="02020603050405020304" pitchFamily="18" charset="0"/>
                            </a:rPr>
                            <a:t>% Performance as at September</a:t>
                          </a:r>
                        </a:p>
                        <a:p>
                          <a:pPr marL="0" marR="0">
                            <a:lnSpc>
                              <a:spcPct val="107000"/>
                            </a:lnSpc>
                            <a:spcBef>
                              <a:spcPts val="0"/>
                            </a:spcBef>
                            <a:spcAft>
                              <a:spcPts val="800"/>
                            </a:spcAft>
                          </a:pPr>
                          <a14:m>
                            <m:oMathPara xmlns:m="http://schemas.openxmlformats.org/officeDocument/2006/math">
                              <m:oMathParaPr>
                                <m:jc m:val="centerGroup"/>
                              </m:oMathParaPr>
                              <m:oMath xmlns:m="http://schemas.openxmlformats.org/officeDocument/2006/math">
                                <m:f>
                                  <m:fPr>
                                    <m:ctrlPr>
                                      <a:rPr lang="en-US" sz="1400" b="1" i="1" kern="100">
                                        <a:effectLst/>
                                        <a:latin typeface="Cambria Math" panose="02040503050406030204" pitchFamily="18" charset="0"/>
                                      </a:rPr>
                                    </m:ctrlPr>
                                  </m:fPr>
                                  <m:num>
                                    <m:r>
                                      <a:rPr lang="en-US" sz="1400" b="1" kern="100" smtClean="0">
                                        <a:effectLst/>
                                        <a:latin typeface="Cambria Math" panose="02040503050406030204" pitchFamily="18" charset="0"/>
                                      </a:rPr>
                                      <m:t>𝐀𝐜𝐭𝐮𝐚𝐥</m:t>
                                    </m:r>
                                  </m:num>
                                  <m:den>
                                    <m:r>
                                      <a:rPr lang="en-US" sz="1400" b="1" kern="100" smtClean="0">
                                        <a:effectLst/>
                                        <a:latin typeface="Cambria Math" panose="02040503050406030204" pitchFamily="18" charset="0"/>
                                      </a:rPr>
                                      <m:t>𝐁𝐮𝐝𝐠𝐞𝐭</m:t>
                                    </m:r>
                                  </m:den>
                                </m:f>
                                <m:r>
                                  <a:rPr lang="en-US" sz="1400" b="1" i="1" kern="100" smtClean="0">
                                    <a:effectLst/>
                                    <a:latin typeface="Cambria Math" panose="02040503050406030204" pitchFamily="18" charset="0"/>
                                  </a:rPr>
                                  <m:t>𝐱</m:t>
                                </m:r>
                                <m:r>
                                  <a:rPr lang="en-US" sz="1400" b="1" kern="100">
                                    <a:effectLst/>
                                    <a:latin typeface="Cambria Math" panose="02040503050406030204" pitchFamily="18" charset="0"/>
                                  </a:rPr>
                                  <m:t> </m:t>
                                </m:r>
                                <m:r>
                                  <a:rPr lang="en-US" sz="1400" b="1" kern="100">
                                    <a:effectLst/>
                                    <a:latin typeface="Cambria Math" panose="02040503050406030204" pitchFamily="18" charset="0"/>
                                  </a:rPr>
                                  <m:t>𝟏𝟎𝟎</m:t>
                                </m:r>
                              </m:oMath>
                            </m:oMathPara>
                          </a14:m>
                          <a:endParaRPr lang="en-US"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extLst>
                      <a:ext uri="{0D108BD9-81ED-4DB2-BD59-A6C34878D82A}">
                        <a16:rowId xmlns:a16="http://schemas.microsoft.com/office/drawing/2014/main" val="2270235197"/>
                      </a:ext>
                    </a:extLst>
                  </a:tr>
                  <a:tr h="590550">
                    <a:tc>
                      <a:txBody>
                        <a:bodyPr/>
                        <a:lstStyle/>
                        <a:p>
                          <a:pPr marL="0" marR="0">
                            <a:lnSpc>
                              <a:spcPct val="107000"/>
                            </a:lnSpc>
                            <a:spcBef>
                              <a:spcPts val="0"/>
                            </a:spcBef>
                            <a:spcAft>
                              <a:spcPts val="800"/>
                            </a:spcAft>
                          </a:pPr>
                          <a:r>
                            <a:rPr lang="en-US" sz="1400" b="1" kern="100">
                              <a:effectLst/>
                              <a:latin typeface="Times New Roman" panose="02020603050405020304" pitchFamily="18" charset="0"/>
                              <a:cs typeface="Times New Roman" panose="02020603050405020304" pitchFamily="18" charset="0"/>
                            </a:rPr>
                            <a:t>Compensation of Employees </a:t>
                          </a:r>
                          <a:endParaRPr lang="en-US" sz="140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200,000.00 </a:t>
                          </a:r>
                        </a:p>
                      </a:txBody>
                      <a:tcPr marL="9525" marR="9525" marT="9525"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149,443.41 </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134,236.66 </a:t>
                          </a:r>
                        </a:p>
                      </a:txBody>
                      <a:tcPr marL="9525" marR="9525" marT="9525"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145,231.73 </a:t>
                          </a:r>
                        </a:p>
                      </a:txBody>
                      <a:tcPr marL="9525" marR="9525" marT="9525"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169,326.40 </a:t>
                          </a:r>
                        </a:p>
                      </a:txBody>
                      <a:tcPr marL="9525" marR="9525" marT="9525"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51,927.18 </a:t>
                          </a:r>
                        </a:p>
                      </a:txBody>
                      <a:tcPr marL="9525" marR="9525" marT="9525"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30.67%</a:t>
                          </a:r>
                        </a:p>
                      </a:txBody>
                      <a:tcPr marL="9525" marR="9525" marT="9525" marB="0" anchor="b"/>
                    </a:tc>
                    <a:extLst>
                      <a:ext uri="{0D108BD9-81ED-4DB2-BD59-A6C34878D82A}">
                        <a16:rowId xmlns:a16="http://schemas.microsoft.com/office/drawing/2014/main" val="2047426803"/>
                      </a:ext>
                    </a:extLst>
                  </a:tr>
                  <a:tr h="516890">
                    <a:tc>
                      <a:txBody>
                        <a:bodyPr/>
                        <a:lstStyle/>
                        <a:p>
                          <a:pPr marL="0" marR="0">
                            <a:lnSpc>
                              <a:spcPct val="107000"/>
                            </a:lnSpc>
                            <a:spcBef>
                              <a:spcPts val="0"/>
                            </a:spcBef>
                            <a:spcAft>
                              <a:spcPts val="800"/>
                            </a:spcAft>
                          </a:pPr>
                          <a:r>
                            <a:rPr lang="en-US" sz="1400" b="1" kern="100">
                              <a:effectLst/>
                              <a:latin typeface="Times New Roman" panose="02020603050405020304" pitchFamily="18" charset="0"/>
                              <a:cs typeface="Times New Roman" panose="02020603050405020304" pitchFamily="18" charset="0"/>
                            </a:rPr>
                            <a:t>Goods and Services </a:t>
                          </a:r>
                          <a:endParaRPr lang="en-US" sz="140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413,712.31 </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387,488.32 </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542,566.05 </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526,347.41 </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520,776.18 </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493,424.03 </a:t>
                          </a:r>
                        </a:p>
                      </a:txBody>
                      <a:tcPr marL="9525" marR="9525" marT="9525"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94.75%</a:t>
                          </a:r>
                        </a:p>
                      </a:txBody>
                      <a:tcPr marL="9525" marR="9525" marT="9525" marB="0" anchor="b"/>
                    </a:tc>
                    <a:extLst>
                      <a:ext uri="{0D108BD9-81ED-4DB2-BD59-A6C34878D82A}">
                        <a16:rowId xmlns:a16="http://schemas.microsoft.com/office/drawing/2014/main" val="2883661792"/>
                      </a:ext>
                    </a:extLst>
                  </a:tr>
                  <a:tr h="516890">
                    <a:tc>
                      <a:txBody>
                        <a:bodyPr/>
                        <a:lstStyle/>
                        <a:p>
                          <a:pPr marL="0" marR="0">
                            <a:lnSpc>
                              <a:spcPct val="107000"/>
                            </a:lnSpc>
                            <a:spcBef>
                              <a:spcPts val="0"/>
                            </a:spcBef>
                            <a:spcAft>
                              <a:spcPts val="800"/>
                            </a:spcAft>
                          </a:pPr>
                          <a:r>
                            <a:rPr lang="en-US" sz="1400" b="1" kern="100">
                              <a:effectLst/>
                              <a:latin typeface="Times New Roman" panose="02020603050405020304" pitchFamily="18" charset="0"/>
                              <a:cs typeface="Times New Roman" panose="02020603050405020304" pitchFamily="18" charset="0"/>
                            </a:rPr>
                            <a:t>Assets </a:t>
                          </a:r>
                          <a:endParaRPr lang="en-US" sz="140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153,428.08 </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 </a:t>
                          </a:r>
                        </a:p>
                      </a:txBody>
                      <a:tcPr marL="9525" marR="9525" marT="9525"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169,200.68 </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 </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160,280.68 </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 </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a:t>
                          </a:r>
                        </a:p>
                      </a:txBody>
                      <a:tcPr marL="9525" marR="9525" marT="9525" marB="0" anchor="b"/>
                    </a:tc>
                    <a:extLst>
                      <a:ext uri="{0D108BD9-81ED-4DB2-BD59-A6C34878D82A}">
                        <a16:rowId xmlns:a16="http://schemas.microsoft.com/office/drawing/2014/main" val="2855339043"/>
                      </a:ext>
                    </a:extLst>
                  </a:tr>
                  <a:tr h="516890">
                    <a:tc>
                      <a:txBody>
                        <a:bodyPr/>
                        <a:lstStyle/>
                        <a:p>
                          <a:pPr marL="0" marR="0">
                            <a:lnSpc>
                              <a:spcPct val="107000"/>
                            </a:lnSpc>
                            <a:spcBef>
                              <a:spcPts val="0"/>
                            </a:spcBef>
                            <a:spcAft>
                              <a:spcPts val="800"/>
                            </a:spcAft>
                          </a:pPr>
                          <a:r>
                            <a:rPr lang="en-US" sz="1400" b="1" kern="100">
                              <a:effectLst/>
                              <a:latin typeface="Times New Roman" panose="02020603050405020304" pitchFamily="18" charset="0"/>
                              <a:cs typeface="Times New Roman" panose="02020603050405020304" pitchFamily="18" charset="0"/>
                            </a:rPr>
                            <a:t>Total</a:t>
                          </a:r>
                          <a:endParaRPr lang="en-US" sz="140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767,140.39 </a:t>
                          </a:r>
                        </a:p>
                      </a:txBody>
                      <a:tcPr marL="9525" marR="9525" marT="9525"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536,931.73 </a:t>
                          </a:r>
                        </a:p>
                      </a:txBody>
                      <a:tcPr marL="9525" marR="9525" marT="9525"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846,003.39 </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671,579.14 </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850,383.26 </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545,351.21 </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64.13%</a:t>
                          </a:r>
                        </a:p>
                      </a:txBody>
                      <a:tcPr marL="9525" marR="9525" marT="9525" marB="0" anchor="b"/>
                    </a:tc>
                    <a:extLst>
                      <a:ext uri="{0D108BD9-81ED-4DB2-BD59-A6C34878D82A}">
                        <a16:rowId xmlns:a16="http://schemas.microsoft.com/office/drawing/2014/main" val="1302967740"/>
                      </a:ext>
                    </a:extLst>
                  </a:tr>
                </a:tbl>
              </a:graphicData>
            </a:graphic>
          </p:graphicFrame>
        </mc:Choice>
        <mc:Fallback xmlns="">
          <p:graphicFrame>
            <p:nvGraphicFramePr>
              <p:cNvPr id="4" name="Table 3">
                <a:extLst>
                  <a:ext uri="{FF2B5EF4-FFF2-40B4-BE49-F238E27FC236}">
                    <a16:creationId xmlns:a16="http://schemas.microsoft.com/office/drawing/2014/main" id="{4F87C7DB-9B5C-459B-9222-1E6F533B8062}"/>
                  </a:ext>
                </a:extLst>
              </p:cNvPr>
              <p:cNvGraphicFramePr>
                <a:graphicFrameLocks noGrp="1"/>
              </p:cNvGraphicFramePr>
              <p:nvPr>
                <p:extLst>
                  <p:ext uri="{D42A27DB-BD31-4B8C-83A1-F6EECF244321}">
                    <p14:modId xmlns:p14="http://schemas.microsoft.com/office/powerpoint/2010/main" val="1568732688"/>
                  </p:ext>
                </p:extLst>
              </p:nvPr>
            </p:nvGraphicFramePr>
            <p:xfrm>
              <a:off x="161460" y="1455547"/>
              <a:ext cx="8801844" cy="4423474"/>
            </p:xfrm>
            <a:graphic>
              <a:graphicData uri="http://schemas.openxmlformats.org/drawingml/2006/table">
                <a:tbl>
                  <a:tblPr>
                    <a:tableStyleId>{5940675A-B579-460E-94D1-54222C63F5DA}</a:tableStyleId>
                  </a:tblPr>
                  <a:tblGrid>
                    <a:gridCol w="1504502">
                      <a:extLst>
                        <a:ext uri="{9D8B030D-6E8A-4147-A177-3AD203B41FA5}">
                          <a16:colId xmlns:a16="http://schemas.microsoft.com/office/drawing/2014/main" val="1594462742"/>
                        </a:ext>
                      </a:extLst>
                    </a:gridCol>
                    <a:gridCol w="1177446">
                      <a:extLst>
                        <a:ext uri="{9D8B030D-6E8A-4147-A177-3AD203B41FA5}">
                          <a16:colId xmlns:a16="http://schemas.microsoft.com/office/drawing/2014/main" val="2426491907"/>
                        </a:ext>
                      </a:extLst>
                    </a:gridCol>
                    <a:gridCol w="1183607">
                      <a:extLst>
                        <a:ext uri="{9D8B030D-6E8A-4147-A177-3AD203B41FA5}">
                          <a16:colId xmlns:a16="http://schemas.microsoft.com/office/drawing/2014/main" val="1861440596"/>
                        </a:ext>
                      </a:extLst>
                    </a:gridCol>
                    <a:gridCol w="956263">
                      <a:extLst>
                        <a:ext uri="{9D8B030D-6E8A-4147-A177-3AD203B41FA5}">
                          <a16:colId xmlns:a16="http://schemas.microsoft.com/office/drawing/2014/main" val="2926716467"/>
                        </a:ext>
                      </a:extLst>
                    </a:gridCol>
                    <a:gridCol w="1058404">
                      <a:extLst>
                        <a:ext uri="{9D8B030D-6E8A-4147-A177-3AD203B41FA5}">
                          <a16:colId xmlns:a16="http://schemas.microsoft.com/office/drawing/2014/main" val="2070381647"/>
                        </a:ext>
                      </a:extLst>
                    </a:gridCol>
                    <a:gridCol w="841794">
                      <a:extLst>
                        <a:ext uri="{9D8B030D-6E8A-4147-A177-3AD203B41FA5}">
                          <a16:colId xmlns:a16="http://schemas.microsoft.com/office/drawing/2014/main" val="2437618984"/>
                        </a:ext>
                      </a:extLst>
                    </a:gridCol>
                    <a:gridCol w="1033751">
                      <a:extLst>
                        <a:ext uri="{9D8B030D-6E8A-4147-A177-3AD203B41FA5}">
                          <a16:colId xmlns:a16="http://schemas.microsoft.com/office/drawing/2014/main" val="2173415801"/>
                        </a:ext>
                      </a:extLst>
                    </a:gridCol>
                    <a:gridCol w="1046077">
                      <a:extLst>
                        <a:ext uri="{9D8B030D-6E8A-4147-A177-3AD203B41FA5}">
                          <a16:colId xmlns:a16="http://schemas.microsoft.com/office/drawing/2014/main" val="2860351667"/>
                        </a:ext>
                      </a:extLst>
                    </a:gridCol>
                  </a:tblGrid>
                  <a:tr h="327025">
                    <a:tc gridSpan="8">
                      <a:txBody>
                        <a:bodyPr/>
                        <a:lstStyle/>
                        <a:p>
                          <a:pPr marL="0" marR="0" algn="ctr">
                            <a:lnSpc>
                              <a:spcPct val="107000"/>
                            </a:lnSpc>
                            <a:spcBef>
                              <a:spcPts val="0"/>
                            </a:spcBef>
                            <a:spcAft>
                              <a:spcPts val="800"/>
                            </a:spcAft>
                          </a:pPr>
                          <a:r>
                            <a:rPr lang="en-US" sz="1400" b="1" kern="100" dirty="0">
                              <a:effectLst/>
                              <a:latin typeface="Times New Roman" panose="02020603050405020304" pitchFamily="18" charset="0"/>
                              <a:cs typeface="Times New Roman" panose="02020603050405020304" pitchFamily="18" charset="0"/>
                            </a:rPr>
                            <a:t>EXPENDITURE PERFORMANCE (ALL DEPARTMENTS) IGF ONLY</a:t>
                          </a:r>
                          <a:endParaRPr lang="en-US"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728468753"/>
                      </a:ext>
                    </a:extLst>
                  </a:tr>
                  <a:tr h="355600">
                    <a:tc>
                      <a:txBody>
                        <a:bodyPr/>
                        <a:lstStyle/>
                        <a:p>
                          <a:pPr marL="0" marR="0" algn="ctr">
                            <a:lnSpc>
                              <a:spcPct val="107000"/>
                            </a:lnSpc>
                            <a:spcBef>
                              <a:spcPts val="0"/>
                            </a:spcBef>
                            <a:spcAft>
                              <a:spcPts val="800"/>
                            </a:spcAft>
                          </a:pPr>
                          <a:r>
                            <a:rPr lang="en-US" sz="1400" b="1" kern="100">
                              <a:effectLst/>
                              <a:latin typeface="Times New Roman" panose="02020603050405020304" pitchFamily="18" charset="0"/>
                              <a:cs typeface="Times New Roman" panose="02020603050405020304" pitchFamily="18" charset="0"/>
                            </a:rPr>
                            <a:t>Expenditure</a:t>
                          </a:r>
                          <a:endParaRPr lang="en-US" sz="140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gridSpan="2">
                      <a:txBody>
                        <a:bodyPr/>
                        <a:lstStyle/>
                        <a:p>
                          <a:pPr marL="0" marR="0" algn="ctr">
                            <a:lnSpc>
                              <a:spcPct val="107000"/>
                            </a:lnSpc>
                            <a:spcBef>
                              <a:spcPts val="0"/>
                            </a:spcBef>
                            <a:spcAft>
                              <a:spcPts val="800"/>
                            </a:spcAft>
                          </a:pPr>
                          <a:r>
                            <a:rPr lang="en-US" sz="1400" b="1" kern="100" dirty="0">
                              <a:effectLst/>
                              <a:latin typeface="Times New Roman" panose="02020603050405020304" pitchFamily="18" charset="0"/>
                              <a:cs typeface="Times New Roman" panose="02020603050405020304" pitchFamily="18" charset="0"/>
                            </a:rPr>
                            <a:t>2022</a:t>
                          </a:r>
                          <a:endParaRPr lang="en-US"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hMerge="1">
                      <a:txBody>
                        <a:bodyPr/>
                        <a:lstStyle/>
                        <a:p>
                          <a:endParaRPr lang="en-US"/>
                        </a:p>
                      </a:txBody>
                      <a:tcPr/>
                    </a:tc>
                    <a:tc gridSpan="2">
                      <a:txBody>
                        <a:bodyPr/>
                        <a:lstStyle/>
                        <a:p>
                          <a:pPr marL="0" marR="0" algn="ctr">
                            <a:lnSpc>
                              <a:spcPct val="107000"/>
                            </a:lnSpc>
                            <a:spcBef>
                              <a:spcPts val="0"/>
                            </a:spcBef>
                            <a:spcAft>
                              <a:spcPts val="800"/>
                            </a:spcAft>
                          </a:pPr>
                          <a:r>
                            <a:rPr lang="en-US" sz="1400" b="1" kern="100" dirty="0">
                              <a:effectLst/>
                              <a:latin typeface="Times New Roman" panose="02020603050405020304" pitchFamily="18" charset="0"/>
                              <a:cs typeface="Times New Roman" panose="02020603050405020304" pitchFamily="18" charset="0"/>
                            </a:rPr>
                            <a:t>2023</a:t>
                          </a:r>
                          <a:endParaRPr lang="en-US"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hMerge="1">
                      <a:txBody>
                        <a:bodyPr/>
                        <a:lstStyle/>
                        <a:p>
                          <a:endParaRPr lang="en-US"/>
                        </a:p>
                      </a:txBody>
                      <a:tcPr/>
                    </a:tc>
                    <a:tc gridSpan="3">
                      <a:txBody>
                        <a:bodyPr/>
                        <a:lstStyle/>
                        <a:p>
                          <a:pPr marL="0" marR="0" algn="ctr">
                            <a:lnSpc>
                              <a:spcPct val="107000"/>
                            </a:lnSpc>
                            <a:spcBef>
                              <a:spcPts val="0"/>
                            </a:spcBef>
                            <a:spcAft>
                              <a:spcPts val="800"/>
                            </a:spcAft>
                          </a:pPr>
                          <a:r>
                            <a:rPr lang="en-US" sz="1400" b="1" kern="100" dirty="0">
                              <a:effectLst/>
                              <a:latin typeface="Times New Roman" panose="02020603050405020304" pitchFamily="18" charset="0"/>
                              <a:cs typeface="Times New Roman" panose="02020603050405020304" pitchFamily="18" charset="0"/>
                            </a:rPr>
                            <a:t>2024</a:t>
                          </a:r>
                          <a:endParaRPr lang="en-US"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495136631"/>
                      </a:ext>
                    </a:extLst>
                  </a:tr>
                  <a:tr h="1599629">
                    <a:tc>
                      <a:txBody>
                        <a:bodyPr/>
                        <a:lstStyle/>
                        <a:p>
                          <a:pPr marL="0" marR="0">
                            <a:lnSpc>
                              <a:spcPct val="107000"/>
                            </a:lnSpc>
                            <a:spcBef>
                              <a:spcPts val="0"/>
                            </a:spcBef>
                            <a:spcAft>
                              <a:spcPts val="800"/>
                            </a:spcAft>
                          </a:pPr>
                          <a:r>
                            <a:rPr lang="en-US" sz="1400" b="1" kern="100">
                              <a:effectLst/>
                              <a:latin typeface="Times New Roman" panose="02020603050405020304" pitchFamily="18" charset="0"/>
                              <a:cs typeface="Times New Roman" panose="02020603050405020304" pitchFamily="18" charset="0"/>
                            </a:rPr>
                            <a:t> </a:t>
                          </a:r>
                          <a:endParaRPr lang="en-US" sz="140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marL="0" marR="0">
                            <a:lnSpc>
                              <a:spcPct val="107000"/>
                            </a:lnSpc>
                            <a:spcBef>
                              <a:spcPts val="0"/>
                            </a:spcBef>
                            <a:spcAft>
                              <a:spcPts val="800"/>
                            </a:spcAft>
                          </a:pPr>
                          <a:r>
                            <a:rPr lang="en-US" sz="1400" b="1" kern="100">
                              <a:effectLst/>
                              <a:latin typeface="Times New Roman" panose="02020603050405020304" pitchFamily="18" charset="0"/>
                              <a:cs typeface="Times New Roman" panose="02020603050405020304" pitchFamily="18" charset="0"/>
                            </a:rPr>
                            <a:t>Budget</a:t>
                          </a:r>
                          <a:endParaRPr lang="en-US" sz="140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marL="0" marR="0">
                            <a:lnSpc>
                              <a:spcPct val="107000"/>
                            </a:lnSpc>
                            <a:spcBef>
                              <a:spcPts val="0"/>
                            </a:spcBef>
                            <a:spcAft>
                              <a:spcPts val="800"/>
                            </a:spcAft>
                          </a:pPr>
                          <a:r>
                            <a:rPr lang="en-US" sz="1400" b="1" kern="100">
                              <a:effectLst/>
                              <a:latin typeface="Times New Roman" panose="02020603050405020304" pitchFamily="18" charset="0"/>
                              <a:cs typeface="Times New Roman" panose="02020603050405020304" pitchFamily="18" charset="0"/>
                            </a:rPr>
                            <a:t>Actual </a:t>
                          </a:r>
                          <a:endParaRPr lang="en-US" sz="140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marL="0" marR="0">
                            <a:lnSpc>
                              <a:spcPct val="107000"/>
                            </a:lnSpc>
                            <a:spcBef>
                              <a:spcPts val="0"/>
                            </a:spcBef>
                            <a:spcAft>
                              <a:spcPts val="800"/>
                            </a:spcAft>
                          </a:pPr>
                          <a:r>
                            <a:rPr lang="en-US" sz="1400" b="1" kern="100" dirty="0">
                              <a:effectLst/>
                              <a:latin typeface="Times New Roman" panose="02020603050405020304" pitchFamily="18" charset="0"/>
                              <a:cs typeface="Times New Roman" panose="02020603050405020304" pitchFamily="18" charset="0"/>
                            </a:rPr>
                            <a:t>Budget</a:t>
                          </a:r>
                          <a:endParaRPr lang="en-US"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marL="0" marR="0">
                            <a:lnSpc>
                              <a:spcPct val="107000"/>
                            </a:lnSpc>
                            <a:spcBef>
                              <a:spcPts val="0"/>
                            </a:spcBef>
                            <a:spcAft>
                              <a:spcPts val="800"/>
                            </a:spcAft>
                          </a:pPr>
                          <a:r>
                            <a:rPr lang="en-US" sz="1400" b="1" kern="100" dirty="0">
                              <a:effectLst/>
                              <a:latin typeface="Times New Roman" panose="02020603050405020304" pitchFamily="18" charset="0"/>
                              <a:cs typeface="Times New Roman" panose="02020603050405020304" pitchFamily="18" charset="0"/>
                            </a:rPr>
                            <a:t>Actual</a:t>
                          </a:r>
                          <a:endParaRPr lang="en-US"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marL="0" marR="0">
                            <a:lnSpc>
                              <a:spcPct val="107000"/>
                            </a:lnSpc>
                            <a:spcBef>
                              <a:spcPts val="0"/>
                            </a:spcBef>
                            <a:spcAft>
                              <a:spcPts val="800"/>
                            </a:spcAft>
                          </a:pPr>
                          <a:r>
                            <a:rPr lang="en-US" sz="1400" b="1" kern="100" dirty="0">
                              <a:effectLst/>
                              <a:latin typeface="Times New Roman" panose="02020603050405020304" pitchFamily="18" charset="0"/>
                              <a:cs typeface="Times New Roman" panose="02020603050405020304" pitchFamily="18" charset="0"/>
                            </a:rPr>
                            <a:t>Budget</a:t>
                          </a:r>
                          <a:endParaRPr lang="en-US"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marL="0" marR="0">
                            <a:lnSpc>
                              <a:spcPct val="107000"/>
                            </a:lnSpc>
                            <a:spcBef>
                              <a:spcPts val="0"/>
                            </a:spcBef>
                            <a:spcAft>
                              <a:spcPts val="800"/>
                            </a:spcAft>
                          </a:pPr>
                          <a:r>
                            <a:rPr lang="en-US" sz="1400" b="1" kern="100" dirty="0">
                              <a:effectLst/>
                              <a:latin typeface="Times New Roman" panose="02020603050405020304" pitchFamily="18" charset="0"/>
                              <a:cs typeface="Times New Roman" panose="02020603050405020304" pitchFamily="18" charset="0"/>
                            </a:rPr>
                            <a:t>Actual as at September</a:t>
                          </a:r>
                          <a:endParaRPr lang="en-US"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endParaRPr lang="en-US"/>
                        </a:p>
                      </a:txBody>
                      <a:tcPr marL="9525" marR="9525" marT="9525" marB="0" anchor="b">
                        <a:blipFill>
                          <a:blip r:embed="rId2"/>
                          <a:stretch>
                            <a:fillRect l="-740698" t="-42966" r="-1163" b="-140304"/>
                          </a:stretch>
                        </a:blipFill>
                      </a:tcPr>
                    </a:tc>
                    <a:extLst>
                      <a:ext uri="{0D108BD9-81ED-4DB2-BD59-A6C34878D82A}">
                        <a16:rowId xmlns:a16="http://schemas.microsoft.com/office/drawing/2014/main" val="2270235197"/>
                      </a:ext>
                    </a:extLst>
                  </a:tr>
                  <a:tr h="590550">
                    <a:tc>
                      <a:txBody>
                        <a:bodyPr/>
                        <a:lstStyle/>
                        <a:p>
                          <a:pPr marL="0" marR="0">
                            <a:lnSpc>
                              <a:spcPct val="107000"/>
                            </a:lnSpc>
                            <a:spcBef>
                              <a:spcPts val="0"/>
                            </a:spcBef>
                            <a:spcAft>
                              <a:spcPts val="800"/>
                            </a:spcAft>
                          </a:pPr>
                          <a:r>
                            <a:rPr lang="en-US" sz="1400" b="1" kern="100">
                              <a:effectLst/>
                              <a:latin typeface="Times New Roman" panose="02020603050405020304" pitchFamily="18" charset="0"/>
                              <a:cs typeface="Times New Roman" panose="02020603050405020304" pitchFamily="18" charset="0"/>
                            </a:rPr>
                            <a:t>Compensation of Employees </a:t>
                          </a:r>
                          <a:endParaRPr lang="en-US" sz="140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200,000.00 </a:t>
                          </a:r>
                        </a:p>
                      </a:txBody>
                      <a:tcPr marL="9525" marR="9525" marT="9525"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149,443.41 </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134,236.66 </a:t>
                          </a:r>
                        </a:p>
                      </a:txBody>
                      <a:tcPr marL="9525" marR="9525" marT="9525"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145,231.73 </a:t>
                          </a:r>
                        </a:p>
                      </a:txBody>
                      <a:tcPr marL="9525" marR="9525" marT="9525"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169,326.40 </a:t>
                          </a:r>
                        </a:p>
                      </a:txBody>
                      <a:tcPr marL="9525" marR="9525" marT="9525"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51,927.18 </a:t>
                          </a:r>
                        </a:p>
                      </a:txBody>
                      <a:tcPr marL="9525" marR="9525" marT="9525"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30.67%</a:t>
                          </a:r>
                        </a:p>
                      </a:txBody>
                      <a:tcPr marL="9525" marR="9525" marT="9525" marB="0" anchor="b"/>
                    </a:tc>
                    <a:extLst>
                      <a:ext uri="{0D108BD9-81ED-4DB2-BD59-A6C34878D82A}">
                        <a16:rowId xmlns:a16="http://schemas.microsoft.com/office/drawing/2014/main" val="2047426803"/>
                      </a:ext>
                    </a:extLst>
                  </a:tr>
                  <a:tr h="516890">
                    <a:tc>
                      <a:txBody>
                        <a:bodyPr/>
                        <a:lstStyle/>
                        <a:p>
                          <a:pPr marL="0" marR="0">
                            <a:lnSpc>
                              <a:spcPct val="107000"/>
                            </a:lnSpc>
                            <a:spcBef>
                              <a:spcPts val="0"/>
                            </a:spcBef>
                            <a:spcAft>
                              <a:spcPts val="800"/>
                            </a:spcAft>
                          </a:pPr>
                          <a:r>
                            <a:rPr lang="en-US" sz="1400" b="1" kern="100">
                              <a:effectLst/>
                              <a:latin typeface="Times New Roman" panose="02020603050405020304" pitchFamily="18" charset="0"/>
                              <a:cs typeface="Times New Roman" panose="02020603050405020304" pitchFamily="18" charset="0"/>
                            </a:rPr>
                            <a:t>Goods and Services </a:t>
                          </a:r>
                          <a:endParaRPr lang="en-US" sz="140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413,712.31 </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387,488.32 </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542,566.05 </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526,347.41 </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520,776.18 </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493,424.03 </a:t>
                          </a:r>
                        </a:p>
                      </a:txBody>
                      <a:tcPr marL="9525" marR="9525" marT="9525"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94.75%</a:t>
                          </a:r>
                        </a:p>
                      </a:txBody>
                      <a:tcPr marL="9525" marR="9525" marT="9525" marB="0" anchor="b"/>
                    </a:tc>
                    <a:extLst>
                      <a:ext uri="{0D108BD9-81ED-4DB2-BD59-A6C34878D82A}">
                        <a16:rowId xmlns:a16="http://schemas.microsoft.com/office/drawing/2014/main" val="2883661792"/>
                      </a:ext>
                    </a:extLst>
                  </a:tr>
                  <a:tr h="516890">
                    <a:tc>
                      <a:txBody>
                        <a:bodyPr/>
                        <a:lstStyle/>
                        <a:p>
                          <a:pPr marL="0" marR="0">
                            <a:lnSpc>
                              <a:spcPct val="107000"/>
                            </a:lnSpc>
                            <a:spcBef>
                              <a:spcPts val="0"/>
                            </a:spcBef>
                            <a:spcAft>
                              <a:spcPts val="800"/>
                            </a:spcAft>
                          </a:pPr>
                          <a:r>
                            <a:rPr lang="en-US" sz="1400" b="1" kern="100">
                              <a:effectLst/>
                              <a:latin typeface="Times New Roman" panose="02020603050405020304" pitchFamily="18" charset="0"/>
                              <a:cs typeface="Times New Roman" panose="02020603050405020304" pitchFamily="18" charset="0"/>
                            </a:rPr>
                            <a:t>Assets </a:t>
                          </a:r>
                          <a:endParaRPr lang="en-US" sz="140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153,428.08 </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 </a:t>
                          </a:r>
                        </a:p>
                      </a:txBody>
                      <a:tcPr marL="9525" marR="9525" marT="9525"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169,200.68 </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 </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160,280.68 </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 </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a:t>
                          </a:r>
                        </a:p>
                      </a:txBody>
                      <a:tcPr marL="9525" marR="9525" marT="9525" marB="0" anchor="b"/>
                    </a:tc>
                    <a:extLst>
                      <a:ext uri="{0D108BD9-81ED-4DB2-BD59-A6C34878D82A}">
                        <a16:rowId xmlns:a16="http://schemas.microsoft.com/office/drawing/2014/main" val="2855339043"/>
                      </a:ext>
                    </a:extLst>
                  </a:tr>
                  <a:tr h="516890">
                    <a:tc>
                      <a:txBody>
                        <a:bodyPr/>
                        <a:lstStyle/>
                        <a:p>
                          <a:pPr marL="0" marR="0">
                            <a:lnSpc>
                              <a:spcPct val="107000"/>
                            </a:lnSpc>
                            <a:spcBef>
                              <a:spcPts val="0"/>
                            </a:spcBef>
                            <a:spcAft>
                              <a:spcPts val="800"/>
                            </a:spcAft>
                          </a:pPr>
                          <a:r>
                            <a:rPr lang="en-US" sz="1400" b="1" kern="100">
                              <a:effectLst/>
                              <a:latin typeface="Times New Roman" panose="02020603050405020304" pitchFamily="18" charset="0"/>
                              <a:cs typeface="Times New Roman" panose="02020603050405020304" pitchFamily="18" charset="0"/>
                            </a:rPr>
                            <a:t>Total</a:t>
                          </a:r>
                          <a:endParaRPr lang="en-US" sz="140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9525" marR="9525" marT="9525"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767,140.39 </a:t>
                          </a:r>
                        </a:p>
                      </a:txBody>
                      <a:tcPr marL="9525" marR="9525" marT="9525"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536,931.73 </a:t>
                          </a:r>
                        </a:p>
                      </a:txBody>
                      <a:tcPr marL="9525" marR="9525" marT="9525"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846,003.39 </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671,579.14 </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850,383.26 </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545,351.21 </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64.13%</a:t>
                          </a:r>
                        </a:p>
                      </a:txBody>
                      <a:tcPr marL="9525" marR="9525" marT="9525" marB="0" anchor="b"/>
                    </a:tc>
                    <a:extLst>
                      <a:ext uri="{0D108BD9-81ED-4DB2-BD59-A6C34878D82A}">
                        <a16:rowId xmlns:a16="http://schemas.microsoft.com/office/drawing/2014/main" val="1302967740"/>
                      </a:ext>
                    </a:extLst>
                  </a:tr>
                </a:tbl>
              </a:graphicData>
            </a:graphic>
          </p:graphicFrame>
        </mc:Fallback>
      </mc:AlternateContent>
    </p:spTree>
    <p:extLst>
      <p:ext uri="{BB962C8B-B14F-4D97-AF65-F5344CB8AC3E}">
        <p14:creationId xmlns:p14="http://schemas.microsoft.com/office/powerpoint/2010/main" val="27968135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3C4CF-8083-8138-DD85-12DDA733BA4B}"/>
              </a:ext>
            </a:extLst>
          </p:cNvPr>
          <p:cNvSpPr>
            <a:spLocks noGrp="1"/>
          </p:cNvSpPr>
          <p:nvPr>
            <p:ph type="title"/>
          </p:nvPr>
        </p:nvSpPr>
        <p:spPr>
          <a:xfrm>
            <a:off x="185737" y="298938"/>
            <a:ext cx="8817585" cy="1003487"/>
          </a:xfrm>
        </p:spPr>
        <p:txBody>
          <a:bodyPr/>
          <a:lstStyle/>
          <a:p>
            <a:pPr defTabSz="685800" fontAlgn="base">
              <a:spcBef>
                <a:spcPct val="0"/>
              </a:spcBef>
              <a:spcAft>
                <a:spcPct val="0"/>
              </a:spcAft>
            </a:pPr>
            <a:r>
              <a:rPr lang="en-US" sz="2400" dirty="0">
                <a:solidFill>
                  <a:schemeClr val="accent1"/>
                </a:solidFill>
                <a:latin typeface="Times New Roman" panose="02020603050405020304" pitchFamily="18" charset="0"/>
                <a:cs typeface="Times New Roman" panose="02020603050405020304" pitchFamily="18" charset="0"/>
              </a:rPr>
              <a:t>FINANCIAL PERFORMANCE – EXPENDITURE CONT’D.</a:t>
            </a:r>
          </a:p>
        </p:txBody>
      </p:sp>
      <p:sp>
        <p:nvSpPr>
          <p:cNvPr id="5" name="Slide Number Placeholder 4">
            <a:extLst>
              <a:ext uri="{FF2B5EF4-FFF2-40B4-BE49-F238E27FC236}">
                <a16:creationId xmlns:a16="http://schemas.microsoft.com/office/drawing/2014/main" id="{5C23557A-4B6D-4F12-8037-AFD95C6BB275}"/>
              </a:ext>
            </a:extLst>
          </p:cNvPr>
          <p:cNvSpPr>
            <a:spLocks noGrp="1"/>
          </p:cNvSpPr>
          <p:nvPr>
            <p:ph type="sldNum" sz="quarter" idx="11"/>
          </p:nvPr>
        </p:nvSpPr>
        <p:spPr/>
        <p:txBody>
          <a:bodyPr/>
          <a:lstStyle/>
          <a:p>
            <a:fld id="{2392425C-E889-4A93-B643-0E993E815549}" type="slidenum">
              <a:rPr lang="en-US" smtClean="0"/>
              <a:t>20</a:t>
            </a:fld>
            <a:endParaRPr lang="en-US"/>
          </a:p>
        </p:txBody>
      </p:sp>
      <mc:AlternateContent xmlns:mc="http://schemas.openxmlformats.org/markup-compatibility/2006" xmlns:a14="http://schemas.microsoft.com/office/drawing/2010/main">
        <mc:Choice Requires="a14">
          <p:graphicFrame>
            <p:nvGraphicFramePr>
              <p:cNvPr id="4" name="Table 3">
                <a:extLst>
                  <a:ext uri="{FF2B5EF4-FFF2-40B4-BE49-F238E27FC236}">
                    <a16:creationId xmlns:a16="http://schemas.microsoft.com/office/drawing/2014/main" id="{C4C924B2-57CA-44BE-930E-D15B5C9292E9}"/>
                  </a:ext>
                </a:extLst>
              </p:cNvPr>
              <p:cNvGraphicFramePr>
                <a:graphicFrameLocks noGrp="1"/>
              </p:cNvGraphicFramePr>
              <p:nvPr>
                <p:extLst>
                  <p:ext uri="{D42A27DB-BD31-4B8C-83A1-F6EECF244321}">
                    <p14:modId xmlns:p14="http://schemas.microsoft.com/office/powerpoint/2010/main" val="2362029834"/>
                  </p:ext>
                </p:extLst>
              </p:nvPr>
            </p:nvGraphicFramePr>
            <p:xfrm>
              <a:off x="140679" y="1302425"/>
              <a:ext cx="8646858" cy="4126294"/>
            </p:xfrm>
            <a:graphic>
              <a:graphicData uri="http://schemas.openxmlformats.org/drawingml/2006/table">
                <a:tbl>
                  <a:tblPr>
                    <a:tableStyleId>{5940675A-B579-460E-94D1-54222C63F5DA}</a:tableStyleId>
                  </a:tblPr>
                  <a:tblGrid>
                    <a:gridCol w="1437600">
                      <a:extLst>
                        <a:ext uri="{9D8B030D-6E8A-4147-A177-3AD203B41FA5}">
                          <a16:colId xmlns:a16="http://schemas.microsoft.com/office/drawing/2014/main" val="1588502822"/>
                        </a:ext>
                      </a:extLst>
                    </a:gridCol>
                    <a:gridCol w="1089765">
                      <a:extLst>
                        <a:ext uri="{9D8B030D-6E8A-4147-A177-3AD203B41FA5}">
                          <a16:colId xmlns:a16="http://schemas.microsoft.com/office/drawing/2014/main" val="2293296660"/>
                        </a:ext>
                      </a:extLst>
                    </a:gridCol>
                    <a:gridCol w="1052186">
                      <a:extLst>
                        <a:ext uri="{9D8B030D-6E8A-4147-A177-3AD203B41FA5}">
                          <a16:colId xmlns:a16="http://schemas.microsoft.com/office/drawing/2014/main" val="798864222"/>
                        </a:ext>
                      </a:extLst>
                    </a:gridCol>
                    <a:gridCol w="989556">
                      <a:extLst>
                        <a:ext uri="{9D8B030D-6E8A-4147-A177-3AD203B41FA5}">
                          <a16:colId xmlns:a16="http://schemas.microsoft.com/office/drawing/2014/main" val="3005449419"/>
                        </a:ext>
                      </a:extLst>
                    </a:gridCol>
                    <a:gridCol w="1064713">
                      <a:extLst>
                        <a:ext uri="{9D8B030D-6E8A-4147-A177-3AD203B41FA5}">
                          <a16:colId xmlns:a16="http://schemas.microsoft.com/office/drawing/2014/main" val="3081478340"/>
                        </a:ext>
                      </a:extLst>
                    </a:gridCol>
                    <a:gridCol w="969832">
                      <a:extLst>
                        <a:ext uri="{9D8B030D-6E8A-4147-A177-3AD203B41FA5}">
                          <a16:colId xmlns:a16="http://schemas.microsoft.com/office/drawing/2014/main" val="3146700913"/>
                        </a:ext>
                      </a:extLst>
                    </a:gridCol>
                    <a:gridCol w="1015548">
                      <a:extLst>
                        <a:ext uri="{9D8B030D-6E8A-4147-A177-3AD203B41FA5}">
                          <a16:colId xmlns:a16="http://schemas.microsoft.com/office/drawing/2014/main" val="1199468502"/>
                        </a:ext>
                      </a:extLst>
                    </a:gridCol>
                    <a:gridCol w="1027658">
                      <a:extLst>
                        <a:ext uri="{9D8B030D-6E8A-4147-A177-3AD203B41FA5}">
                          <a16:colId xmlns:a16="http://schemas.microsoft.com/office/drawing/2014/main" val="1931598936"/>
                        </a:ext>
                      </a:extLst>
                    </a:gridCol>
                  </a:tblGrid>
                  <a:tr h="327025">
                    <a:tc gridSpan="8">
                      <a:txBody>
                        <a:bodyPr/>
                        <a:lstStyle/>
                        <a:p>
                          <a:pPr marL="0" marR="0" algn="ctr">
                            <a:lnSpc>
                              <a:spcPct val="107000"/>
                            </a:lnSpc>
                            <a:spcBef>
                              <a:spcPts val="0"/>
                            </a:spcBef>
                            <a:spcAft>
                              <a:spcPts val="800"/>
                            </a:spcAft>
                          </a:pPr>
                          <a:r>
                            <a:rPr lang="en-US" sz="1100" b="1" kern="100" dirty="0">
                              <a:effectLst/>
                            </a:rPr>
                            <a:t>EXPENDITURE PERFORMANCE (ALL DEPARTMENTS) ALL FUNDING SOURCES</a:t>
                          </a:r>
                          <a:endParaRPr lang="en-US" sz="11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nchor="b"/>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586886812"/>
                      </a:ext>
                    </a:extLst>
                  </a:tr>
                  <a:tr h="355600">
                    <a:tc>
                      <a:txBody>
                        <a:bodyPr/>
                        <a:lstStyle/>
                        <a:p>
                          <a:pPr marL="0" marR="0" algn="ctr">
                            <a:lnSpc>
                              <a:spcPct val="107000"/>
                            </a:lnSpc>
                            <a:spcBef>
                              <a:spcPts val="0"/>
                            </a:spcBef>
                            <a:spcAft>
                              <a:spcPts val="800"/>
                            </a:spcAft>
                          </a:pPr>
                          <a:r>
                            <a:rPr lang="en-US" sz="1100" b="1" kern="100">
                              <a:effectLst/>
                            </a:rPr>
                            <a:t>Expenditure</a:t>
                          </a:r>
                          <a:endParaRPr lang="en-US" sz="1100" b="1" kern="10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nchor="b"/>
                    </a:tc>
                    <a:tc gridSpan="2">
                      <a:txBody>
                        <a:bodyPr/>
                        <a:lstStyle/>
                        <a:p>
                          <a:pPr marL="0" marR="0" algn="ctr">
                            <a:lnSpc>
                              <a:spcPct val="107000"/>
                            </a:lnSpc>
                            <a:spcBef>
                              <a:spcPts val="0"/>
                            </a:spcBef>
                            <a:spcAft>
                              <a:spcPts val="800"/>
                            </a:spcAft>
                          </a:pPr>
                          <a:r>
                            <a:rPr lang="en-US" sz="1100" b="1" kern="100" dirty="0">
                              <a:effectLst/>
                            </a:rPr>
                            <a:t>2022</a:t>
                          </a:r>
                          <a:endParaRPr lang="en-US" sz="11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nchor="b"/>
                    </a:tc>
                    <a:tc hMerge="1">
                      <a:txBody>
                        <a:bodyPr/>
                        <a:lstStyle/>
                        <a:p>
                          <a:endParaRPr lang="en-US"/>
                        </a:p>
                      </a:txBody>
                      <a:tcPr/>
                    </a:tc>
                    <a:tc gridSpan="2">
                      <a:txBody>
                        <a:bodyPr/>
                        <a:lstStyle/>
                        <a:p>
                          <a:pPr marL="0" marR="0" algn="ctr">
                            <a:lnSpc>
                              <a:spcPct val="107000"/>
                            </a:lnSpc>
                            <a:spcBef>
                              <a:spcPts val="0"/>
                            </a:spcBef>
                            <a:spcAft>
                              <a:spcPts val="800"/>
                            </a:spcAft>
                          </a:pPr>
                          <a:r>
                            <a:rPr lang="en-US" sz="1100" b="1" kern="100">
                              <a:effectLst/>
                            </a:rPr>
                            <a:t>2023</a:t>
                          </a:r>
                          <a:endParaRPr lang="en-US" sz="1100" b="1" kern="10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nchor="b"/>
                    </a:tc>
                    <a:tc hMerge="1">
                      <a:txBody>
                        <a:bodyPr/>
                        <a:lstStyle/>
                        <a:p>
                          <a:endParaRPr lang="en-US"/>
                        </a:p>
                      </a:txBody>
                      <a:tcPr/>
                    </a:tc>
                    <a:tc gridSpan="3">
                      <a:txBody>
                        <a:bodyPr/>
                        <a:lstStyle/>
                        <a:p>
                          <a:pPr marL="0" marR="0" algn="ctr">
                            <a:lnSpc>
                              <a:spcPct val="107000"/>
                            </a:lnSpc>
                            <a:spcBef>
                              <a:spcPts val="0"/>
                            </a:spcBef>
                            <a:spcAft>
                              <a:spcPts val="800"/>
                            </a:spcAft>
                          </a:pPr>
                          <a:r>
                            <a:rPr lang="en-US" sz="1100" b="1" kern="100" dirty="0">
                              <a:effectLst/>
                            </a:rPr>
                            <a:t>2024</a:t>
                          </a:r>
                          <a:endParaRPr lang="en-US" sz="11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nchor="b"/>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568069630"/>
                      </a:ext>
                    </a:extLst>
                  </a:tr>
                  <a:tr h="1123061">
                    <a:tc>
                      <a:txBody>
                        <a:bodyPr/>
                        <a:lstStyle/>
                        <a:p>
                          <a:pPr marL="0" marR="0">
                            <a:lnSpc>
                              <a:spcPct val="107000"/>
                            </a:lnSpc>
                            <a:spcBef>
                              <a:spcPts val="0"/>
                            </a:spcBef>
                            <a:spcAft>
                              <a:spcPts val="800"/>
                            </a:spcAft>
                          </a:pPr>
                          <a:r>
                            <a:rPr lang="en-US" sz="1100" b="1" kern="100" dirty="0">
                              <a:effectLst/>
                            </a:rPr>
                            <a:t> </a:t>
                          </a:r>
                          <a:endParaRPr lang="en-US" sz="11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nchor="b"/>
                    </a:tc>
                    <a:tc>
                      <a:txBody>
                        <a:bodyPr/>
                        <a:lstStyle/>
                        <a:p>
                          <a:pPr marL="0" marR="0">
                            <a:lnSpc>
                              <a:spcPct val="107000"/>
                            </a:lnSpc>
                            <a:spcBef>
                              <a:spcPts val="0"/>
                            </a:spcBef>
                            <a:spcAft>
                              <a:spcPts val="800"/>
                            </a:spcAft>
                          </a:pPr>
                          <a:r>
                            <a:rPr lang="en-US" sz="1100" b="1" kern="100">
                              <a:effectLst/>
                            </a:rPr>
                            <a:t>Budget</a:t>
                          </a:r>
                          <a:endParaRPr lang="en-US" sz="1100" b="1" kern="10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nchor="b"/>
                    </a:tc>
                    <a:tc>
                      <a:txBody>
                        <a:bodyPr/>
                        <a:lstStyle/>
                        <a:p>
                          <a:pPr marL="0" marR="0">
                            <a:lnSpc>
                              <a:spcPct val="107000"/>
                            </a:lnSpc>
                            <a:spcBef>
                              <a:spcPts val="0"/>
                            </a:spcBef>
                            <a:spcAft>
                              <a:spcPts val="800"/>
                            </a:spcAft>
                          </a:pPr>
                          <a:r>
                            <a:rPr lang="en-US" sz="1100" b="1" kern="100">
                              <a:effectLst/>
                            </a:rPr>
                            <a:t>Actual </a:t>
                          </a:r>
                          <a:endParaRPr lang="en-US" sz="1100" b="1" kern="10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nchor="b"/>
                    </a:tc>
                    <a:tc>
                      <a:txBody>
                        <a:bodyPr/>
                        <a:lstStyle/>
                        <a:p>
                          <a:pPr marL="0" marR="0">
                            <a:lnSpc>
                              <a:spcPct val="107000"/>
                            </a:lnSpc>
                            <a:spcBef>
                              <a:spcPts val="0"/>
                            </a:spcBef>
                            <a:spcAft>
                              <a:spcPts val="800"/>
                            </a:spcAft>
                          </a:pPr>
                          <a:r>
                            <a:rPr lang="en-US" sz="1100" b="1" kern="100" dirty="0">
                              <a:effectLst/>
                            </a:rPr>
                            <a:t>Budget</a:t>
                          </a:r>
                          <a:endParaRPr lang="en-US" sz="11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nchor="b"/>
                    </a:tc>
                    <a:tc>
                      <a:txBody>
                        <a:bodyPr/>
                        <a:lstStyle/>
                        <a:p>
                          <a:pPr marL="0" marR="0">
                            <a:lnSpc>
                              <a:spcPct val="107000"/>
                            </a:lnSpc>
                            <a:spcBef>
                              <a:spcPts val="0"/>
                            </a:spcBef>
                            <a:spcAft>
                              <a:spcPts val="800"/>
                            </a:spcAft>
                          </a:pPr>
                          <a:r>
                            <a:rPr lang="en-US" sz="1100" b="1" kern="100" dirty="0">
                              <a:effectLst/>
                            </a:rPr>
                            <a:t>Actual</a:t>
                          </a:r>
                          <a:endParaRPr lang="en-US" sz="11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nchor="b"/>
                    </a:tc>
                    <a:tc>
                      <a:txBody>
                        <a:bodyPr/>
                        <a:lstStyle/>
                        <a:p>
                          <a:pPr marL="0" marR="0">
                            <a:lnSpc>
                              <a:spcPct val="107000"/>
                            </a:lnSpc>
                            <a:spcBef>
                              <a:spcPts val="0"/>
                            </a:spcBef>
                            <a:spcAft>
                              <a:spcPts val="800"/>
                            </a:spcAft>
                          </a:pPr>
                          <a:r>
                            <a:rPr lang="en-US" sz="1100" b="1" kern="100" dirty="0">
                              <a:effectLst/>
                            </a:rPr>
                            <a:t>Budget</a:t>
                          </a:r>
                          <a:endParaRPr lang="en-US" sz="11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nchor="b"/>
                    </a:tc>
                    <a:tc>
                      <a:txBody>
                        <a:bodyPr/>
                        <a:lstStyle/>
                        <a:p>
                          <a:pPr marL="0" marR="0">
                            <a:lnSpc>
                              <a:spcPct val="107000"/>
                            </a:lnSpc>
                            <a:spcBef>
                              <a:spcPts val="0"/>
                            </a:spcBef>
                            <a:spcAft>
                              <a:spcPts val="800"/>
                            </a:spcAft>
                          </a:pPr>
                          <a:r>
                            <a:rPr lang="en-US" sz="1100" b="1" kern="100" dirty="0">
                              <a:effectLst/>
                            </a:rPr>
                            <a:t>Actual as at September</a:t>
                          </a:r>
                          <a:endParaRPr lang="en-US" sz="11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nchor="b"/>
                    </a:tc>
                    <a:tc>
                      <a:txBody>
                        <a:bodyPr/>
                        <a:lstStyle/>
                        <a:p>
                          <a:pPr marL="0" marR="0">
                            <a:lnSpc>
                              <a:spcPct val="107000"/>
                            </a:lnSpc>
                            <a:spcBef>
                              <a:spcPts val="0"/>
                            </a:spcBef>
                            <a:spcAft>
                              <a:spcPts val="800"/>
                            </a:spcAft>
                          </a:pPr>
                          <a:r>
                            <a:rPr lang="en-US" sz="1100" b="1" kern="100" dirty="0">
                              <a:effectLst/>
                            </a:rPr>
                            <a:t>% Performance as at September</a:t>
                          </a:r>
                        </a:p>
                        <a:p>
                          <a:pPr marL="0" marR="0">
                            <a:lnSpc>
                              <a:spcPct val="107000"/>
                            </a:lnSpc>
                            <a:spcBef>
                              <a:spcPts val="0"/>
                            </a:spcBef>
                            <a:spcAft>
                              <a:spcPts val="800"/>
                            </a:spcAft>
                          </a:pPr>
                          <a14:m>
                            <m:oMathPara xmlns:m="http://schemas.openxmlformats.org/officeDocument/2006/math">
                              <m:oMathParaPr>
                                <m:jc m:val="centerGroup"/>
                              </m:oMathParaPr>
                              <m:oMath xmlns:m="http://schemas.openxmlformats.org/officeDocument/2006/math">
                                <m:f>
                                  <m:fPr>
                                    <m:ctrlPr>
                                      <a:rPr lang="en-US" sz="1100" b="1" i="1" kern="100">
                                        <a:effectLst/>
                                        <a:latin typeface="Cambria Math" panose="02040503050406030204" pitchFamily="18" charset="0"/>
                                      </a:rPr>
                                    </m:ctrlPr>
                                  </m:fPr>
                                  <m:num>
                                    <m:r>
                                      <a:rPr lang="en-US" sz="1100" b="1" kern="100" smtClean="0">
                                        <a:effectLst/>
                                        <a:latin typeface="Cambria Math" panose="02040503050406030204" pitchFamily="18" charset="0"/>
                                      </a:rPr>
                                      <m:t>𝐀𝐜𝐭𝐮𝐚𝐥</m:t>
                                    </m:r>
                                  </m:num>
                                  <m:den>
                                    <m:r>
                                      <a:rPr lang="en-US" sz="1100" b="1" kern="100" smtClean="0">
                                        <a:effectLst/>
                                        <a:latin typeface="Cambria Math" panose="02040503050406030204" pitchFamily="18" charset="0"/>
                                      </a:rPr>
                                      <m:t>𝐁𝐮𝐝𝐠𝐞𝐭</m:t>
                                    </m:r>
                                  </m:den>
                                </m:f>
                                <m:r>
                                  <a:rPr lang="en-US" sz="1100" b="1" kern="100" smtClean="0">
                                    <a:effectLst/>
                                    <a:latin typeface="Cambria Math" panose="02040503050406030204" pitchFamily="18" charset="0"/>
                                  </a:rPr>
                                  <m:t>𝐱</m:t>
                                </m:r>
                                <m:r>
                                  <a:rPr lang="en-US" sz="1100" b="1" kern="100">
                                    <a:effectLst/>
                                    <a:latin typeface="Cambria Math" panose="02040503050406030204" pitchFamily="18" charset="0"/>
                                  </a:rPr>
                                  <m:t> </m:t>
                                </m:r>
                                <m:r>
                                  <a:rPr lang="en-US" sz="1100" b="1" kern="100">
                                    <a:effectLst/>
                                    <a:latin typeface="Cambria Math" panose="02040503050406030204" pitchFamily="18" charset="0"/>
                                  </a:rPr>
                                  <m:t>𝟏𝟎𝟎</m:t>
                                </m:r>
                              </m:oMath>
                            </m:oMathPara>
                          </a14:m>
                          <a:endParaRPr lang="en-US" sz="11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nchor="b"/>
                    </a:tc>
                    <a:extLst>
                      <a:ext uri="{0D108BD9-81ED-4DB2-BD59-A6C34878D82A}">
                        <a16:rowId xmlns:a16="http://schemas.microsoft.com/office/drawing/2014/main" val="1105071578"/>
                      </a:ext>
                    </a:extLst>
                  </a:tr>
                  <a:tr h="590550">
                    <a:tc>
                      <a:txBody>
                        <a:bodyPr/>
                        <a:lstStyle/>
                        <a:p>
                          <a:pPr marL="0" marR="0">
                            <a:lnSpc>
                              <a:spcPct val="107000"/>
                            </a:lnSpc>
                            <a:spcBef>
                              <a:spcPts val="0"/>
                            </a:spcBef>
                            <a:spcAft>
                              <a:spcPts val="800"/>
                            </a:spcAft>
                          </a:pPr>
                          <a:r>
                            <a:rPr lang="en-US" sz="1100" b="1" kern="100">
                              <a:effectLst/>
                            </a:rPr>
                            <a:t>Compensation of Employees </a:t>
                          </a:r>
                          <a:endParaRPr lang="en-US" sz="1100" b="1" kern="10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nchor="b"/>
                    </a:tc>
                    <a:tc>
                      <a:txBody>
                        <a:bodyPr/>
                        <a:lstStyle/>
                        <a:p>
                          <a:pPr algn="l" fontAlgn="b"/>
                          <a:r>
                            <a:rPr lang="en-US" sz="1100" b="0" i="0" u="none" strike="noStrike" dirty="0">
                              <a:solidFill>
                                <a:srgbClr val="000000"/>
                              </a:solidFill>
                              <a:effectLst/>
                              <a:latin typeface="Calibri" panose="020F0502020204030204" pitchFamily="34" charset="0"/>
                            </a:rPr>
                            <a:t>     2,354,240.63 </a:t>
                          </a:r>
                        </a:p>
                      </a:txBody>
                      <a:tcPr marL="9525" marR="9525" marT="9525" marB="0" anchor="b"/>
                    </a:tc>
                    <a:tc>
                      <a:txBody>
                        <a:bodyPr/>
                        <a:lstStyle/>
                        <a:p>
                          <a:pPr algn="l" fontAlgn="b"/>
                          <a:r>
                            <a:rPr lang="en-US" sz="1100" b="0" i="0" u="none" strike="noStrike">
                              <a:solidFill>
                                <a:srgbClr val="000000"/>
                              </a:solidFill>
                              <a:effectLst/>
                              <a:latin typeface="Calibri" panose="020F0502020204030204" pitchFamily="34" charset="0"/>
                            </a:rPr>
                            <a:t>         1,917,546.93 </a:t>
                          </a:r>
                        </a:p>
                      </a:txBody>
                      <a:tcPr marL="9525" marR="9525" marT="9525" marB="0" anchor="b"/>
                    </a:tc>
                    <a:tc>
                      <a:txBody>
                        <a:bodyPr/>
                        <a:lstStyle/>
                        <a:p>
                          <a:pPr algn="l" fontAlgn="b"/>
                          <a:r>
                            <a:rPr lang="en-US" sz="1100" b="0" i="0" u="none" strike="noStrike">
                              <a:solidFill>
                                <a:srgbClr val="000000"/>
                              </a:solidFill>
                              <a:effectLst/>
                              <a:latin typeface="Calibri" panose="020F0502020204030204" pitchFamily="34" charset="0"/>
                            </a:rPr>
                            <a:t>      2,221,655.92 </a:t>
                          </a:r>
                        </a:p>
                      </a:txBody>
                      <a:tcPr marL="9525" marR="9525" marT="9525" marB="0" anchor="b"/>
                    </a:tc>
                    <a:tc>
                      <a:txBody>
                        <a:bodyPr/>
                        <a:lstStyle/>
                        <a:p>
                          <a:pPr algn="l" fontAlgn="b"/>
                          <a:r>
                            <a:rPr lang="en-US" sz="1100" b="0" i="0" u="none" strike="noStrike">
                              <a:solidFill>
                                <a:srgbClr val="000000"/>
                              </a:solidFill>
                              <a:effectLst/>
                              <a:latin typeface="Calibri" panose="020F0502020204030204" pitchFamily="34" charset="0"/>
                            </a:rPr>
                            <a:t>     2,110,573.10 </a:t>
                          </a:r>
                        </a:p>
                      </a:txBody>
                      <a:tcPr marL="9525" marR="9525" marT="9525" marB="0" anchor="b"/>
                    </a:tc>
                    <a:tc>
                      <a:txBody>
                        <a:bodyPr/>
                        <a:lstStyle/>
                        <a:p>
                          <a:pPr algn="l" fontAlgn="b"/>
                          <a:r>
                            <a:rPr lang="en-US" sz="1100" b="0" i="0" u="none" strike="noStrike">
                              <a:solidFill>
                                <a:srgbClr val="000000"/>
                              </a:solidFill>
                              <a:effectLst/>
                              <a:latin typeface="Calibri" panose="020F0502020204030204" pitchFamily="34" charset="0"/>
                            </a:rPr>
                            <a:t>      2,723,986.09 </a:t>
                          </a:r>
                        </a:p>
                      </a:txBody>
                      <a:tcPr marL="9525" marR="9525" marT="9525" marB="0" anchor="b"/>
                    </a:tc>
                    <a:tc>
                      <a:txBody>
                        <a:bodyPr/>
                        <a:lstStyle/>
                        <a:p>
                          <a:pPr algn="l" fontAlgn="b"/>
                          <a:r>
                            <a:rPr lang="en-US" sz="1100" b="0" i="0" u="none" strike="noStrike">
                              <a:solidFill>
                                <a:srgbClr val="000000"/>
                              </a:solidFill>
                              <a:effectLst/>
                              <a:latin typeface="Calibri" panose="020F0502020204030204" pitchFamily="34" charset="0"/>
                            </a:rPr>
                            <a:t>       4,231,319.70 </a:t>
                          </a:r>
                        </a:p>
                      </a:txBody>
                      <a:tcPr marL="9525" marR="9525" marT="9525" marB="0" anchor="b"/>
                    </a:tc>
                    <a:tc>
                      <a:txBody>
                        <a:bodyPr/>
                        <a:lstStyle/>
                        <a:p>
                          <a:pPr algn="r" fontAlgn="b"/>
                          <a:r>
                            <a:rPr lang="en-US" sz="1100" b="0" i="0" u="none" strike="noStrike" dirty="0">
                              <a:solidFill>
                                <a:srgbClr val="000000"/>
                              </a:solidFill>
                              <a:effectLst/>
                              <a:latin typeface="Calibri" panose="020F0502020204030204" pitchFamily="34" charset="0"/>
                            </a:rPr>
                            <a:t>155.34%</a:t>
                          </a:r>
                        </a:p>
                      </a:txBody>
                      <a:tcPr marL="9525" marR="9525" marT="9525" marB="0" anchor="b"/>
                    </a:tc>
                    <a:extLst>
                      <a:ext uri="{0D108BD9-81ED-4DB2-BD59-A6C34878D82A}">
                        <a16:rowId xmlns:a16="http://schemas.microsoft.com/office/drawing/2014/main" val="801931172"/>
                      </a:ext>
                    </a:extLst>
                  </a:tr>
                  <a:tr h="516890">
                    <a:tc>
                      <a:txBody>
                        <a:bodyPr/>
                        <a:lstStyle/>
                        <a:p>
                          <a:pPr marL="0" marR="0">
                            <a:lnSpc>
                              <a:spcPct val="107000"/>
                            </a:lnSpc>
                            <a:spcBef>
                              <a:spcPts val="0"/>
                            </a:spcBef>
                            <a:spcAft>
                              <a:spcPts val="800"/>
                            </a:spcAft>
                          </a:pPr>
                          <a:r>
                            <a:rPr lang="en-US" sz="1100" b="1" kern="100">
                              <a:effectLst/>
                            </a:rPr>
                            <a:t>Goods and Services </a:t>
                          </a:r>
                          <a:endParaRPr lang="en-US" sz="1100" b="1" kern="10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nchor="b"/>
                    </a:tc>
                    <a:tc>
                      <a:txBody>
                        <a:bodyPr/>
                        <a:lstStyle/>
                        <a:p>
                          <a:pPr algn="l" fontAlgn="b"/>
                          <a:r>
                            <a:rPr lang="en-US" sz="1100" b="0" i="0" u="none" strike="noStrike">
                              <a:solidFill>
                                <a:srgbClr val="000000"/>
                              </a:solidFill>
                              <a:effectLst/>
                              <a:latin typeface="Calibri" panose="020F0502020204030204" pitchFamily="34" charset="0"/>
                            </a:rPr>
                            <a:t>     2,973,870.97 </a:t>
                          </a:r>
                        </a:p>
                      </a:txBody>
                      <a:tcPr marL="9525" marR="9525" marT="9525" marB="0" anchor="b"/>
                    </a:tc>
                    <a:tc>
                      <a:txBody>
                        <a:bodyPr/>
                        <a:lstStyle/>
                        <a:p>
                          <a:pPr algn="l" fontAlgn="b"/>
                          <a:r>
                            <a:rPr lang="en-US" sz="1100" b="0" i="0" u="none" strike="noStrike">
                              <a:solidFill>
                                <a:srgbClr val="000000"/>
                              </a:solidFill>
                              <a:effectLst/>
                              <a:latin typeface="Calibri" panose="020F0502020204030204" pitchFamily="34" charset="0"/>
                            </a:rPr>
                            <a:t>         1,866,734.92 </a:t>
                          </a:r>
                        </a:p>
                      </a:txBody>
                      <a:tcPr marL="9525" marR="9525" marT="9525" marB="0" anchor="b"/>
                    </a:tc>
                    <a:tc>
                      <a:txBody>
                        <a:bodyPr/>
                        <a:lstStyle/>
                        <a:p>
                          <a:pPr algn="l" fontAlgn="b"/>
                          <a:r>
                            <a:rPr lang="en-US" sz="1100" b="0" i="0" u="none" strike="noStrike">
                              <a:solidFill>
                                <a:srgbClr val="000000"/>
                              </a:solidFill>
                              <a:effectLst/>
                              <a:latin typeface="Calibri" panose="020F0502020204030204" pitchFamily="34" charset="0"/>
                            </a:rPr>
                            <a:t>      2,044,556.97 </a:t>
                          </a:r>
                        </a:p>
                      </a:txBody>
                      <a:tcPr marL="9525" marR="9525" marT="9525" marB="0" anchor="b"/>
                    </a:tc>
                    <a:tc>
                      <a:txBody>
                        <a:bodyPr/>
                        <a:lstStyle/>
                        <a:p>
                          <a:pPr algn="l" fontAlgn="b"/>
                          <a:r>
                            <a:rPr lang="en-US" sz="1100" b="0" i="0" u="none" strike="noStrike">
                              <a:solidFill>
                                <a:srgbClr val="000000"/>
                              </a:solidFill>
                              <a:effectLst/>
                              <a:latin typeface="Calibri" panose="020F0502020204030204" pitchFamily="34" charset="0"/>
                            </a:rPr>
                            <a:t>        527,344.96 </a:t>
                          </a:r>
                        </a:p>
                      </a:txBody>
                      <a:tcPr marL="9525" marR="9525" marT="9525" marB="0" anchor="b"/>
                    </a:tc>
                    <a:tc>
                      <a:txBody>
                        <a:bodyPr/>
                        <a:lstStyle/>
                        <a:p>
                          <a:pPr algn="l" fontAlgn="b"/>
                          <a:r>
                            <a:rPr lang="en-US" sz="1100" b="0" i="0" u="none" strike="noStrike">
                              <a:solidFill>
                                <a:srgbClr val="000000"/>
                              </a:solidFill>
                              <a:effectLst/>
                              <a:latin typeface="Calibri" panose="020F0502020204030204" pitchFamily="34" charset="0"/>
                            </a:rPr>
                            <a:t>      2,877,504.92 </a:t>
                          </a:r>
                        </a:p>
                      </a:txBody>
                      <a:tcPr marL="9525" marR="9525" marT="9525" marB="0" anchor="b"/>
                    </a:tc>
                    <a:tc>
                      <a:txBody>
                        <a:bodyPr/>
                        <a:lstStyle/>
                        <a:p>
                          <a:pPr algn="l" fontAlgn="b"/>
                          <a:r>
                            <a:rPr lang="en-US" sz="1100" b="0" i="0" u="none" strike="noStrike">
                              <a:solidFill>
                                <a:srgbClr val="000000"/>
                              </a:solidFill>
                              <a:effectLst/>
                              <a:latin typeface="Calibri" panose="020F0502020204030204" pitchFamily="34" charset="0"/>
                            </a:rPr>
                            <a:t>       1,674,863.93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58.21%</a:t>
                          </a:r>
                        </a:p>
                      </a:txBody>
                      <a:tcPr marL="9525" marR="9525" marT="9525" marB="0" anchor="b"/>
                    </a:tc>
                    <a:extLst>
                      <a:ext uri="{0D108BD9-81ED-4DB2-BD59-A6C34878D82A}">
                        <a16:rowId xmlns:a16="http://schemas.microsoft.com/office/drawing/2014/main" val="3155590724"/>
                      </a:ext>
                    </a:extLst>
                  </a:tr>
                  <a:tr h="516890">
                    <a:tc>
                      <a:txBody>
                        <a:bodyPr/>
                        <a:lstStyle/>
                        <a:p>
                          <a:pPr marL="0" marR="0">
                            <a:lnSpc>
                              <a:spcPct val="107000"/>
                            </a:lnSpc>
                            <a:spcBef>
                              <a:spcPts val="0"/>
                            </a:spcBef>
                            <a:spcAft>
                              <a:spcPts val="800"/>
                            </a:spcAft>
                          </a:pPr>
                          <a:r>
                            <a:rPr lang="en-US" sz="1100" b="1" kern="100" dirty="0">
                              <a:effectLst/>
                            </a:rPr>
                            <a:t>Assets </a:t>
                          </a:r>
                          <a:endParaRPr lang="en-US" sz="11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nchor="b"/>
                    </a:tc>
                    <a:tc>
                      <a:txBody>
                        <a:bodyPr/>
                        <a:lstStyle/>
                        <a:p>
                          <a:pPr algn="l" fontAlgn="b"/>
                          <a:r>
                            <a:rPr lang="en-US" sz="1100" b="0" i="0" u="none" strike="noStrike">
                              <a:solidFill>
                                <a:srgbClr val="000000"/>
                              </a:solidFill>
                              <a:effectLst/>
                              <a:latin typeface="Calibri" panose="020F0502020204030204" pitchFamily="34" charset="0"/>
                            </a:rPr>
                            <a:t>     4,840,482.55 </a:t>
                          </a:r>
                        </a:p>
                      </a:txBody>
                      <a:tcPr marL="9525" marR="9525" marT="9525" marB="0" anchor="b"/>
                    </a:tc>
                    <a:tc>
                      <a:txBody>
                        <a:bodyPr/>
                        <a:lstStyle/>
                        <a:p>
                          <a:pPr algn="l" fontAlgn="b"/>
                          <a:r>
                            <a:rPr lang="en-US" sz="1100" b="0" i="0" u="none" strike="noStrike">
                              <a:solidFill>
                                <a:srgbClr val="000000"/>
                              </a:solidFill>
                              <a:effectLst/>
                              <a:latin typeface="Calibri" panose="020F0502020204030204" pitchFamily="34" charset="0"/>
                            </a:rPr>
                            <a:t>         1,934,167.77 </a:t>
                          </a:r>
                        </a:p>
                      </a:txBody>
                      <a:tcPr marL="9525" marR="9525" marT="9525" marB="0" anchor="b"/>
                    </a:tc>
                    <a:tc>
                      <a:txBody>
                        <a:bodyPr/>
                        <a:lstStyle/>
                        <a:p>
                          <a:pPr algn="l" fontAlgn="b"/>
                          <a:r>
                            <a:rPr lang="en-US" sz="1100" b="0" i="0" u="none" strike="noStrike">
                              <a:solidFill>
                                <a:srgbClr val="000000"/>
                              </a:solidFill>
                              <a:effectLst/>
                              <a:latin typeface="Calibri" panose="020F0502020204030204" pitchFamily="34" charset="0"/>
                            </a:rPr>
                            <a:t>      5,234,709.64 </a:t>
                          </a:r>
                        </a:p>
                      </a:txBody>
                      <a:tcPr marL="9525" marR="9525" marT="9525" marB="0" anchor="b"/>
                    </a:tc>
                    <a:tc>
                      <a:txBody>
                        <a:bodyPr/>
                        <a:lstStyle/>
                        <a:p>
                          <a:pPr algn="l" fontAlgn="b"/>
                          <a:r>
                            <a:rPr lang="en-US" sz="1100" b="0" i="0" u="none" strike="noStrike">
                              <a:solidFill>
                                <a:srgbClr val="000000"/>
                              </a:solidFill>
                              <a:effectLst/>
                              <a:latin typeface="Calibri" panose="020F0502020204030204" pitchFamily="34" charset="0"/>
                            </a:rPr>
                            <a:t>        594,665.59 </a:t>
                          </a:r>
                        </a:p>
                      </a:txBody>
                      <a:tcPr marL="9525" marR="9525" marT="9525" marB="0" anchor="b"/>
                    </a:tc>
                    <a:tc>
                      <a:txBody>
                        <a:bodyPr/>
                        <a:lstStyle/>
                        <a:p>
                          <a:pPr algn="l" fontAlgn="b"/>
                          <a:r>
                            <a:rPr lang="en-US" sz="1100" b="0" i="0" u="none" strike="noStrike">
                              <a:solidFill>
                                <a:srgbClr val="000000"/>
                              </a:solidFill>
                              <a:effectLst/>
                              <a:latin typeface="Calibri" panose="020F0502020204030204" pitchFamily="34" charset="0"/>
                            </a:rPr>
                            <a:t>      4,555,645.74 </a:t>
                          </a:r>
                        </a:p>
                      </a:txBody>
                      <a:tcPr marL="9525" marR="9525" marT="9525" marB="0" anchor="b"/>
                    </a:tc>
                    <a:tc>
                      <a:txBody>
                        <a:bodyPr/>
                        <a:lstStyle/>
                        <a:p>
                          <a:pPr algn="l" fontAlgn="b"/>
                          <a:r>
                            <a:rPr lang="en-US" sz="1100" b="0" i="0" u="none" strike="noStrike">
                              <a:solidFill>
                                <a:srgbClr val="000000"/>
                              </a:solidFill>
                              <a:effectLst/>
                              <a:latin typeface="Calibri" panose="020F0502020204030204" pitchFamily="34" charset="0"/>
                            </a:rPr>
                            <a:t>          664,502.69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14.59%</a:t>
                          </a:r>
                        </a:p>
                      </a:txBody>
                      <a:tcPr marL="9525" marR="9525" marT="9525" marB="0" anchor="b"/>
                    </a:tc>
                    <a:extLst>
                      <a:ext uri="{0D108BD9-81ED-4DB2-BD59-A6C34878D82A}">
                        <a16:rowId xmlns:a16="http://schemas.microsoft.com/office/drawing/2014/main" val="2629767588"/>
                      </a:ext>
                    </a:extLst>
                  </a:tr>
                  <a:tr h="516890">
                    <a:tc>
                      <a:txBody>
                        <a:bodyPr/>
                        <a:lstStyle/>
                        <a:p>
                          <a:pPr marL="0" marR="0">
                            <a:lnSpc>
                              <a:spcPct val="107000"/>
                            </a:lnSpc>
                            <a:spcBef>
                              <a:spcPts val="0"/>
                            </a:spcBef>
                            <a:spcAft>
                              <a:spcPts val="800"/>
                            </a:spcAft>
                          </a:pPr>
                          <a:r>
                            <a:rPr lang="en-US" sz="1100" b="1" kern="100">
                              <a:effectLst/>
                            </a:rPr>
                            <a:t>Total</a:t>
                          </a:r>
                          <a:endParaRPr lang="en-US" sz="1100" b="1" kern="10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nchor="b"/>
                    </a:tc>
                    <a:tc>
                      <a:txBody>
                        <a:bodyPr/>
                        <a:lstStyle/>
                        <a:p>
                          <a:pPr algn="l" fontAlgn="b"/>
                          <a:r>
                            <a:rPr lang="en-US" sz="1100" b="1" i="0" u="none" strike="noStrike">
                              <a:solidFill>
                                <a:srgbClr val="000000"/>
                              </a:solidFill>
                              <a:effectLst/>
                              <a:latin typeface="Calibri" panose="020F0502020204030204" pitchFamily="34" charset="0"/>
                            </a:rPr>
                            <a:t>  10,168,594.15 </a:t>
                          </a:r>
                        </a:p>
                      </a:txBody>
                      <a:tcPr marL="9525" marR="9525" marT="9525" marB="0" anchor="b"/>
                    </a:tc>
                    <a:tc>
                      <a:txBody>
                        <a:bodyPr/>
                        <a:lstStyle/>
                        <a:p>
                          <a:pPr algn="l" fontAlgn="b"/>
                          <a:r>
                            <a:rPr lang="en-US" sz="1100" b="1" i="0" u="none" strike="noStrike">
                              <a:solidFill>
                                <a:srgbClr val="000000"/>
                              </a:solidFill>
                              <a:effectLst/>
                              <a:latin typeface="Calibri" panose="020F0502020204030204" pitchFamily="34" charset="0"/>
                            </a:rPr>
                            <a:t>         5,718,449.62 </a:t>
                          </a:r>
                        </a:p>
                      </a:txBody>
                      <a:tcPr marL="9525" marR="9525" marT="9525" marB="0" anchor="b"/>
                    </a:tc>
                    <a:tc>
                      <a:txBody>
                        <a:bodyPr/>
                        <a:lstStyle/>
                        <a:p>
                          <a:pPr algn="l" fontAlgn="b"/>
                          <a:r>
                            <a:rPr lang="en-US" sz="1100" b="1" i="0" u="none" strike="noStrike">
                              <a:solidFill>
                                <a:srgbClr val="000000"/>
                              </a:solidFill>
                              <a:effectLst/>
                              <a:latin typeface="Calibri" panose="020F0502020204030204" pitchFamily="34" charset="0"/>
                            </a:rPr>
                            <a:t>      9,500,922.53 </a:t>
                          </a:r>
                        </a:p>
                      </a:txBody>
                      <a:tcPr marL="9525" marR="9525" marT="9525" marB="0" anchor="b"/>
                    </a:tc>
                    <a:tc>
                      <a:txBody>
                        <a:bodyPr/>
                        <a:lstStyle/>
                        <a:p>
                          <a:pPr algn="l" fontAlgn="b"/>
                          <a:r>
                            <a:rPr lang="en-US" sz="1100" b="1" i="0" u="none" strike="noStrike">
                              <a:solidFill>
                                <a:srgbClr val="000000"/>
                              </a:solidFill>
                              <a:effectLst/>
                              <a:latin typeface="Calibri" panose="020F0502020204030204" pitchFamily="34" charset="0"/>
                            </a:rPr>
                            <a:t>     3,232,583.65 </a:t>
                          </a:r>
                        </a:p>
                      </a:txBody>
                      <a:tcPr marL="9525" marR="9525" marT="9525" marB="0" anchor="b"/>
                    </a:tc>
                    <a:tc>
                      <a:txBody>
                        <a:bodyPr/>
                        <a:lstStyle/>
                        <a:p>
                          <a:pPr algn="l" fontAlgn="b"/>
                          <a:r>
                            <a:rPr lang="en-US" sz="1100" b="1" i="0" u="none" strike="noStrike">
                              <a:solidFill>
                                <a:srgbClr val="000000"/>
                              </a:solidFill>
                              <a:effectLst/>
                              <a:latin typeface="Calibri" panose="020F0502020204030204" pitchFamily="34" charset="0"/>
                            </a:rPr>
                            <a:t>    10,157,136.75 </a:t>
                          </a:r>
                        </a:p>
                      </a:txBody>
                      <a:tcPr marL="9525" marR="9525" marT="9525" marB="0" anchor="b"/>
                    </a:tc>
                    <a:tc>
                      <a:txBody>
                        <a:bodyPr/>
                        <a:lstStyle/>
                        <a:p>
                          <a:pPr algn="l" fontAlgn="b"/>
                          <a:r>
                            <a:rPr lang="en-US" sz="1100" b="1" i="0" u="none" strike="noStrike">
                              <a:solidFill>
                                <a:srgbClr val="000000"/>
                              </a:solidFill>
                              <a:effectLst/>
                              <a:latin typeface="Calibri" panose="020F0502020204030204" pitchFamily="34" charset="0"/>
                            </a:rPr>
                            <a:t>       6,570,686.32 </a:t>
                          </a:r>
                        </a:p>
                      </a:txBody>
                      <a:tcPr marL="9525" marR="9525" marT="9525" marB="0" anchor="b"/>
                    </a:tc>
                    <a:tc>
                      <a:txBody>
                        <a:bodyPr/>
                        <a:lstStyle/>
                        <a:p>
                          <a:pPr algn="r" fontAlgn="b"/>
                          <a:r>
                            <a:rPr lang="en-US" sz="1100" b="1" i="0" u="none" strike="noStrike" dirty="0">
                              <a:solidFill>
                                <a:srgbClr val="000000"/>
                              </a:solidFill>
                              <a:effectLst/>
                              <a:latin typeface="Calibri" panose="020F0502020204030204" pitchFamily="34" charset="0"/>
                            </a:rPr>
                            <a:t>64.69%</a:t>
                          </a:r>
                        </a:p>
                      </a:txBody>
                      <a:tcPr marL="9525" marR="9525" marT="9525" marB="0" anchor="b"/>
                    </a:tc>
                    <a:extLst>
                      <a:ext uri="{0D108BD9-81ED-4DB2-BD59-A6C34878D82A}">
                        <a16:rowId xmlns:a16="http://schemas.microsoft.com/office/drawing/2014/main" val="809361622"/>
                      </a:ext>
                    </a:extLst>
                  </a:tr>
                </a:tbl>
              </a:graphicData>
            </a:graphic>
          </p:graphicFrame>
        </mc:Choice>
        <mc:Fallback xmlns="">
          <p:graphicFrame>
            <p:nvGraphicFramePr>
              <p:cNvPr id="4" name="Table 3">
                <a:extLst>
                  <a:ext uri="{FF2B5EF4-FFF2-40B4-BE49-F238E27FC236}">
                    <a16:creationId xmlns:a16="http://schemas.microsoft.com/office/drawing/2014/main" id="{C4C924B2-57CA-44BE-930E-D15B5C9292E9}"/>
                  </a:ext>
                </a:extLst>
              </p:cNvPr>
              <p:cNvGraphicFramePr>
                <a:graphicFrameLocks noGrp="1"/>
              </p:cNvGraphicFramePr>
              <p:nvPr>
                <p:extLst>
                  <p:ext uri="{D42A27DB-BD31-4B8C-83A1-F6EECF244321}">
                    <p14:modId xmlns:p14="http://schemas.microsoft.com/office/powerpoint/2010/main" val="2362029834"/>
                  </p:ext>
                </p:extLst>
              </p:nvPr>
            </p:nvGraphicFramePr>
            <p:xfrm>
              <a:off x="140679" y="1302425"/>
              <a:ext cx="8646858" cy="4126294"/>
            </p:xfrm>
            <a:graphic>
              <a:graphicData uri="http://schemas.openxmlformats.org/drawingml/2006/table">
                <a:tbl>
                  <a:tblPr>
                    <a:tableStyleId>{5940675A-B579-460E-94D1-54222C63F5DA}</a:tableStyleId>
                  </a:tblPr>
                  <a:tblGrid>
                    <a:gridCol w="1437600">
                      <a:extLst>
                        <a:ext uri="{9D8B030D-6E8A-4147-A177-3AD203B41FA5}">
                          <a16:colId xmlns:a16="http://schemas.microsoft.com/office/drawing/2014/main" val="1588502822"/>
                        </a:ext>
                      </a:extLst>
                    </a:gridCol>
                    <a:gridCol w="1089765">
                      <a:extLst>
                        <a:ext uri="{9D8B030D-6E8A-4147-A177-3AD203B41FA5}">
                          <a16:colId xmlns:a16="http://schemas.microsoft.com/office/drawing/2014/main" val="2293296660"/>
                        </a:ext>
                      </a:extLst>
                    </a:gridCol>
                    <a:gridCol w="1052186">
                      <a:extLst>
                        <a:ext uri="{9D8B030D-6E8A-4147-A177-3AD203B41FA5}">
                          <a16:colId xmlns:a16="http://schemas.microsoft.com/office/drawing/2014/main" val="798864222"/>
                        </a:ext>
                      </a:extLst>
                    </a:gridCol>
                    <a:gridCol w="989556">
                      <a:extLst>
                        <a:ext uri="{9D8B030D-6E8A-4147-A177-3AD203B41FA5}">
                          <a16:colId xmlns:a16="http://schemas.microsoft.com/office/drawing/2014/main" val="3005449419"/>
                        </a:ext>
                      </a:extLst>
                    </a:gridCol>
                    <a:gridCol w="1064713">
                      <a:extLst>
                        <a:ext uri="{9D8B030D-6E8A-4147-A177-3AD203B41FA5}">
                          <a16:colId xmlns:a16="http://schemas.microsoft.com/office/drawing/2014/main" val="3081478340"/>
                        </a:ext>
                      </a:extLst>
                    </a:gridCol>
                    <a:gridCol w="969832">
                      <a:extLst>
                        <a:ext uri="{9D8B030D-6E8A-4147-A177-3AD203B41FA5}">
                          <a16:colId xmlns:a16="http://schemas.microsoft.com/office/drawing/2014/main" val="3146700913"/>
                        </a:ext>
                      </a:extLst>
                    </a:gridCol>
                    <a:gridCol w="1015548">
                      <a:extLst>
                        <a:ext uri="{9D8B030D-6E8A-4147-A177-3AD203B41FA5}">
                          <a16:colId xmlns:a16="http://schemas.microsoft.com/office/drawing/2014/main" val="1199468502"/>
                        </a:ext>
                      </a:extLst>
                    </a:gridCol>
                    <a:gridCol w="1027658">
                      <a:extLst>
                        <a:ext uri="{9D8B030D-6E8A-4147-A177-3AD203B41FA5}">
                          <a16:colId xmlns:a16="http://schemas.microsoft.com/office/drawing/2014/main" val="1931598936"/>
                        </a:ext>
                      </a:extLst>
                    </a:gridCol>
                  </a:tblGrid>
                  <a:tr h="327025">
                    <a:tc gridSpan="8">
                      <a:txBody>
                        <a:bodyPr/>
                        <a:lstStyle/>
                        <a:p>
                          <a:pPr marL="0" marR="0" algn="ctr">
                            <a:lnSpc>
                              <a:spcPct val="107000"/>
                            </a:lnSpc>
                            <a:spcBef>
                              <a:spcPts val="0"/>
                            </a:spcBef>
                            <a:spcAft>
                              <a:spcPts val="800"/>
                            </a:spcAft>
                          </a:pPr>
                          <a:r>
                            <a:rPr lang="en-US" sz="1100" b="1" kern="100" dirty="0">
                              <a:effectLst/>
                            </a:rPr>
                            <a:t>EXPENDITURE PERFORMANCE (ALL DEPARTMENTS) ALL FUNDING SOURCES</a:t>
                          </a:r>
                          <a:endParaRPr lang="en-US" sz="11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nchor="b"/>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586886812"/>
                      </a:ext>
                    </a:extLst>
                  </a:tr>
                  <a:tr h="355600">
                    <a:tc>
                      <a:txBody>
                        <a:bodyPr/>
                        <a:lstStyle/>
                        <a:p>
                          <a:pPr marL="0" marR="0" algn="ctr">
                            <a:lnSpc>
                              <a:spcPct val="107000"/>
                            </a:lnSpc>
                            <a:spcBef>
                              <a:spcPts val="0"/>
                            </a:spcBef>
                            <a:spcAft>
                              <a:spcPts val="800"/>
                            </a:spcAft>
                          </a:pPr>
                          <a:r>
                            <a:rPr lang="en-US" sz="1100" b="1" kern="100">
                              <a:effectLst/>
                            </a:rPr>
                            <a:t>Expenditure</a:t>
                          </a:r>
                          <a:endParaRPr lang="en-US" sz="1100" b="1" kern="10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nchor="b"/>
                    </a:tc>
                    <a:tc gridSpan="2">
                      <a:txBody>
                        <a:bodyPr/>
                        <a:lstStyle/>
                        <a:p>
                          <a:pPr marL="0" marR="0" algn="ctr">
                            <a:lnSpc>
                              <a:spcPct val="107000"/>
                            </a:lnSpc>
                            <a:spcBef>
                              <a:spcPts val="0"/>
                            </a:spcBef>
                            <a:spcAft>
                              <a:spcPts val="800"/>
                            </a:spcAft>
                          </a:pPr>
                          <a:r>
                            <a:rPr lang="en-US" sz="1100" b="1" kern="100" dirty="0">
                              <a:effectLst/>
                            </a:rPr>
                            <a:t>2022</a:t>
                          </a:r>
                          <a:endParaRPr lang="en-US" sz="11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nchor="b"/>
                    </a:tc>
                    <a:tc hMerge="1">
                      <a:txBody>
                        <a:bodyPr/>
                        <a:lstStyle/>
                        <a:p>
                          <a:endParaRPr lang="en-US"/>
                        </a:p>
                      </a:txBody>
                      <a:tcPr/>
                    </a:tc>
                    <a:tc gridSpan="2">
                      <a:txBody>
                        <a:bodyPr/>
                        <a:lstStyle/>
                        <a:p>
                          <a:pPr marL="0" marR="0" algn="ctr">
                            <a:lnSpc>
                              <a:spcPct val="107000"/>
                            </a:lnSpc>
                            <a:spcBef>
                              <a:spcPts val="0"/>
                            </a:spcBef>
                            <a:spcAft>
                              <a:spcPts val="800"/>
                            </a:spcAft>
                          </a:pPr>
                          <a:r>
                            <a:rPr lang="en-US" sz="1100" b="1" kern="100">
                              <a:effectLst/>
                            </a:rPr>
                            <a:t>2023</a:t>
                          </a:r>
                          <a:endParaRPr lang="en-US" sz="1100" b="1" kern="10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nchor="b"/>
                    </a:tc>
                    <a:tc hMerge="1">
                      <a:txBody>
                        <a:bodyPr/>
                        <a:lstStyle/>
                        <a:p>
                          <a:endParaRPr lang="en-US"/>
                        </a:p>
                      </a:txBody>
                      <a:tcPr/>
                    </a:tc>
                    <a:tc gridSpan="3">
                      <a:txBody>
                        <a:bodyPr/>
                        <a:lstStyle/>
                        <a:p>
                          <a:pPr marL="0" marR="0" algn="ctr">
                            <a:lnSpc>
                              <a:spcPct val="107000"/>
                            </a:lnSpc>
                            <a:spcBef>
                              <a:spcPts val="0"/>
                            </a:spcBef>
                            <a:spcAft>
                              <a:spcPts val="800"/>
                            </a:spcAft>
                          </a:pPr>
                          <a:r>
                            <a:rPr lang="en-US" sz="1100" b="1" kern="100" dirty="0">
                              <a:effectLst/>
                            </a:rPr>
                            <a:t>2024</a:t>
                          </a:r>
                          <a:endParaRPr lang="en-US" sz="11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nchor="b"/>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568069630"/>
                      </a:ext>
                    </a:extLst>
                  </a:tr>
                  <a:tr h="1302449">
                    <a:tc>
                      <a:txBody>
                        <a:bodyPr/>
                        <a:lstStyle/>
                        <a:p>
                          <a:pPr marL="0" marR="0">
                            <a:lnSpc>
                              <a:spcPct val="107000"/>
                            </a:lnSpc>
                            <a:spcBef>
                              <a:spcPts val="0"/>
                            </a:spcBef>
                            <a:spcAft>
                              <a:spcPts val="800"/>
                            </a:spcAft>
                          </a:pPr>
                          <a:r>
                            <a:rPr lang="en-US" sz="1100" b="1" kern="100" dirty="0">
                              <a:effectLst/>
                            </a:rPr>
                            <a:t> </a:t>
                          </a:r>
                          <a:endParaRPr lang="en-US" sz="11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nchor="b"/>
                    </a:tc>
                    <a:tc>
                      <a:txBody>
                        <a:bodyPr/>
                        <a:lstStyle/>
                        <a:p>
                          <a:pPr marL="0" marR="0">
                            <a:lnSpc>
                              <a:spcPct val="107000"/>
                            </a:lnSpc>
                            <a:spcBef>
                              <a:spcPts val="0"/>
                            </a:spcBef>
                            <a:spcAft>
                              <a:spcPts val="800"/>
                            </a:spcAft>
                          </a:pPr>
                          <a:r>
                            <a:rPr lang="en-US" sz="1100" b="1" kern="100">
                              <a:effectLst/>
                            </a:rPr>
                            <a:t>Budget</a:t>
                          </a:r>
                          <a:endParaRPr lang="en-US" sz="1100" b="1" kern="10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nchor="b"/>
                    </a:tc>
                    <a:tc>
                      <a:txBody>
                        <a:bodyPr/>
                        <a:lstStyle/>
                        <a:p>
                          <a:pPr marL="0" marR="0">
                            <a:lnSpc>
                              <a:spcPct val="107000"/>
                            </a:lnSpc>
                            <a:spcBef>
                              <a:spcPts val="0"/>
                            </a:spcBef>
                            <a:spcAft>
                              <a:spcPts val="800"/>
                            </a:spcAft>
                          </a:pPr>
                          <a:r>
                            <a:rPr lang="en-US" sz="1100" b="1" kern="100">
                              <a:effectLst/>
                            </a:rPr>
                            <a:t>Actual </a:t>
                          </a:r>
                          <a:endParaRPr lang="en-US" sz="1100" b="1" kern="10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nchor="b"/>
                    </a:tc>
                    <a:tc>
                      <a:txBody>
                        <a:bodyPr/>
                        <a:lstStyle/>
                        <a:p>
                          <a:pPr marL="0" marR="0">
                            <a:lnSpc>
                              <a:spcPct val="107000"/>
                            </a:lnSpc>
                            <a:spcBef>
                              <a:spcPts val="0"/>
                            </a:spcBef>
                            <a:spcAft>
                              <a:spcPts val="800"/>
                            </a:spcAft>
                          </a:pPr>
                          <a:r>
                            <a:rPr lang="en-US" sz="1100" b="1" kern="100" dirty="0">
                              <a:effectLst/>
                            </a:rPr>
                            <a:t>Budget</a:t>
                          </a:r>
                          <a:endParaRPr lang="en-US" sz="11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nchor="b"/>
                    </a:tc>
                    <a:tc>
                      <a:txBody>
                        <a:bodyPr/>
                        <a:lstStyle/>
                        <a:p>
                          <a:pPr marL="0" marR="0">
                            <a:lnSpc>
                              <a:spcPct val="107000"/>
                            </a:lnSpc>
                            <a:spcBef>
                              <a:spcPts val="0"/>
                            </a:spcBef>
                            <a:spcAft>
                              <a:spcPts val="800"/>
                            </a:spcAft>
                          </a:pPr>
                          <a:r>
                            <a:rPr lang="en-US" sz="1100" b="1" kern="100" dirty="0">
                              <a:effectLst/>
                            </a:rPr>
                            <a:t>Actual</a:t>
                          </a:r>
                          <a:endParaRPr lang="en-US" sz="11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nchor="b"/>
                    </a:tc>
                    <a:tc>
                      <a:txBody>
                        <a:bodyPr/>
                        <a:lstStyle/>
                        <a:p>
                          <a:pPr marL="0" marR="0">
                            <a:lnSpc>
                              <a:spcPct val="107000"/>
                            </a:lnSpc>
                            <a:spcBef>
                              <a:spcPts val="0"/>
                            </a:spcBef>
                            <a:spcAft>
                              <a:spcPts val="800"/>
                            </a:spcAft>
                          </a:pPr>
                          <a:r>
                            <a:rPr lang="en-US" sz="1100" b="1" kern="100" dirty="0">
                              <a:effectLst/>
                            </a:rPr>
                            <a:t>Budget</a:t>
                          </a:r>
                          <a:endParaRPr lang="en-US" sz="11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nchor="b"/>
                    </a:tc>
                    <a:tc>
                      <a:txBody>
                        <a:bodyPr/>
                        <a:lstStyle/>
                        <a:p>
                          <a:pPr marL="0" marR="0">
                            <a:lnSpc>
                              <a:spcPct val="107000"/>
                            </a:lnSpc>
                            <a:spcBef>
                              <a:spcPts val="0"/>
                            </a:spcBef>
                            <a:spcAft>
                              <a:spcPts val="800"/>
                            </a:spcAft>
                          </a:pPr>
                          <a:r>
                            <a:rPr lang="en-US" sz="1100" b="1" kern="100" dirty="0">
                              <a:effectLst/>
                            </a:rPr>
                            <a:t>Actual as at September</a:t>
                          </a:r>
                          <a:endParaRPr lang="en-US" sz="11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nchor="b"/>
                    </a:tc>
                    <a:tc>
                      <a:txBody>
                        <a:bodyPr/>
                        <a:lstStyle/>
                        <a:p>
                          <a:endParaRPr lang="en-US"/>
                        </a:p>
                      </a:txBody>
                      <a:tcPr marL="9525" marR="9525" marT="9525" marB="0" anchor="b">
                        <a:blipFill>
                          <a:blip r:embed="rId2"/>
                          <a:stretch>
                            <a:fillRect l="-740237" t="-52804" r="-1183" b="-171028"/>
                          </a:stretch>
                        </a:blipFill>
                      </a:tcPr>
                    </a:tc>
                    <a:extLst>
                      <a:ext uri="{0D108BD9-81ED-4DB2-BD59-A6C34878D82A}">
                        <a16:rowId xmlns:a16="http://schemas.microsoft.com/office/drawing/2014/main" val="1105071578"/>
                      </a:ext>
                    </a:extLst>
                  </a:tr>
                  <a:tr h="590550">
                    <a:tc>
                      <a:txBody>
                        <a:bodyPr/>
                        <a:lstStyle/>
                        <a:p>
                          <a:pPr marL="0" marR="0">
                            <a:lnSpc>
                              <a:spcPct val="107000"/>
                            </a:lnSpc>
                            <a:spcBef>
                              <a:spcPts val="0"/>
                            </a:spcBef>
                            <a:spcAft>
                              <a:spcPts val="800"/>
                            </a:spcAft>
                          </a:pPr>
                          <a:r>
                            <a:rPr lang="en-US" sz="1100" b="1" kern="100">
                              <a:effectLst/>
                            </a:rPr>
                            <a:t>Compensation of Employees </a:t>
                          </a:r>
                          <a:endParaRPr lang="en-US" sz="1100" b="1" kern="10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nchor="b"/>
                    </a:tc>
                    <a:tc>
                      <a:txBody>
                        <a:bodyPr/>
                        <a:lstStyle/>
                        <a:p>
                          <a:pPr algn="l" fontAlgn="b"/>
                          <a:r>
                            <a:rPr lang="en-US" sz="1100" b="0" i="0" u="none" strike="noStrike" dirty="0">
                              <a:solidFill>
                                <a:srgbClr val="000000"/>
                              </a:solidFill>
                              <a:effectLst/>
                              <a:latin typeface="Calibri" panose="020F0502020204030204" pitchFamily="34" charset="0"/>
                            </a:rPr>
                            <a:t>     2,354,240.63 </a:t>
                          </a:r>
                        </a:p>
                      </a:txBody>
                      <a:tcPr marL="9525" marR="9525" marT="9525" marB="0" anchor="b"/>
                    </a:tc>
                    <a:tc>
                      <a:txBody>
                        <a:bodyPr/>
                        <a:lstStyle/>
                        <a:p>
                          <a:pPr algn="l" fontAlgn="b"/>
                          <a:r>
                            <a:rPr lang="en-US" sz="1100" b="0" i="0" u="none" strike="noStrike">
                              <a:solidFill>
                                <a:srgbClr val="000000"/>
                              </a:solidFill>
                              <a:effectLst/>
                              <a:latin typeface="Calibri" panose="020F0502020204030204" pitchFamily="34" charset="0"/>
                            </a:rPr>
                            <a:t>         1,917,546.93 </a:t>
                          </a:r>
                        </a:p>
                      </a:txBody>
                      <a:tcPr marL="9525" marR="9525" marT="9525" marB="0" anchor="b"/>
                    </a:tc>
                    <a:tc>
                      <a:txBody>
                        <a:bodyPr/>
                        <a:lstStyle/>
                        <a:p>
                          <a:pPr algn="l" fontAlgn="b"/>
                          <a:r>
                            <a:rPr lang="en-US" sz="1100" b="0" i="0" u="none" strike="noStrike">
                              <a:solidFill>
                                <a:srgbClr val="000000"/>
                              </a:solidFill>
                              <a:effectLst/>
                              <a:latin typeface="Calibri" panose="020F0502020204030204" pitchFamily="34" charset="0"/>
                            </a:rPr>
                            <a:t>      2,221,655.92 </a:t>
                          </a:r>
                        </a:p>
                      </a:txBody>
                      <a:tcPr marL="9525" marR="9525" marT="9525" marB="0" anchor="b"/>
                    </a:tc>
                    <a:tc>
                      <a:txBody>
                        <a:bodyPr/>
                        <a:lstStyle/>
                        <a:p>
                          <a:pPr algn="l" fontAlgn="b"/>
                          <a:r>
                            <a:rPr lang="en-US" sz="1100" b="0" i="0" u="none" strike="noStrike">
                              <a:solidFill>
                                <a:srgbClr val="000000"/>
                              </a:solidFill>
                              <a:effectLst/>
                              <a:latin typeface="Calibri" panose="020F0502020204030204" pitchFamily="34" charset="0"/>
                            </a:rPr>
                            <a:t>     2,110,573.10 </a:t>
                          </a:r>
                        </a:p>
                      </a:txBody>
                      <a:tcPr marL="9525" marR="9525" marT="9525" marB="0" anchor="b"/>
                    </a:tc>
                    <a:tc>
                      <a:txBody>
                        <a:bodyPr/>
                        <a:lstStyle/>
                        <a:p>
                          <a:pPr algn="l" fontAlgn="b"/>
                          <a:r>
                            <a:rPr lang="en-US" sz="1100" b="0" i="0" u="none" strike="noStrike">
                              <a:solidFill>
                                <a:srgbClr val="000000"/>
                              </a:solidFill>
                              <a:effectLst/>
                              <a:latin typeface="Calibri" panose="020F0502020204030204" pitchFamily="34" charset="0"/>
                            </a:rPr>
                            <a:t>      2,723,986.09 </a:t>
                          </a:r>
                        </a:p>
                      </a:txBody>
                      <a:tcPr marL="9525" marR="9525" marT="9525" marB="0" anchor="b"/>
                    </a:tc>
                    <a:tc>
                      <a:txBody>
                        <a:bodyPr/>
                        <a:lstStyle/>
                        <a:p>
                          <a:pPr algn="l" fontAlgn="b"/>
                          <a:r>
                            <a:rPr lang="en-US" sz="1100" b="0" i="0" u="none" strike="noStrike">
                              <a:solidFill>
                                <a:srgbClr val="000000"/>
                              </a:solidFill>
                              <a:effectLst/>
                              <a:latin typeface="Calibri" panose="020F0502020204030204" pitchFamily="34" charset="0"/>
                            </a:rPr>
                            <a:t>       4,231,319.70 </a:t>
                          </a:r>
                        </a:p>
                      </a:txBody>
                      <a:tcPr marL="9525" marR="9525" marT="9525" marB="0" anchor="b"/>
                    </a:tc>
                    <a:tc>
                      <a:txBody>
                        <a:bodyPr/>
                        <a:lstStyle/>
                        <a:p>
                          <a:pPr algn="r" fontAlgn="b"/>
                          <a:r>
                            <a:rPr lang="en-US" sz="1100" b="0" i="0" u="none" strike="noStrike" dirty="0">
                              <a:solidFill>
                                <a:srgbClr val="000000"/>
                              </a:solidFill>
                              <a:effectLst/>
                              <a:latin typeface="Calibri" panose="020F0502020204030204" pitchFamily="34" charset="0"/>
                            </a:rPr>
                            <a:t>155.34%</a:t>
                          </a:r>
                        </a:p>
                      </a:txBody>
                      <a:tcPr marL="9525" marR="9525" marT="9525" marB="0" anchor="b"/>
                    </a:tc>
                    <a:extLst>
                      <a:ext uri="{0D108BD9-81ED-4DB2-BD59-A6C34878D82A}">
                        <a16:rowId xmlns:a16="http://schemas.microsoft.com/office/drawing/2014/main" val="801931172"/>
                      </a:ext>
                    </a:extLst>
                  </a:tr>
                  <a:tr h="516890">
                    <a:tc>
                      <a:txBody>
                        <a:bodyPr/>
                        <a:lstStyle/>
                        <a:p>
                          <a:pPr marL="0" marR="0">
                            <a:lnSpc>
                              <a:spcPct val="107000"/>
                            </a:lnSpc>
                            <a:spcBef>
                              <a:spcPts val="0"/>
                            </a:spcBef>
                            <a:spcAft>
                              <a:spcPts val="800"/>
                            </a:spcAft>
                          </a:pPr>
                          <a:r>
                            <a:rPr lang="en-US" sz="1100" b="1" kern="100">
                              <a:effectLst/>
                            </a:rPr>
                            <a:t>Goods and Services </a:t>
                          </a:r>
                          <a:endParaRPr lang="en-US" sz="1100" b="1" kern="10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nchor="b"/>
                    </a:tc>
                    <a:tc>
                      <a:txBody>
                        <a:bodyPr/>
                        <a:lstStyle/>
                        <a:p>
                          <a:pPr algn="l" fontAlgn="b"/>
                          <a:r>
                            <a:rPr lang="en-US" sz="1100" b="0" i="0" u="none" strike="noStrike">
                              <a:solidFill>
                                <a:srgbClr val="000000"/>
                              </a:solidFill>
                              <a:effectLst/>
                              <a:latin typeface="Calibri" panose="020F0502020204030204" pitchFamily="34" charset="0"/>
                            </a:rPr>
                            <a:t>     2,973,870.97 </a:t>
                          </a:r>
                        </a:p>
                      </a:txBody>
                      <a:tcPr marL="9525" marR="9525" marT="9525" marB="0" anchor="b"/>
                    </a:tc>
                    <a:tc>
                      <a:txBody>
                        <a:bodyPr/>
                        <a:lstStyle/>
                        <a:p>
                          <a:pPr algn="l" fontAlgn="b"/>
                          <a:r>
                            <a:rPr lang="en-US" sz="1100" b="0" i="0" u="none" strike="noStrike">
                              <a:solidFill>
                                <a:srgbClr val="000000"/>
                              </a:solidFill>
                              <a:effectLst/>
                              <a:latin typeface="Calibri" panose="020F0502020204030204" pitchFamily="34" charset="0"/>
                            </a:rPr>
                            <a:t>         1,866,734.92 </a:t>
                          </a:r>
                        </a:p>
                      </a:txBody>
                      <a:tcPr marL="9525" marR="9525" marT="9525" marB="0" anchor="b"/>
                    </a:tc>
                    <a:tc>
                      <a:txBody>
                        <a:bodyPr/>
                        <a:lstStyle/>
                        <a:p>
                          <a:pPr algn="l" fontAlgn="b"/>
                          <a:r>
                            <a:rPr lang="en-US" sz="1100" b="0" i="0" u="none" strike="noStrike">
                              <a:solidFill>
                                <a:srgbClr val="000000"/>
                              </a:solidFill>
                              <a:effectLst/>
                              <a:latin typeface="Calibri" panose="020F0502020204030204" pitchFamily="34" charset="0"/>
                            </a:rPr>
                            <a:t>      2,044,556.97 </a:t>
                          </a:r>
                        </a:p>
                      </a:txBody>
                      <a:tcPr marL="9525" marR="9525" marT="9525" marB="0" anchor="b"/>
                    </a:tc>
                    <a:tc>
                      <a:txBody>
                        <a:bodyPr/>
                        <a:lstStyle/>
                        <a:p>
                          <a:pPr algn="l" fontAlgn="b"/>
                          <a:r>
                            <a:rPr lang="en-US" sz="1100" b="0" i="0" u="none" strike="noStrike">
                              <a:solidFill>
                                <a:srgbClr val="000000"/>
                              </a:solidFill>
                              <a:effectLst/>
                              <a:latin typeface="Calibri" panose="020F0502020204030204" pitchFamily="34" charset="0"/>
                            </a:rPr>
                            <a:t>        527,344.96 </a:t>
                          </a:r>
                        </a:p>
                      </a:txBody>
                      <a:tcPr marL="9525" marR="9525" marT="9525" marB="0" anchor="b"/>
                    </a:tc>
                    <a:tc>
                      <a:txBody>
                        <a:bodyPr/>
                        <a:lstStyle/>
                        <a:p>
                          <a:pPr algn="l" fontAlgn="b"/>
                          <a:r>
                            <a:rPr lang="en-US" sz="1100" b="0" i="0" u="none" strike="noStrike">
                              <a:solidFill>
                                <a:srgbClr val="000000"/>
                              </a:solidFill>
                              <a:effectLst/>
                              <a:latin typeface="Calibri" panose="020F0502020204030204" pitchFamily="34" charset="0"/>
                            </a:rPr>
                            <a:t>      2,877,504.92 </a:t>
                          </a:r>
                        </a:p>
                      </a:txBody>
                      <a:tcPr marL="9525" marR="9525" marT="9525" marB="0" anchor="b"/>
                    </a:tc>
                    <a:tc>
                      <a:txBody>
                        <a:bodyPr/>
                        <a:lstStyle/>
                        <a:p>
                          <a:pPr algn="l" fontAlgn="b"/>
                          <a:r>
                            <a:rPr lang="en-US" sz="1100" b="0" i="0" u="none" strike="noStrike">
                              <a:solidFill>
                                <a:srgbClr val="000000"/>
                              </a:solidFill>
                              <a:effectLst/>
                              <a:latin typeface="Calibri" panose="020F0502020204030204" pitchFamily="34" charset="0"/>
                            </a:rPr>
                            <a:t>       1,674,863.93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58.21%</a:t>
                          </a:r>
                        </a:p>
                      </a:txBody>
                      <a:tcPr marL="9525" marR="9525" marT="9525" marB="0" anchor="b"/>
                    </a:tc>
                    <a:extLst>
                      <a:ext uri="{0D108BD9-81ED-4DB2-BD59-A6C34878D82A}">
                        <a16:rowId xmlns:a16="http://schemas.microsoft.com/office/drawing/2014/main" val="3155590724"/>
                      </a:ext>
                    </a:extLst>
                  </a:tr>
                  <a:tr h="516890">
                    <a:tc>
                      <a:txBody>
                        <a:bodyPr/>
                        <a:lstStyle/>
                        <a:p>
                          <a:pPr marL="0" marR="0">
                            <a:lnSpc>
                              <a:spcPct val="107000"/>
                            </a:lnSpc>
                            <a:spcBef>
                              <a:spcPts val="0"/>
                            </a:spcBef>
                            <a:spcAft>
                              <a:spcPts val="800"/>
                            </a:spcAft>
                          </a:pPr>
                          <a:r>
                            <a:rPr lang="en-US" sz="1100" b="1" kern="100" dirty="0">
                              <a:effectLst/>
                            </a:rPr>
                            <a:t>Assets </a:t>
                          </a:r>
                          <a:endParaRPr lang="en-US" sz="11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nchor="b"/>
                    </a:tc>
                    <a:tc>
                      <a:txBody>
                        <a:bodyPr/>
                        <a:lstStyle/>
                        <a:p>
                          <a:pPr algn="l" fontAlgn="b"/>
                          <a:r>
                            <a:rPr lang="en-US" sz="1100" b="0" i="0" u="none" strike="noStrike">
                              <a:solidFill>
                                <a:srgbClr val="000000"/>
                              </a:solidFill>
                              <a:effectLst/>
                              <a:latin typeface="Calibri" panose="020F0502020204030204" pitchFamily="34" charset="0"/>
                            </a:rPr>
                            <a:t>     4,840,482.55 </a:t>
                          </a:r>
                        </a:p>
                      </a:txBody>
                      <a:tcPr marL="9525" marR="9525" marT="9525" marB="0" anchor="b"/>
                    </a:tc>
                    <a:tc>
                      <a:txBody>
                        <a:bodyPr/>
                        <a:lstStyle/>
                        <a:p>
                          <a:pPr algn="l" fontAlgn="b"/>
                          <a:r>
                            <a:rPr lang="en-US" sz="1100" b="0" i="0" u="none" strike="noStrike">
                              <a:solidFill>
                                <a:srgbClr val="000000"/>
                              </a:solidFill>
                              <a:effectLst/>
                              <a:latin typeface="Calibri" panose="020F0502020204030204" pitchFamily="34" charset="0"/>
                            </a:rPr>
                            <a:t>         1,934,167.77 </a:t>
                          </a:r>
                        </a:p>
                      </a:txBody>
                      <a:tcPr marL="9525" marR="9525" marT="9525" marB="0" anchor="b"/>
                    </a:tc>
                    <a:tc>
                      <a:txBody>
                        <a:bodyPr/>
                        <a:lstStyle/>
                        <a:p>
                          <a:pPr algn="l" fontAlgn="b"/>
                          <a:r>
                            <a:rPr lang="en-US" sz="1100" b="0" i="0" u="none" strike="noStrike">
                              <a:solidFill>
                                <a:srgbClr val="000000"/>
                              </a:solidFill>
                              <a:effectLst/>
                              <a:latin typeface="Calibri" panose="020F0502020204030204" pitchFamily="34" charset="0"/>
                            </a:rPr>
                            <a:t>      5,234,709.64 </a:t>
                          </a:r>
                        </a:p>
                      </a:txBody>
                      <a:tcPr marL="9525" marR="9525" marT="9525" marB="0" anchor="b"/>
                    </a:tc>
                    <a:tc>
                      <a:txBody>
                        <a:bodyPr/>
                        <a:lstStyle/>
                        <a:p>
                          <a:pPr algn="l" fontAlgn="b"/>
                          <a:r>
                            <a:rPr lang="en-US" sz="1100" b="0" i="0" u="none" strike="noStrike">
                              <a:solidFill>
                                <a:srgbClr val="000000"/>
                              </a:solidFill>
                              <a:effectLst/>
                              <a:latin typeface="Calibri" panose="020F0502020204030204" pitchFamily="34" charset="0"/>
                            </a:rPr>
                            <a:t>        594,665.59 </a:t>
                          </a:r>
                        </a:p>
                      </a:txBody>
                      <a:tcPr marL="9525" marR="9525" marT="9525" marB="0" anchor="b"/>
                    </a:tc>
                    <a:tc>
                      <a:txBody>
                        <a:bodyPr/>
                        <a:lstStyle/>
                        <a:p>
                          <a:pPr algn="l" fontAlgn="b"/>
                          <a:r>
                            <a:rPr lang="en-US" sz="1100" b="0" i="0" u="none" strike="noStrike">
                              <a:solidFill>
                                <a:srgbClr val="000000"/>
                              </a:solidFill>
                              <a:effectLst/>
                              <a:latin typeface="Calibri" panose="020F0502020204030204" pitchFamily="34" charset="0"/>
                            </a:rPr>
                            <a:t>      4,555,645.74 </a:t>
                          </a:r>
                        </a:p>
                      </a:txBody>
                      <a:tcPr marL="9525" marR="9525" marT="9525" marB="0" anchor="b"/>
                    </a:tc>
                    <a:tc>
                      <a:txBody>
                        <a:bodyPr/>
                        <a:lstStyle/>
                        <a:p>
                          <a:pPr algn="l" fontAlgn="b"/>
                          <a:r>
                            <a:rPr lang="en-US" sz="1100" b="0" i="0" u="none" strike="noStrike">
                              <a:solidFill>
                                <a:srgbClr val="000000"/>
                              </a:solidFill>
                              <a:effectLst/>
                              <a:latin typeface="Calibri" panose="020F0502020204030204" pitchFamily="34" charset="0"/>
                            </a:rPr>
                            <a:t>          664,502.69 </a:t>
                          </a:r>
                        </a:p>
                      </a:txBody>
                      <a:tcPr marL="9525" marR="9525" marT="9525" marB="0" anchor="b"/>
                    </a:tc>
                    <a:tc>
                      <a:txBody>
                        <a:bodyPr/>
                        <a:lstStyle/>
                        <a:p>
                          <a:pPr algn="r" fontAlgn="b"/>
                          <a:r>
                            <a:rPr lang="en-US" sz="1100" b="0" i="0" u="none" strike="noStrike">
                              <a:solidFill>
                                <a:srgbClr val="000000"/>
                              </a:solidFill>
                              <a:effectLst/>
                              <a:latin typeface="Calibri" panose="020F0502020204030204" pitchFamily="34" charset="0"/>
                            </a:rPr>
                            <a:t>14.59%</a:t>
                          </a:r>
                        </a:p>
                      </a:txBody>
                      <a:tcPr marL="9525" marR="9525" marT="9525" marB="0" anchor="b"/>
                    </a:tc>
                    <a:extLst>
                      <a:ext uri="{0D108BD9-81ED-4DB2-BD59-A6C34878D82A}">
                        <a16:rowId xmlns:a16="http://schemas.microsoft.com/office/drawing/2014/main" val="2629767588"/>
                      </a:ext>
                    </a:extLst>
                  </a:tr>
                  <a:tr h="516890">
                    <a:tc>
                      <a:txBody>
                        <a:bodyPr/>
                        <a:lstStyle/>
                        <a:p>
                          <a:pPr marL="0" marR="0">
                            <a:lnSpc>
                              <a:spcPct val="107000"/>
                            </a:lnSpc>
                            <a:spcBef>
                              <a:spcPts val="0"/>
                            </a:spcBef>
                            <a:spcAft>
                              <a:spcPts val="800"/>
                            </a:spcAft>
                          </a:pPr>
                          <a:r>
                            <a:rPr lang="en-US" sz="1100" b="1" kern="100">
                              <a:effectLst/>
                            </a:rPr>
                            <a:t>Total</a:t>
                          </a:r>
                          <a:endParaRPr lang="en-US" sz="1100" b="1" kern="10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0" anchor="b"/>
                    </a:tc>
                    <a:tc>
                      <a:txBody>
                        <a:bodyPr/>
                        <a:lstStyle/>
                        <a:p>
                          <a:pPr algn="l" fontAlgn="b"/>
                          <a:r>
                            <a:rPr lang="en-US" sz="1100" b="1" i="0" u="none" strike="noStrike">
                              <a:solidFill>
                                <a:srgbClr val="000000"/>
                              </a:solidFill>
                              <a:effectLst/>
                              <a:latin typeface="Calibri" panose="020F0502020204030204" pitchFamily="34" charset="0"/>
                            </a:rPr>
                            <a:t>  10,168,594.15 </a:t>
                          </a:r>
                        </a:p>
                      </a:txBody>
                      <a:tcPr marL="9525" marR="9525" marT="9525" marB="0" anchor="b"/>
                    </a:tc>
                    <a:tc>
                      <a:txBody>
                        <a:bodyPr/>
                        <a:lstStyle/>
                        <a:p>
                          <a:pPr algn="l" fontAlgn="b"/>
                          <a:r>
                            <a:rPr lang="en-US" sz="1100" b="1" i="0" u="none" strike="noStrike">
                              <a:solidFill>
                                <a:srgbClr val="000000"/>
                              </a:solidFill>
                              <a:effectLst/>
                              <a:latin typeface="Calibri" panose="020F0502020204030204" pitchFamily="34" charset="0"/>
                            </a:rPr>
                            <a:t>         5,718,449.62 </a:t>
                          </a:r>
                        </a:p>
                      </a:txBody>
                      <a:tcPr marL="9525" marR="9525" marT="9525" marB="0" anchor="b"/>
                    </a:tc>
                    <a:tc>
                      <a:txBody>
                        <a:bodyPr/>
                        <a:lstStyle/>
                        <a:p>
                          <a:pPr algn="l" fontAlgn="b"/>
                          <a:r>
                            <a:rPr lang="en-US" sz="1100" b="1" i="0" u="none" strike="noStrike">
                              <a:solidFill>
                                <a:srgbClr val="000000"/>
                              </a:solidFill>
                              <a:effectLst/>
                              <a:latin typeface="Calibri" panose="020F0502020204030204" pitchFamily="34" charset="0"/>
                            </a:rPr>
                            <a:t>      9,500,922.53 </a:t>
                          </a:r>
                        </a:p>
                      </a:txBody>
                      <a:tcPr marL="9525" marR="9525" marT="9525" marB="0" anchor="b"/>
                    </a:tc>
                    <a:tc>
                      <a:txBody>
                        <a:bodyPr/>
                        <a:lstStyle/>
                        <a:p>
                          <a:pPr algn="l" fontAlgn="b"/>
                          <a:r>
                            <a:rPr lang="en-US" sz="1100" b="1" i="0" u="none" strike="noStrike">
                              <a:solidFill>
                                <a:srgbClr val="000000"/>
                              </a:solidFill>
                              <a:effectLst/>
                              <a:latin typeface="Calibri" panose="020F0502020204030204" pitchFamily="34" charset="0"/>
                            </a:rPr>
                            <a:t>     3,232,583.65 </a:t>
                          </a:r>
                        </a:p>
                      </a:txBody>
                      <a:tcPr marL="9525" marR="9525" marT="9525" marB="0" anchor="b"/>
                    </a:tc>
                    <a:tc>
                      <a:txBody>
                        <a:bodyPr/>
                        <a:lstStyle/>
                        <a:p>
                          <a:pPr algn="l" fontAlgn="b"/>
                          <a:r>
                            <a:rPr lang="en-US" sz="1100" b="1" i="0" u="none" strike="noStrike">
                              <a:solidFill>
                                <a:srgbClr val="000000"/>
                              </a:solidFill>
                              <a:effectLst/>
                              <a:latin typeface="Calibri" panose="020F0502020204030204" pitchFamily="34" charset="0"/>
                            </a:rPr>
                            <a:t>    10,157,136.75 </a:t>
                          </a:r>
                        </a:p>
                      </a:txBody>
                      <a:tcPr marL="9525" marR="9525" marT="9525" marB="0" anchor="b"/>
                    </a:tc>
                    <a:tc>
                      <a:txBody>
                        <a:bodyPr/>
                        <a:lstStyle/>
                        <a:p>
                          <a:pPr algn="l" fontAlgn="b"/>
                          <a:r>
                            <a:rPr lang="en-US" sz="1100" b="1" i="0" u="none" strike="noStrike">
                              <a:solidFill>
                                <a:srgbClr val="000000"/>
                              </a:solidFill>
                              <a:effectLst/>
                              <a:latin typeface="Calibri" panose="020F0502020204030204" pitchFamily="34" charset="0"/>
                            </a:rPr>
                            <a:t>       6,570,686.32 </a:t>
                          </a:r>
                        </a:p>
                      </a:txBody>
                      <a:tcPr marL="9525" marR="9525" marT="9525" marB="0" anchor="b"/>
                    </a:tc>
                    <a:tc>
                      <a:txBody>
                        <a:bodyPr/>
                        <a:lstStyle/>
                        <a:p>
                          <a:pPr algn="r" fontAlgn="b"/>
                          <a:r>
                            <a:rPr lang="en-US" sz="1100" b="1" i="0" u="none" strike="noStrike" dirty="0">
                              <a:solidFill>
                                <a:srgbClr val="000000"/>
                              </a:solidFill>
                              <a:effectLst/>
                              <a:latin typeface="Calibri" panose="020F0502020204030204" pitchFamily="34" charset="0"/>
                            </a:rPr>
                            <a:t>64.69%</a:t>
                          </a:r>
                        </a:p>
                      </a:txBody>
                      <a:tcPr marL="9525" marR="9525" marT="9525" marB="0" anchor="b"/>
                    </a:tc>
                    <a:extLst>
                      <a:ext uri="{0D108BD9-81ED-4DB2-BD59-A6C34878D82A}">
                        <a16:rowId xmlns:a16="http://schemas.microsoft.com/office/drawing/2014/main" val="809361622"/>
                      </a:ext>
                    </a:extLst>
                  </a:tr>
                </a:tbl>
              </a:graphicData>
            </a:graphic>
          </p:graphicFrame>
        </mc:Fallback>
      </mc:AlternateContent>
    </p:spTree>
    <p:extLst>
      <p:ext uri="{BB962C8B-B14F-4D97-AF65-F5344CB8AC3E}">
        <p14:creationId xmlns:p14="http://schemas.microsoft.com/office/powerpoint/2010/main" val="22661245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3C4CF-8083-8138-DD85-12DDA733BA4B}"/>
              </a:ext>
            </a:extLst>
          </p:cNvPr>
          <p:cNvSpPr>
            <a:spLocks noGrp="1"/>
          </p:cNvSpPr>
          <p:nvPr>
            <p:ph type="title"/>
          </p:nvPr>
        </p:nvSpPr>
        <p:spPr>
          <a:xfrm>
            <a:off x="765810" y="144333"/>
            <a:ext cx="8098272" cy="1150620"/>
          </a:xfrm>
        </p:spPr>
        <p:txBody>
          <a:bodyPr/>
          <a:lstStyle/>
          <a:p>
            <a:pPr defTabSz="685800" fontAlgn="base">
              <a:spcBef>
                <a:spcPct val="0"/>
              </a:spcBef>
              <a:spcAft>
                <a:spcPct val="0"/>
              </a:spcAft>
            </a:pPr>
            <a:r>
              <a:rPr lang="en-US" sz="2400" dirty="0">
                <a:solidFill>
                  <a:schemeClr val="accent1"/>
                </a:solidFill>
                <a:latin typeface="Times New Roman" panose="02020603050405020304" pitchFamily="18" charset="0"/>
                <a:cs typeface="Times New Roman" panose="02020603050405020304" pitchFamily="18" charset="0"/>
              </a:rPr>
              <a:t> </a:t>
            </a:r>
            <a:r>
              <a:rPr lang="en-US" sz="2800" dirty="0">
                <a:solidFill>
                  <a:schemeClr val="accent1"/>
                </a:solidFill>
                <a:latin typeface="+mj-lt"/>
              </a:rPr>
              <a:t>Expenditure By Budget </a:t>
            </a:r>
            <a:r>
              <a:rPr lang="en-US" sz="2800" dirty="0" err="1">
                <a:solidFill>
                  <a:schemeClr val="accent1"/>
                </a:solidFill>
                <a:latin typeface="+mj-lt"/>
              </a:rPr>
              <a:t>Programme</a:t>
            </a:r>
            <a:r>
              <a:rPr lang="en-US" sz="2800" dirty="0">
                <a:solidFill>
                  <a:schemeClr val="accent1"/>
                </a:solidFill>
                <a:latin typeface="+mj-lt"/>
              </a:rPr>
              <a:t> And Economic Classification-all Funding Sources as at September 2024</a:t>
            </a:r>
            <a:endParaRPr lang="en-US" sz="2800" dirty="0">
              <a:solidFill>
                <a:schemeClr val="accent1"/>
              </a:solidFill>
              <a:latin typeface="Times New Roman" panose="02020603050405020304" pitchFamily="18" charset="0"/>
              <a:cs typeface="Times New Roman" panose="02020603050405020304" pitchFamily="18" charset="0"/>
            </a:endParaRPr>
          </a:p>
        </p:txBody>
      </p:sp>
      <p:sp>
        <p:nvSpPr>
          <p:cNvPr id="5" name="Slide Number Placeholder 4">
            <a:extLst>
              <a:ext uri="{FF2B5EF4-FFF2-40B4-BE49-F238E27FC236}">
                <a16:creationId xmlns:a16="http://schemas.microsoft.com/office/drawing/2014/main" id="{9B87DB99-782B-4A0E-A19D-30025954463A}"/>
              </a:ext>
            </a:extLst>
          </p:cNvPr>
          <p:cNvSpPr>
            <a:spLocks noGrp="1"/>
          </p:cNvSpPr>
          <p:nvPr>
            <p:ph type="sldNum" sz="quarter" idx="11"/>
          </p:nvPr>
        </p:nvSpPr>
        <p:spPr/>
        <p:txBody>
          <a:bodyPr/>
          <a:lstStyle/>
          <a:p>
            <a:fld id="{2392425C-E889-4A93-B643-0E993E815549}" type="slidenum">
              <a:rPr lang="en-US" smtClean="0"/>
              <a:t>21</a:t>
            </a:fld>
            <a:endParaRPr lang="en-US"/>
          </a:p>
        </p:txBody>
      </p:sp>
      <p:graphicFrame>
        <p:nvGraphicFramePr>
          <p:cNvPr id="3" name="Table 2">
            <a:extLst>
              <a:ext uri="{FF2B5EF4-FFF2-40B4-BE49-F238E27FC236}">
                <a16:creationId xmlns:a16="http://schemas.microsoft.com/office/drawing/2014/main" id="{12B87406-F02C-462C-8EFD-DA6FC366F08C}"/>
              </a:ext>
            </a:extLst>
          </p:cNvPr>
          <p:cNvGraphicFramePr>
            <a:graphicFrameLocks noGrp="1"/>
          </p:cNvGraphicFramePr>
          <p:nvPr>
            <p:extLst>
              <p:ext uri="{D42A27DB-BD31-4B8C-83A1-F6EECF244321}">
                <p14:modId xmlns:p14="http://schemas.microsoft.com/office/powerpoint/2010/main" val="2492335151"/>
              </p:ext>
            </p:extLst>
          </p:nvPr>
        </p:nvGraphicFramePr>
        <p:xfrm>
          <a:off x="300626" y="1825625"/>
          <a:ext cx="9601667" cy="3861191"/>
        </p:xfrm>
        <a:graphic>
          <a:graphicData uri="http://schemas.openxmlformats.org/drawingml/2006/table">
            <a:tbl>
              <a:tblPr firstRow="1" firstCol="1" bandRow="1">
                <a:tableStyleId>{5940675A-B579-460E-94D1-54222C63F5DA}</a:tableStyleId>
              </a:tblPr>
              <a:tblGrid>
                <a:gridCol w="1493547">
                  <a:extLst>
                    <a:ext uri="{9D8B030D-6E8A-4147-A177-3AD203B41FA5}">
                      <a16:colId xmlns:a16="http://schemas.microsoft.com/office/drawing/2014/main" val="1981319107"/>
                    </a:ext>
                  </a:extLst>
                </a:gridCol>
                <a:gridCol w="1360088">
                  <a:extLst>
                    <a:ext uri="{9D8B030D-6E8A-4147-A177-3AD203B41FA5}">
                      <a16:colId xmlns:a16="http://schemas.microsoft.com/office/drawing/2014/main" val="1173921042"/>
                    </a:ext>
                  </a:extLst>
                </a:gridCol>
                <a:gridCol w="2531106">
                  <a:extLst>
                    <a:ext uri="{9D8B030D-6E8A-4147-A177-3AD203B41FA5}">
                      <a16:colId xmlns:a16="http://schemas.microsoft.com/office/drawing/2014/main" val="1938590742"/>
                    </a:ext>
                  </a:extLst>
                </a:gridCol>
                <a:gridCol w="1490597">
                  <a:extLst>
                    <a:ext uri="{9D8B030D-6E8A-4147-A177-3AD203B41FA5}">
                      <a16:colId xmlns:a16="http://schemas.microsoft.com/office/drawing/2014/main" val="1012617383"/>
                    </a:ext>
                  </a:extLst>
                </a:gridCol>
                <a:gridCol w="1478072">
                  <a:extLst>
                    <a:ext uri="{9D8B030D-6E8A-4147-A177-3AD203B41FA5}">
                      <a16:colId xmlns:a16="http://schemas.microsoft.com/office/drawing/2014/main" val="1417395885"/>
                    </a:ext>
                  </a:extLst>
                </a:gridCol>
                <a:gridCol w="1248257">
                  <a:extLst>
                    <a:ext uri="{9D8B030D-6E8A-4147-A177-3AD203B41FA5}">
                      <a16:colId xmlns:a16="http://schemas.microsoft.com/office/drawing/2014/main" val="2317037643"/>
                    </a:ext>
                  </a:extLst>
                </a:gridCol>
              </a:tblGrid>
              <a:tr h="249333">
                <a:tc rowSpan="2">
                  <a:txBody>
                    <a:bodyPr/>
                    <a:lstStyle/>
                    <a:p>
                      <a:pPr marL="0" marR="0" algn="ctr">
                        <a:lnSpc>
                          <a:spcPct val="107000"/>
                        </a:lnSpc>
                        <a:spcBef>
                          <a:spcPts val="0"/>
                        </a:spcBef>
                        <a:spcAft>
                          <a:spcPts val="800"/>
                        </a:spcAft>
                      </a:pPr>
                      <a:r>
                        <a:rPr lang="en-US" sz="1200" b="1" kern="100" dirty="0">
                          <a:effectLst/>
                        </a:rPr>
                        <a:t>BUDGET PROGRAMME</a:t>
                      </a:r>
                      <a:endParaRPr lang="en-US" sz="12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65824" marR="65824" marT="9142" marB="0">
                    <a:solidFill>
                      <a:schemeClr val="bg1"/>
                    </a:solidFill>
                  </a:tcPr>
                </a:tc>
                <a:tc gridSpan="5">
                  <a:txBody>
                    <a:bodyPr/>
                    <a:lstStyle/>
                    <a:p>
                      <a:pPr marL="0" marR="0" algn="ctr">
                        <a:lnSpc>
                          <a:spcPct val="107000"/>
                        </a:lnSpc>
                        <a:spcBef>
                          <a:spcPts val="0"/>
                        </a:spcBef>
                        <a:spcAft>
                          <a:spcPts val="800"/>
                        </a:spcAft>
                      </a:pPr>
                      <a:r>
                        <a:rPr lang="en-US" sz="1200" b="1" kern="100" dirty="0">
                          <a:effectLst/>
                        </a:rPr>
                        <a:t>AMOUNT GH¢6,570,686.32</a:t>
                      </a:r>
                      <a:endParaRPr lang="en-US" sz="12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0" marR="0" marT="0" marB="0">
                    <a:solidFill>
                      <a:schemeClr val="bg1"/>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60087350"/>
                  </a:ext>
                </a:extLst>
              </a:tr>
              <a:tr h="483084">
                <a:tc vMerge="1">
                  <a:txBody>
                    <a:bodyPr/>
                    <a:lstStyle/>
                    <a:p>
                      <a:endParaRPr lang="en-US"/>
                    </a:p>
                  </a:txBody>
                  <a:tcPr/>
                </a:tc>
                <a:tc>
                  <a:txBody>
                    <a:bodyPr/>
                    <a:lstStyle/>
                    <a:p>
                      <a:pPr marL="0" marR="0" algn="ctr">
                        <a:lnSpc>
                          <a:spcPct val="107000"/>
                        </a:lnSpc>
                        <a:spcBef>
                          <a:spcPts val="0"/>
                        </a:spcBef>
                        <a:spcAft>
                          <a:spcPts val="800"/>
                        </a:spcAft>
                      </a:pPr>
                      <a:r>
                        <a:rPr lang="en-US" sz="1200" b="1" kern="100">
                          <a:effectLst/>
                        </a:rPr>
                        <a:t>BUDGET</a:t>
                      </a:r>
                      <a:endParaRPr lang="en-US" sz="1200" b="1" kern="100">
                        <a:effectLst/>
                        <a:latin typeface="Aptos" panose="020B0004020202020204" pitchFamily="34" charset="0"/>
                        <a:ea typeface="Aptos" panose="020B0004020202020204" pitchFamily="34" charset="0"/>
                        <a:cs typeface="Times New Roman" panose="02020603050405020304" pitchFamily="18" charset="0"/>
                      </a:endParaRPr>
                    </a:p>
                  </a:txBody>
                  <a:tcPr marL="0" marR="0" marT="0" marB="0">
                    <a:solidFill>
                      <a:schemeClr val="bg1"/>
                    </a:solidFill>
                  </a:tcPr>
                </a:tc>
                <a:tc>
                  <a:txBody>
                    <a:bodyPr/>
                    <a:lstStyle/>
                    <a:p>
                      <a:pPr marL="0" marR="0" algn="ctr">
                        <a:lnSpc>
                          <a:spcPct val="107000"/>
                        </a:lnSpc>
                        <a:spcBef>
                          <a:spcPts val="0"/>
                        </a:spcBef>
                        <a:spcAft>
                          <a:spcPts val="800"/>
                        </a:spcAft>
                      </a:pPr>
                      <a:r>
                        <a:rPr lang="en-US" sz="1200" b="1" kern="100" dirty="0">
                          <a:effectLst/>
                        </a:rPr>
                        <a:t>COMPENSATION OF EMPLOYEES</a:t>
                      </a:r>
                      <a:endParaRPr lang="en-US" sz="12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9142" marR="9142" marT="9142" marB="0" anchor="ctr">
                    <a:solidFill>
                      <a:schemeClr val="bg1"/>
                    </a:solidFill>
                  </a:tcPr>
                </a:tc>
                <a:tc>
                  <a:txBody>
                    <a:bodyPr/>
                    <a:lstStyle/>
                    <a:p>
                      <a:pPr marL="0" marR="0" algn="ctr">
                        <a:lnSpc>
                          <a:spcPct val="107000"/>
                        </a:lnSpc>
                        <a:spcBef>
                          <a:spcPts val="0"/>
                        </a:spcBef>
                        <a:spcAft>
                          <a:spcPts val="800"/>
                        </a:spcAft>
                      </a:pPr>
                      <a:r>
                        <a:rPr lang="en-US" sz="1200" b="1" kern="100" dirty="0">
                          <a:effectLst/>
                        </a:rPr>
                        <a:t>GOODS &amp; SERVICE</a:t>
                      </a:r>
                      <a:endParaRPr lang="en-US" sz="12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65824" marR="65824" marT="9142" marB="0">
                    <a:solidFill>
                      <a:schemeClr val="bg1"/>
                    </a:solidFill>
                  </a:tcPr>
                </a:tc>
                <a:tc>
                  <a:txBody>
                    <a:bodyPr/>
                    <a:lstStyle/>
                    <a:p>
                      <a:pPr marL="0" marR="0" algn="ctr">
                        <a:lnSpc>
                          <a:spcPct val="107000"/>
                        </a:lnSpc>
                        <a:spcBef>
                          <a:spcPts val="0"/>
                        </a:spcBef>
                        <a:spcAft>
                          <a:spcPts val="800"/>
                        </a:spcAft>
                      </a:pPr>
                      <a:r>
                        <a:rPr lang="en-US" sz="1200" b="1" kern="100" dirty="0">
                          <a:effectLst/>
                        </a:rPr>
                        <a:t>CAPITAL EXPENDITURE</a:t>
                      </a:r>
                      <a:endParaRPr lang="en-US" sz="12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65824" marR="65824" marT="9142" marB="0">
                    <a:solidFill>
                      <a:schemeClr val="bg1"/>
                    </a:solidFill>
                  </a:tcPr>
                </a:tc>
                <a:tc>
                  <a:txBody>
                    <a:bodyPr/>
                    <a:lstStyle/>
                    <a:p>
                      <a:pPr marL="0" marR="0" algn="ctr">
                        <a:lnSpc>
                          <a:spcPct val="107000"/>
                        </a:lnSpc>
                        <a:spcBef>
                          <a:spcPts val="0"/>
                        </a:spcBef>
                        <a:spcAft>
                          <a:spcPts val="800"/>
                        </a:spcAft>
                      </a:pPr>
                      <a:r>
                        <a:rPr lang="en-US" sz="1200" b="1" kern="100" dirty="0">
                          <a:effectLst/>
                        </a:rPr>
                        <a:t>TOTAL</a:t>
                      </a:r>
                      <a:endParaRPr lang="en-US" sz="12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65824" marR="65824" marT="9142" marB="0">
                    <a:solidFill>
                      <a:schemeClr val="bg1"/>
                    </a:solidFill>
                  </a:tcPr>
                </a:tc>
                <a:extLst>
                  <a:ext uri="{0D108BD9-81ED-4DB2-BD59-A6C34878D82A}">
                    <a16:rowId xmlns:a16="http://schemas.microsoft.com/office/drawing/2014/main" val="2217606830"/>
                  </a:ext>
                </a:extLst>
              </a:tr>
              <a:tr h="603685">
                <a:tc>
                  <a:txBody>
                    <a:bodyPr/>
                    <a:lstStyle/>
                    <a:p>
                      <a:pPr marL="0" marR="0">
                        <a:lnSpc>
                          <a:spcPct val="107000"/>
                        </a:lnSpc>
                        <a:spcBef>
                          <a:spcPts val="0"/>
                        </a:spcBef>
                        <a:spcAft>
                          <a:spcPts val="800"/>
                        </a:spcAft>
                      </a:pPr>
                      <a:r>
                        <a:rPr lang="en-US" sz="1200" b="1" kern="100" dirty="0">
                          <a:effectLst/>
                        </a:rPr>
                        <a:t>Management and Administration</a:t>
                      </a:r>
                      <a:endParaRPr lang="en-US" sz="12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65824" marR="65824" marT="9142" marB="0" anchor="b">
                    <a:solidFill>
                      <a:schemeClr val="bg1"/>
                    </a:solidFill>
                  </a:tcPr>
                </a:tc>
                <a:tc>
                  <a:txBody>
                    <a:bodyPr/>
                    <a:lstStyle/>
                    <a:p>
                      <a:pPr algn="r" fontAlgn="b"/>
                      <a:r>
                        <a:rPr lang="en-US" sz="1100" b="0" i="0" u="none" strike="noStrike" dirty="0">
                          <a:solidFill>
                            <a:srgbClr val="000000"/>
                          </a:solidFill>
                          <a:effectLst/>
                          <a:latin typeface="Calibri" panose="020F0502020204030204" pitchFamily="34" charset="0"/>
                        </a:rPr>
                        <a:t>     2,934,954.35 </a:t>
                      </a:r>
                    </a:p>
                  </a:txBody>
                  <a:tcPr marL="9525" marR="9525" marT="9525" marB="0" anchor="b">
                    <a:solidFill>
                      <a:schemeClr val="bg1"/>
                    </a:solidFill>
                  </a:tcPr>
                </a:tc>
                <a:tc>
                  <a:txBody>
                    <a:bodyPr/>
                    <a:lstStyle/>
                    <a:p>
                      <a:pPr algn="r" rtl="0" fontAlgn="b"/>
                      <a:r>
                        <a:rPr lang="en-US" sz="1100" b="0" i="0" u="none" strike="noStrike" dirty="0">
                          <a:solidFill>
                            <a:srgbClr val="000000"/>
                          </a:solidFill>
                          <a:effectLst/>
                          <a:latin typeface="Calibri" panose="020F0502020204030204" pitchFamily="34" charset="0"/>
                        </a:rPr>
                        <a:t>2,708,467.97</a:t>
                      </a:r>
                    </a:p>
                  </a:txBody>
                  <a:tcPr marL="9525" marR="9525" marT="9525" marB="0" anchor="b">
                    <a:solidFill>
                      <a:schemeClr val="bg1"/>
                    </a:solidFill>
                  </a:tcPr>
                </a:tc>
                <a:tc>
                  <a:txBody>
                    <a:bodyPr/>
                    <a:lstStyle/>
                    <a:p>
                      <a:pPr algn="r" rtl="0" fontAlgn="b"/>
                      <a:r>
                        <a:rPr lang="en-US" sz="1100" b="0" i="0" u="none" strike="noStrike">
                          <a:solidFill>
                            <a:srgbClr val="000000"/>
                          </a:solidFill>
                          <a:effectLst/>
                          <a:latin typeface="Calibri" panose="020F0502020204030204" pitchFamily="34" charset="0"/>
                        </a:rPr>
                        <a:t>754,863.93</a:t>
                      </a:r>
                    </a:p>
                  </a:txBody>
                  <a:tcPr marL="9525" marR="9525" marT="9525" marB="0" anchor="b">
                    <a:solidFill>
                      <a:schemeClr val="bg1"/>
                    </a:solidFill>
                  </a:tcPr>
                </a:tc>
                <a:tc>
                  <a:txBody>
                    <a:bodyPr/>
                    <a:lstStyle/>
                    <a:p>
                      <a:pPr algn="r" rtl="0" fontAlgn="b"/>
                      <a:r>
                        <a:rPr lang="en-US" sz="1100" b="0" i="0" u="none" strike="noStrike" dirty="0">
                          <a:solidFill>
                            <a:srgbClr val="000000"/>
                          </a:solidFill>
                          <a:effectLst/>
                          <a:latin typeface="Calibri" panose="020F0502020204030204" pitchFamily="34" charset="0"/>
                        </a:rPr>
                        <a:t>-</a:t>
                      </a:r>
                    </a:p>
                  </a:txBody>
                  <a:tcPr marL="9525" marR="9525" marT="9525" marB="0" anchor="b">
                    <a:solidFill>
                      <a:schemeClr val="bg1"/>
                    </a:solidFill>
                  </a:tcPr>
                </a:tc>
                <a:tc>
                  <a:txBody>
                    <a:bodyPr/>
                    <a:lstStyle/>
                    <a:p>
                      <a:pPr algn="r" rtl="0" fontAlgn="b"/>
                      <a:r>
                        <a:rPr lang="en-US" sz="1100" b="0" i="0" u="none" strike="noStrike" dirty="0">
                          <a:solidFill>
                            <a:srgbClr val="000000"/>
                          </a:solidFill>
                          <a:effectLst/>
                          <a:latin typeface="Calibri" panose="020F0502020204030204" pitchFamily="34" charset="0"/>
                        </a:rPr>
                        <a:t>3,463,331.90</a:t>
                      </a:r>
                    </a:p>
                  </a:txBody>
                  <a:tcPr marL="9525" marR="9525" marT="9525" marB="0" anchor="b">
                    <a:solidFill>
                      <a:schemeClr val="bg1"/>
                    </a:solidFill>
                  </a:tcPr>
                </a:tc>
                <a:extLst>
                  <a:ext uri="{0D108BD9-81ED-4DB2-BD59-A6C34878D82A}">
                    <a16:rowId xmlns:a16="http://schemas.microsoft.com/office/drawing/2014/main" val="3477347254"/>
                  </a:ext>
                </a:extLst>
              </a:tr>
              <a:tr h="483084">
                <a:tc>
                  <a:txBody>
                    <a:bodyPr/>
                    <a:lstStyle/>
                    <a:p>
                      <a:pPr marL="0" marR="0">
                        <a:lnSpc>
                          <a:spcPct val="107000"/>
                        </a:lnSpc>
                        <a:spcBef>
                          <a:spcPts val="0"/>
                        </a:spcBef>
                        <a:spcAft>
                          <a:spcPts val="800"/>
                        </a:spcAft>
                      </a:pPr>
                      <a:r>
                        <a:rPr lang="en-US" sz="1200" b="1" kern="100" dirty="0">
                          <a:effectLst/>
                        </a:rPr>
                        <a:t>Social Services Delivery</a:t>
                      </a:r>
                      <a:endParaRPr lang="en-US" sz="12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65824" marR="65824" marT="9142" marB="0" anchor="b">
                    <a:solidFill>
                      <a:schemeClr val="bg1"/>
                    </a:solidFill>
                  </a:tcPr>
                </a:tc>
                <a:tc>
                  <a:txBody>
                    <a:bodyPr/>
                    <a:lstStyle/>
                    <a:p>
                      <a:pPr algn="r" fontAlgn="b"/>
                      <a:r>
                        <a:rPr lang="en-US" sz="1100" b="0" i="0" u="none" strike="noStrike" dirty="0">
                          <a:solidFill>
                            <a:srgbClr val="000000"/>
                          </a:solidFill>
                          <a:effectLst/>
                          <a:latin typeface="Calibri" panose="020F0502020204030204" pitchFamily="34" charset="0"/>
                        </a:rPr>
                        <a:t>     2,007,934.98 </a:t>
                      </a:r>
                    </a:p>
                  </a:txBody>
                  <a:tcPr marL="9525" marR="9525" marT="9525" marB="0" anchor="b">
                    <a:solidFill>
                      <a:schemeClr val="bg1"/>
                    </a:solidFill>
                  </a:tcPr>
                </a:tc>
                <a:tc>
                  <a:txBody>
                    <a:bodyPr/>
                    <a:lstStyle/>
                    <a:p>
                      <a:pPr algn="r" rtl="0" fontAlgn="b"/>
                      <a:r>
                        <a:rPr lang="en-US" sz="1100" b="0" i="0" u="none" strike="noStrike" dirty="0">
                          <a:solidFill>
                            <a:srgbClr val="000000"/>
                          </a:solidFill>
                          <a:effectLst/>
                          <a:latin typeface="Calibri" panose="020F0502020204030204" pitchFamily="34" charset="0"/>
                        </a:rPr>
                        <a:t>605,564.63</a:t>
                      </a:r>
                    </a:p>
                  </a:txBody>
                  <a:tcPr marL="9525" marR="9525" marT="9525" marB="0" anchor="b">
                    <a:solidFill>
                      <a:schemeClr val="bg1"/>
                    </a:solidFill>
                  </a:tcPr>
                </a:tc>
                <a:tc>
                  <a:txBody>
                    <a:bodyPr/>
                    <a:lstStyle/>
                    <a:p>
                      <a:pPr algn="r" rtl="0" fontAlgn="b"/>
                      <a:r>
                        <a:rPr lang="en-US" sz="1100" b="0" i="0" u="none" strike="noStrike" dirty="0">
                          <a:solidFill>
                            <a:srgbClr val="000000"/>
                          </a:solidFill>
                          <a:effectLst/>
                          <a:latin typeface="Calibri" panose="020F0502020204030204" pitchFamily="34" charset="0"/>
                        </a:rPr>
                        <a:t>526,240.00</a:t>
                      </a:r>
                    </a:p>
                  </a:txBody>
                  <a:tcPr marL="9525" marR="9525" marT="9525" marB="0" anchor="b">
                    <a:solidFill>
                      <a:schemeClr val="bg1"/>
                    </a:solidFill>
                  </a:tcPr>
                </a:tc>
                <a:tc>
                  <a:txBody>
                    <a:bodyPr/>
                    <a:lstStyle/>
                    <a:p>
                      <a:pPr algn="r" rtl="0" fontAlgn="b"/>
                      <a:r>
                        <a:rPr lang="en-US" sz="1100" b="0" i="0" u="none" strike="noStrike" dirty="0">
                          <a:solidFill>
                            <a:srgbClr val="000000"/>
                          </a:solidFill>
                          <a:effectLst/>
                          <a:latin typeface="Calibri" panose="020F0502020204030204" pitchFamily="34" charset="0"/>
                        </a:rPr>
                        <a:t>20,000.00</a:t>
                      </a:r>
                    </a:p>
                  </a:txBody>
                  <a:tcPr marL="9525" marR="9525" marT="9525" marB="0" anchor="b">
                    <a:solidFill>
                      <a:schemeClr val="bg1"/>
                    </a:solidFill>
                  </a:tcPr>
                </a:tc>
                <a:tc>
                  <a:txBody>
                    <a:bodyPr/>
                    <a:lstStyle/>
                    <a:p>
                      <a:pPr algn="r" rtl="0" fontAlgn="b"/>
                      <a:r>
                        <a:rPr lang="en-US" sz="1100" b="0" i="0" u="none" strike="noStrike">
                          <a:solidFill>
                            <a:srgbClr val="000000"/>
                          </a:solidFill>
                          <a:effectLst/>
                          <a:latin typeface="Calibri" panose="020F0502020204030204" pitchFamily="34" charset="0"/>
                        </a:rPr>
                        <a:t>1,151,804.63</a:t>
                      </a:r>
                    </a:p>
                  </a:txBody>
                  <a:tcPr marL="9525" marR="9525" marT="9525" marB="0" anchor="b">
                    <a:solidFill>
                      <a:schemeClr val="bg1"/>
                    </a:solidFill>
                  </a:tcPr>
                </a:tc>
                <a:extLst>
                  <a:ext uri="{0D108BD9-81ED-4DB2-BD59-A6C34878D82A}">
                    <a16:rowId xmlns:a16="http://schemas.microsoft.com/office/drawing/2014/main" val="984202729"/>
                  </a:ext>
                </a:extLst>
              </a:tr>
              <a:tr h="653523">
                <a:tc>
                  <a:txBody>
                    <a:bodyPr/>
                    <a:lstStyle/>
                    <a:p>
                      <a:pPr marL="0" marR="0">
                        <a:lnSpc>
                          <a:spcPct val="107000"/>
                        </a:lnSpc>
                        <a:spcBef>
                          <a:spcPts val="0"/>
                        </a:spcBef>
                        <a:spcAft>
                          <a:spcPts val="800"/>
                        </a:spcAft>
                      </a:pPr>
                      <a:r>
                        <a:rPr lang="en-US" sz="1200" b="1" kern="100" dirty="0">
                          <a:effectLst/>
                        </a:rPr>
                        <a:t>Infrastructure Delivery and Management</a:t>
                      </a:r>
                      <a:endParaRPr lang="en-US" sz="12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65824" marR="65824" marT="9142" marB="0" anchor="b">
                    <a:solidFill>
                      <a:schemeClr val="bg1"/>
                    </a:solidFill>
                  </a:tcPr>
                </a:tc>
                <a:tc>
                  <a:txBody>
                    <a:bodyPr/>
                    <a:lstStyle/>
                    <a:p>
                      <a:pPr algn="r" fontAlgn="b"/>
                      <a:r>
                        <a:rPr lang="en-US" sz="1100" b="0" i="0" u="none" strike="noStrike" dirty="0">
                          <a:solidFill>
                            <a:srgbClr val="000000"/>
                          </a:solidFill>
                          <a:effectLst/>
                          <a:latin typeface="Calibri" panose="020F0502020204030204" pitchFamily="34" charset="0"/>
                        </a:rPr>
                        <a:t>     2,634,614.31 </a:t>
                      </a:r>
                    </a:p>
                  </a:txBody>
                  <a:tcPr marL="9525" marR="9525" marT="9525" marB="0" anchor="b">
                    <a:solidFill>
                      <a:schemeClr val="bg1"/>
                    </a:solidFill>
                  </a:tcPr>
                </a:tc>
                <a:tc>
                  <a:txBody>
                    <a:bodyPr/>
                    <a:lstStyle/>
                    <a:p>
                      <a:pPr algn="r" rtl="0" fontAlgn="b"/>
                      <a:r>
                        <a:rPr lang="en-US" sz="1100" b="0" i="0" u="none" strike="noStrike">
                          <a:solidFill>
                            <a:srgbClr val="000000"/>
                          </a:solidFill>
                          <a:effectLst/>
                          <a:latin typeface="Calibri" panose="020F0502020204030204" pitchFamily="34" charset="0"/>
                        </a:rPr>
                        <a:t>285,129.87</a:t>
                      </a:r>
                    </a:p>
                  </a:txBody>
                  <a:tcPr marL="9525" marR="9525" marT="9525" marB="0" anchor="b">
                    <a:solidFill>
                      <a:schemeClr val="bg1"/>
                    </a:solidFill>
                  </a:tcPr>
                </a:tc>
                <a:tc>
                  <a:txBody>
                    <a:bodyPr/>
                    <a:lstStyle/>
                    <a:p>
                      <a:pPr algn="r" rtl="0" fontAlgn="b"/>
                      <a:r>
                        <a:rPr lang="en-US" sz="1100" b="0" i="0" u="none" strike="noStrike" dirty="0">
                          <a:solidFill>
                            <a:srgbClr val="000000"/>
                          </a:solidFill>
                          <a:effectLst/>
                          <a:latin typeface="Calibri" panose="020F0502020204030204" pitchFamily="34" charset="0"/>
                        </a:rPr>
                        <a:t>42,190.00</a:t>
                      </a:r>
                    </a:p>
                  </a:txBody>
                  <a:tcPr marL="9525" marR="9525" marT="9525" marB="0" anchor="b">
                    <a:solidFill>
                      <a:schemeClr val="bg1"/>
                    </a:solidFill>
                  </a:tcPr>
                </a:tc>
                <a:tc>
                  <a:txBody>
                    <a:bodyPr/>
                    <a:lstStyle/>
                    <a:p>
                      <a:pPr algn="r" rtl="0" fontAlgn="b"/>
                      <a:r>
                        <a:rPr lang="en-US" sz="1100" b="0" i="0" u="none" strike="noStrike" dirty="0">
                          <a:solidFill>
                            <a:srgbClr val="000000"/>
                          </a:solidFill>
                          <a:effectLst/>
                          <a:latin typeface="Calibri" panose="020F0502020204030204" pitchFamily="34" charset="0"/>
                        </a:rPr>
                        <a:t>964,502.69</a:t>
                      </a:r>
                    </a:p>
                  </a:txBody>
                  <a:tcPr marL="9525" marR="9525" marT="9525" marB="0" anchor="b">
                    <a:solidFill>
                      <a:schemeClr val="bg1"/>
                    </a:solidFill>
                  </a:tcPr>
                </a:tc>
                <a:tc>
                  <a:txBody>
                    <a:bodyPr/>
                    <a:lstStyle/>
                    <a:p>
                      <a:pPr algn="r" rtl="0" fontAlgn="b"/>
                      <a:r>
                        <a:rPr lang="en-US" sz="1100" b="0" i="0" u="none" strike="noStrike">
                          <a:solidFill>
                            <a:srgbClr val="000000"/>
                          </a:solidFill>
                          <a:effectLst/>
                          <a:latin typeface="Calibri" panose="020F0502020204030204" pitchFamily="34" charset="0"/>
                        </a:rPr>
                        <a:t>1,291,822.56</a:t>
                      </a:r>
                    </a:p>
                  </a:txBody>
                  <a:tcPr marL="9525" marR="9525" marT="9525" marB="0" anchor="b">
                    <a:solidFill>
                      <a:schemeClr val="bg1"/>
                    </a:solidFill>
                  </a:tcPr>
                </a:tc>
                <a:extLst>
                  <a:ext uri="{0D108BD9-81ED-4DB2-BD59-A6C34878D82A}">
                    <a16:rowId xmlns:a16="http://schemas.microsoft.com/office/drawing/2014/main" val="386741094"/>
                  </a:ext>
                </a:extLst>
              </a:tr>
              <a:tr h="445819">
                <a:tc>
                  <a:txBody>
                    <a:bodyPr/>
                    <a:lstStyle/>
                    <a:p>
                      <a:pPr marL="0" marR="0">
                        <a:lnSpc>
                          <a:spcPct val="107000"/>
                        </a:lnSpc>
                        <a:spcBef>
                          <a:spcPts val="0"/>
                        </a:spcBef>
                        <a:spcAft>
                          <a:spcPts val="800"/>
                        </a:spcAft>
                      </a:pPr>
                      <a:r>
                        <a:rPr lang="en-US" sz="1200" b="1" kern="100" dirty="0">
                          <a:effectLst/>
                        </a:rPr>
                        <a:t>Economic Development</a:t>
                      </a:r>
                      <a:endParaRPr lang="en-US" sz="12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65824" marR="65824" marT="9142" marB="0" anchor="b">
                    <a:solidFill>
                      <a:schemeClr val="bg1"/>
                    </a:solidFill>
                  </a:tcPr>
                </a:tc>
                <a:tc>
                  <a:txBody>
                    <a:bodyPr/>
                    <a:lstStyle/>
                    <a:p>
                      <a:pPr algn="r" fontAlgn="b"/>
                      <a:r>
                        <a:rPr lang="en-US" sz="1100" b="0" i="0" u="none" strike="noStrike">
                          <a:solidFill>
                            <a:srgbClr val="000000"/>
                          </a:solidFill>
                          <a:effectLst/>
                          <a:latin typeface="Calibri" panose="020F0502020204030204" pitchFamily="34" charset="0"/>
                        </a:rPr>
                        <a:t>     2,560,626.43 </a:t>
                      </a:r>
                    </a:p>
                  </a:txBody>
                  <a:tcPr marL="9525" marR="9525" marT="9525" marB="0" anchor="b">
                    <a:solidFill>
                      <a:schemeClr val="bg1"/>
                    </a:solidFill>
                  </a:tcPr>
                </a:tc>
                <a:tc>
                  <a:txBody>
                    <a:bodyPr/>
                    <a:lstStyle/>
                    <a:p>
                      <a:pPr algn="r" rtl="0" fontAlgn="b"/>
                      <a:r>
                        <a:rPr lang="en-US" sz="1100" b="0" i="0" u="none" strike="noStrike">
                          <a:solidFill>
                            <a:srgbClr val="000000"/>
                          </a:solidFill>
                          <a:effectLst/>
                          <a:latin typeface="Calibri" panose="020F0502020204030204" pitchFamily="34" charset="0"/>
                        </a:rPr>
                        <a:t>632,157.23</a:t>
                      </a:r>
                    </a:p>
                  </a:txBody>
                  <a:tcPr marL="9525" marR="9525" marT="9525" marB="0" anchor="b">
                    <a:solidFill>
                      <a:schemeClr val="bg1"/>
                    </a:solidFill>
                  </a:tcPr>
                </a:tc>
                <a:tc>
                  <a:txBody>
                    <a:bodyPr/>
                    <a:lstStyle/>
                    <a:p>
                      <a:pPr algn="r" rtl="0" fontAlgn="b"/>
                      <a:r>
                        <a:rPr lang="en-US" sz="1100" b="0" i="0" u="none" strike="noStrike">
                          <a:solidFill>
                            <a:srgbClr val="000000"/>
                          </a:solidFill>
                          <a:effectLst/>
                          <a:latin typeface="Calibri" panose="020F0502020204030204" pitchFamily="34" charset="0"/>
                        </a:rPr>
                        <a:t>28,570.00</a:t>
                      </a:r>
                    </a:p>
                  </a:txBody>
                  <a:tcPr marL="9525" marR="9525" marT="9525" marB="0" anchor="b">
                    <a:solidFill>
                      <a:schemeClr val="bg1"/>
                    </a:solidFill>
                  </a:tcPr>
                </a:tc>
                <a:tc>
                  <a:txBody>
                    <a:bodyPr/>
                    <a:lstStyle/>
                    <a:p>
                      <a:pPr algn="r" rtl="0" fontAlgn="b"/>
                      <a:r>
                        <a:rPr lang="en-US" sz="1100" b="0" i="0" u="none" strike="noStrike" dirty="0">
                          <a:solidFill>
                            <a:srgbClr val="000000"/>
                          </a:solidFill>
                          <a:effectLst/>
                          <a:latin typeface="Calibri" panose="020F0502020204030204" pitchFamily="34" charset="0"/>
                        </a:rPr>
                        <a:t>-</a:t>
                      </a:r>
                    </a:p>
                  </a:txBody>
                  <a:tcPr marL="9525" marR="9525" marT="9525" marB="0" anchor="b">
                    <a:solidFill>
                      <a:schemeClr val="bg1"/>
                    </a:solidFill>
                  </a:tcPr>
                </a:tc>
                <a:tc>
                  <a:txBody>
                    <a:bodyPr/>
                    <a:lstStyle/>
                    <a:p>
                      <a:pPr algn="r" rtl="0" fontAlgn="b"/>
                      <a:r>
                        <a:rPr lang="en-US" sz="1100" b="0" i="0" u="none" strike="noStrike">
                          <a:solidFill>
                            <a:srgbClr val="000000"/>
                          </a:solidFill>
                          <a:effectLst/>
                          <a:latin typeface="Calibri" panose="020F0502020204030204" pitchFamily="34" charset="0"/>
                        </a:rPr>
                        <a:t>660,727.23</a:t>
                      </a:r>
                    </a:p>
                  </a:txBody>
                  <a:tcPr marL="9525" marR="9525" marT="9525" marB="0" anchor="b">
                    <a:solidFill>
                      <a:schemeClr val="bg1"/>
                    </a:solidFill>
                  </a:tcPr>
                </a:tc>
                <a:extLst>
                  <a:ext uri="{0D108BD9-81ED-4DB2-BD59-A6C34878D82A}">
                    <a16:rowId xmlns:a16="http://schemas.microsoft.com/office/drawing/2014/main" val="4242844517"/>
                  </a:ext>
                </a:extLst>
              </a:tr>
              <a:tr h="515605">
                <a:tc>
                  <a:txBody>
                    <a:bodyPr/>
                    <a:lstStyle/>
                    <a:p>
                      <a:pPr marL="0" marR="0">
                        <a:lnSpc>
                          <a:spcPct val="107000"/>
                        </a:lnSpc>
                        <a:spcBef>
                          <a:spcPts val="0"/>
                        </a:spcBef>
                        <a:spcAft>
                          <a:spcPts val="800"/>
                        </a:spcAft>
                      </a:pPr>
                      <a:r>
                        <a:rPr lang="en-US" sz="1200" b="1" kern="100" dirty="0">
                          <a:effectLst/>
                        </a:rPr>
                        <a:t>Environmental Management</a:t>
                      </a:r>
                      <a:endParaRPr lang="en-US" sz="12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65824" marR="65824" marT="9142" marB="0" anchor="b">
                    <a:solidFill>
                      <a:schemeClr val="bg1"/>
                    </a:solidFill>
                  </a:tcPr>
                </a:tc>
                <a:tc>
                  <a:txBody>
                    <a:bodyPr/>
                    <a:lstStyle/>
                    <a:p>
                      <a:pPr algn="r" fontAlgn="b"/>
                      <a:r>
                        <a:rPr lang="en-US" sz="1100" b="0" i="0" u="none" strike="noStrike">
                          <a:solidFill>
                            <a:srgbClr val="000000"/>
                          </a:solidFill>
                          <a:effectLst/>
                          <a:latin typeface="Calibri" panose="020F0502020204030204" pitchFamily="34" charset="0"/>
                        </a:rPr>
                        <a:t>           19,006.68 </a:t>
                      </a:r>
                    </a:p>
                  </a:txBody>
                  <a:tcPr marL="9525" marR="9525" marT="9525" marB="0" anchor="b">
                    <a:solidFill>
                      <a:schemeClr val="bg1"/>
                    </a:solidFill>
                  </a:tcPr>
                </a:tc>
                <a:tc>
                  <a:txBody>
                    <a:bodyPr/>
                    <a:lstStyle/>
                    <a:p>
                      <a:pPr algn="r" rtl="0" fontAlgn="b"/>
                      <a:r>
                        <a:rPr lang="en-US" sz="1100" b="0" i="0" u="none" strike="noStrike" dirty="0">
                          <a:solidFill>
                            <a:srgbClr val="000000"/>
                          </a:solidFill>
                          <a:effectLst/>
                          <a:latin typeface="Calibri" panose="020F0502020204030204" pitchFamily="34" charset="0"/>
                        </a:rPr>
                        <a:t> - </a:t>
                      </a:r>
                    </a:p>
                  </a:txBody>
                  <a:tcPr marL="9525" marR="9525" marT="9525" marB="0" anchor="b">
                    <a:solidFill>
                      <a:schemeClr val="bg1"/>
                    </a:solidFill>
                  </a:tcPr>
                </a:tc>
                <a:tc>
                  <a:txBody>
                    <a:bodyPr/>
                    <a:lstStyle/>
                    <a:p>
                      <a:pPr algn="r" rtl="0" fontAlgn="b"/>
                      <a:r>
                        <a:rPr lang="en-US" sz="1100" b="0" i="0" u="none" strike="noStrike" dirty="0">
                          <a:solidFill>
                            <a:srgbClr val="000000"/>
                          </a:solidFill>
                          <a:effectLst/>
                          <a:latin typeface="Calibri" panose="020F0502020204030204" pitchFamily="34" charset="0"/>
                        </a:rPr>
                        <a:t>3,000.00</a:t>
                      </a:r>
                    </a:p>
                  </a:txBody>
                  <a:tcPr marL="9525" marR="9525" marT="9525" marB="0" anchor="b">
                    <a:solidFill>
                      <a:schemeClr val="bg1"/>
                    </a:solidFill>
                  </a:tcPr>
                </a:tc>
                <a:tc>
                  <a:txBody>
                    <a:bodyPr/>
                    <a:lstStyle/>
                    <a:p>
                      <a:pPr algn="r" rtl="0" fontAlgn="b"/>
                      <a:r>
                        <a:rPr lang="en-US" sz="1100" b="0" i="0" u="none" strike="noStrike" dirty="0">
                          <a:solidFill>
                            <a:srgbClr val="000000"/>
                          </a:solidFill>
                          <a:effectLst/>
                          <a:latin typeface="Calibri" panose="020F0502020204030204" pitchFamily="34" charset="0"/>
                        </a:rPr>
                        <a:t> - </a:t>
                      </a:r>
                    </a:p>
                  </a:txBody>
                  <a:tcPr marL="9525" marR="9525" marT="9525" marB="0" anchor="b">
                    <a:solidFill>
                      <a:schemeClr val="bg1"/>
                    </a:solidFill>
                  </a:tcPr>
                </a:tc>
                <a:tc>
                  <a:txBody>
                    <a:bodyPr/>
                    <a:lstStyle/>
                    <a:p>
                      <a:pPr algn="r" rtl="0" fontAlgn="b"/>
                      <a:r>
                        <a:rPr lang="en-US" sz="1100" b="0" i="0" u="none" strike="noStrike" dirty="0">
                          <a:solidFill>
                            <a:srgbClr val="000000"/>
                          </a:solidFill>
                          <a:effectLst/>
                          <a:latin typeface="Calibri" panose="020F0502020204030204" pitchFamily="34" charset="0"/>
                        </a:rPr>
                        <a:t>3,000.00</a:t>
                      </a:r>
                    </a:p>
                  </a:txBody>
                  <a:tcPr marL="9525" marR="9525" marT="9525" marB="0" anchor="b">
                    <a:solidFill>
                      <a:schemeClr val="bg1"/>
                    </a:solidFill>
                  </a:tcPr>
                </a:tc>
                <a:extLst>
                  <a:ext uri="{0D108BD9-81ED-4DB2-BD59-A6C34878D82A}">
                    <a16:rowId xmlns:a16="http://schemas.microsoft.com/office/drawing/2014/main" val="3596168126"/>
                  </a:ext>
                </a:extLst>
              </a:tr>
              <a:tr h="427058">
                <a:tc>
                  <a:txBody>
                    <a:bodyPr/>
                    <a:lstStyle/>
                    <a:p>
                      <a:pPr marL="0" marR="0">
                        <a:lnSpc>
                          <a:spcPct val="107000"/>
                        </a:lnSpc>
                        <a:spcBef>
                          <a:spcPts val="0"/>
                        </a:spcBef>
                        <a:spcAft>
                          <a:spcPts val="800"/>
                        </a:spcAft>
                      </a:pPr>
                      <a:r>
                        <a:rPr lang="en-US" sz="1200" b="1" kern="100" dirty="0">
                          <a:effectLst/>
                        </a:rPr>
                        <a:t>TOTAL</a:t>
                      </a:r>
                      <a:endParaRPr lang="en-US" sz="12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65824" marR="65824" marT="9142" marB="0" anchor="b">
                    <a:solidFill>
                      <a:schemeClr val="bg1"/>
                    </a:solidFill>
                  </a:tcPr>
                </a:tc>
                <a:tc>
                  <a:txBody>
                    <a:bodyPr/>
                    <a:lstStyle/>
                    <a:p>
                      <a:pPr algn="r" fontAlgn="b"/>
                      <a:r>
                        <a:rPr lang="en-US" sz="1100" b="1" i="0" u="none" strike="noStrike">
                          <a:solidFill>
                            <a:srgbClr val="000000"/>
                          </a:solidFill>
                          <a:effectLst/>
                          <a:latin typeface="Calibri" panose="020F0502020204030204" pitchFamily="34" charset="0"/>
                        </a:rPr>
                        <a:t>  10,157,136.75 </a:t>
                      </a:r>
                    </a:p>
                  </a:txBody>
                  <a:tcPr marL="9525" marR="9525" marT="9525" marB="0" anchor="b">
                    <a:solidFill>
                      <a:schemeClr val="bg1"/>
                    </a:solidFill>
                  </a:tcPr>
                </a:tc>
                <a:tc>
                  <a:txBody>
                    <a:bodyPr/>
                    <a:lstStyle/>
                    <a:p>
                      <a:pPr algn="r" rtl="0" fontAlgn="b"/>
                      <a:r>
                        <a:rPr lang="en-US" sz="1100" b="1" i="0" u="none" strike="noStrike">
                          <a:solidFill>
                            <a:srgbClr val="000000"/>
                          </a:solidFill>
                          <a:effectLst/>
                          <a:latin typeface="Calibri" panose="020F0502020204030204" pitchFamily="34" charset="0"/>
                        </a:rPr>
                        <a:t>4,231,319.70</a:t>
                      </a:r>
                    </a:p>
                  </a:txBody>
                  <a:tcPr marL="9525" marR="9525" marT="9525" marB="0" anchor="b">
                    <a:solidFill>
                      <a:schemeClr val="bg1"/>
                    </a:solidFill>
                  </a:tcPr>
                </a:tc>
                <a:tc>
                  <a:txBody>
                    <a:bodyPr/>
                    <a:lstStyle/>
                    <a:p>
                      <a:pPr algn="r" rtl="0" fontAlgn="b"/>
                      <a:r>
                        <a:rPr lang="en-US" sz="1100" b="1" i="0" u="none" strike="noStrike">
                          <a:solidFill>
                            <a:srgbClr val="000000"/>
                          </a:solidFill>
                          <a:effectLst/>
                          <a:latin typeface="Calibri" panose="020F0502020204030204" pitchFamily="34" charset="0"/>
                        </a:rPr>
                        <a:t>1,354,863.93</a:t>
                      </a:r>
                    </a:p>
                  </a:txBody>
                  <a:tcPr marL="9525" marR="9525" marT="9525" marB="0" anchor="b">
                    <a:solidFill>
                      <a:schemeClr val="bg1"/>
                    </a:solidFill>
                  </a:tcPr>
                </a:tc>
                <a:tc>
                  <a:txBody>
                    <a:bodyPr/>
                    <a:lstStyle/>
                    <a:p>
                      <a:pPr algn="r" rtl="0" fontAlgn="b"/>
                      <a:r>
                        <a:rPr lang="en-US" sz="1100" b="1" i="0" u="none" strike="noStrike">
                          <a:solidFill>
                            <a:srgbClr val="000000"/>
                          </a:solidFill>
                          <a:effectLst/>
                          <a:latin typeface="Calibri" panose="020F0502020204030204" pitchFamily="34" charset="0"/>
                        </a:rPr>
                        <a:t>984,502.69</a:t>
                      </a:r>
                    </a:p>
                  </a:txBody>
                  <a:tcPr marL="9525" marR="9525" marT="9525" marB="0" anchor="b">
                    <a:solidFill>
                      <a:schemeClr val="bg1"/>
                    </a:solidFill>
                  </a:tcPr>
                </a:tc>
                <a:tc>
                  <a:txBody>
                    <a:bodyPr/>
                    <a:lstStyle/>
                    <a:p>
                      <a:pPr algn="r" rtl="0" fontAlgn="b"/>
                      <a:r>
                        <a:rPr lang="en-US" sz="1100" b="1" i="0" u="none" strike="noStrike" dirty="0">
                          <a:solidFill>
                            <a:srgbClr val="000000"/>
                          </a:solidFill>
                          <a:effectLst/>
                          <a:latin typeface="Calibri" panose="020F0502020204030204" pitchFamily="34" charset="0"/>
                        </a:rPr>
                        <a:t>6,570,686.32</a:t>
                      </a:r>
                    </a:p>
                  </a:txBody>
                  <a:tcPr marL="9525" marR="9525" marT="9525" marB="0" anchor="b">
                    <a:solidFill>
                      <a:schemeClr val="bg1"/>
                    </a:solidFill>
                  </a:tcPr>
                </a:tc>
                <a:extLst>
                  <a:ext uri="{0D108BD9-81ED-4DB2-BD59-A6C34878D82A}">
                    <a16:rowId xmlns:a16="http://schemas.microsoft.com/office/drawing/2014/main" val="486830154"/>
                  </a:ext>
                </a:extLst>
              </a:tr>
            </a:tbl>
          </a:graphicData>
        </a:graphic>
      </p:graphicFrame>
    </p:spTree>
    <p:extLst>
      <p:ext uri="{BB962C8B-B14F-4D97-AF65-F5344CB8AC3E}">
        <p14:creationId xmlns:p14="http://schemas.microsoft.com/office/powerpoint/2010/main" val="31478439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3C4CF-8083-8138-DD85-12DDA733BA4B}"/>
              </a:ext>
            </a:extLst>
          </p:cNvPr>
          <p:cNvSpPr>
            <a:spLocks noGrp="1"/>
          </p:cNvSpPr>
          <p:nvPr>
            <p:ph type="title"/>
          </p:nvPr>
        </p:nvSpPr>
        <p:spPr>
          <a:xfrm>
            <a:off x="1049074" y="198120"/>
            <a:ext cx="7815008" cy="1104305"/>
          </a:xfrm>
        </p:spPr>
        <p:txBody>
          <a:bodyPr/>
          <a:lstStyle/>
          <a:p>
            <a:pPr defTabSz="685800" fontAlgn="base">
              <a:spcBef>
                <a:spcPct val="0"/>
              </a:spcBef>
              <a:spcAft>
                <a:spcPct val="0"/>
              </a:spcAft>
            </a:pPr>
            <a:r>
              <a:rPr lang="en-US" sz="2400" dirty="0">
                <a:solidFill>
                  <a:schemeClr val="accent1"/>
                </a:solidFill>
                <a:latin typeface="Times New Roman" panose="02020603050405020304" pitchFamily="18" charset="0"/>
                <a:cs typeface="Times New Roman" panose="02020603050405020304" pitchFamily="18" charset="0"/>
              </a:rPr>
              <a:t>2024 KEY PROJECTS AND PROGRAMMES FROM ALL FUNDING SOURCES</a:t>
            </a:r>
          </a:p>
        </p:txBody>
      </p:sp>
      <p:graphicFrame>
        <p:nvGraphicFramePr>
          <p:cNvPr id="5" name="Content Placeholder 3"/>
          <p:cNvGraphicFramePr>
            <a:graphicFrameLocks/>
          </p:cNvGraphicFramePr>
          <p:nvPr>
            <p:extLst>
              <p:ext uri="{D42A27DB-BD31-4B8C-83A1-F6EECF244321}">
                <p14:modId xmlns:p14="http://schemas.microsoft.com/office/powerpoint/2010/main" val="2561428059"/>
              </p:ext>
            </p:extLst>
          </p:nvPr>
        </p:nvGraphicFramePr>
        <p:xfrm>
          <a:off x="298937" y="1162846"/>
          <a:ext cx="8565145" cy="4552415"/>
        </p:xfrm>
        <a:graphic>
          <a:graphicData uri="http://schemas.openxmlformats.org/drawingml/2006/table">
            <a:tbl>
              <a:tblPr firstRow="1" bandRow="1">
                <a:tableStyleId>{5940675A-B579-460E-94D1-54222C63F5DA}</a:tableStyleId>
              </a:tblPr>
              <a:tblGrid>
                <a:gridCol w="555149">
                  <a:extLst>
                    <a:ext uri="{9D8B030D-6E8A-4147-A177-3AD203B41FA5}">
                      <a16:colId xmlns:a16="http://schemas.microsoft.com/office/drawing/2014/main" val="20000"/>
                    </a:ext>
                  </a:extLst>
                </a:gridCol>
                <a:gridCol w="2220593">
                  <a:extLst>
                    <a:ext uri="{9D8B030D-6E8A-4147-A177-3AD203B41FA5}">
                      <a16:colId xmlns:a16="http://schemas.microsoft.com/office/drawing/2014/main" val="20001"/>
                    </a:ext>
                  </a:extLst>
                </a:gridCol>
                <a:gridCol w="2061979">
                  <a:extLst>
                    <a:ext uri="{9D8B030D-6E8A-4147-A177-3AD203B41FA5}">
                      <a16:colId xmlns:a16="http://schemas.microsoft.com/office/drawing/2014/main" val="20002"/>
                    </a:ext>
                  </a:extLst>
                </a:gridCol>
                <a:gridCol w="1824059">
                  <a:extLst>
                    <a:ext uri="{9D8B030D-6E8A-4147-A177-3AD203B41FA5}">
                      <a16:colId xmlns:a16="http://schemas.microsoft.com/office/drawing/2014/main" val="20003"/>
                    </a:ext>
                  </a:extLst>
                </a:gridCol>
                <a:gridCol w="1903365">
                  <a:extLst>
                    <a:ext uri="{9D8B030D-6E8A-4147-A177-3AD203B41FA5}">
                      <a16:colId xmlns:a16="http://schemas.microsoft.com/office/drawing/2014/main" val="20004"/>
                    </a:ext>
                  </a:extLst>
                </a:gridCol>
              </a:tblGrid>
              <a:tr h="1294604">
                <a:tc>
                  <a:txBody>
                    <a:bodyPr/>
                    <a:lstStyle/>
                    <a:p>
                      <a:r>
                        <a:rPr lang="en-US" sz="2000" b="1" dirty="0">
                          <a:latin typeface="Times New Roman" panose="02020603050405020304" pitchFamily="18" charset="0"/>
                          <a:cs typeface="Times New Roman" panose="02020603050405020304" pitchFamily="18" charset="0"/>
                        </a:rPr>
                        <a:t>No</a:t>
                      </a:r>
                    </a:p>
                  </a:txBody>
                  <a:tcPr>
                    <a:solidFill>
                      <a:srgbClr val="92D050"/>
                    </a:solidFill>
                  </a:tcPr>
                </a:tc>
                <a:tc>
                  <a:txBody>
                    <a:bodyPr/>
                    <a:lstStyle/>
                    <a:p>
                      <a:r>
                        <a:rPr lang="en-US" sz="2000" b="1" dirty="0">
                          <a:latin typeface="Times New Roman" panose="02020603050405020304" pitchFamily="18" charset="0"/>
                          <a:cs typeface="Times New Roman" panose="02020603050405020304" pitchFamily="18" charset="0"/>
                        </a:rPr>
                        <a:t>Name of project / </a:t>
                      </a:r>
                      <a:r>
                        <a:rPr lang="en-US" sz="2000" b="1" dirty="0" err="1">
                          <a:latin typeface="Times New Roman" panose="02020603050405020304" pitchFamily="18" charset="0"/>
                          <a:cs typeface="Times New Roman" panose="02020603050405020304" pitchFamily="18" charset="0"/>
                        </a:rPr>
                        <a:t>Programme</a:t>
                      </a:r>
                      <a:endParaRPr lang="en-US" sz="2000" b="1" dirty="0">
                        <a:latin typeface="Times New Roman" panose="02020603050405020304" pitchFamily="18" charset="0"/>
                        <a:cs typeface="Times New Roman" panose="02020603050405020304" pitchFamily="18" charset="0"/>
                      </a:endParaRPr>
                    </a:p>
                  </a:txBody>
                  <a:tcPr>
                    <a:solidFill>
                      <a:srgbClr val="92D050"/>
                    </a:solidFill>
                  </a:tcPr>
                </a:tc>
                <a:tc>
                  <a:txBody>
                    <a:bodyPr/>
                    <a:lstStyle/>
                    <a:p>
                      <a:r>
                        <a:rPr lang="en-US" sz="2000" b="1" dirty="0">
                          <a:latin typeface="Times New Roman" panose="02020603050405020304" pitchFamily="18" charset="0"/>
                          <a:cs typeface="Times New Roman" panose="02020603050405020304" pitchFamily="18" charset="0"/>
                        </a:rPr>
                        <a:t>Amount budgeted </a:t>
                      </a:r>
                    </a:p>
                  </a:txBody>
                  <a:tcPr>
                    <a:solidFill>
                      <a:srgbClr val="92D050"/>
                    </a:solidFill>
                  </a:tcPr>
                </a:tc>
                <a:tc>
                  <a:txBody>
                    <a:bodyPr/>
                    <a:lstStyle/>
                    <a:p>
                      <a:r>
                        <a:rPr lang="en-US" sz="2000" b="1" dirty="0">
                          <a:latin typeface="Times New Roman" panose="02020603050405020304" pitchFamily="18" charset="0"/>
                          <a:cs typeface="Times New Roman" panose="02020603050405020304" pitchFamily="18" charset="0"/>
                        </a:rPr>
                        <a:t>Actual Payment as at September, 2024</a:t>
                      </a:r>
                    </a:p>
                  </a:txBody>
                  <a:tcPr>
                    <a:solidFill>
                      <a:srgbClr val="92D050"/>
                    </a:solidFill>
                  </a:tcPr>
                </a:tc>
                <a:tc>
                  <a:txBody>
                    <a:bodyPr/>
                    <a:lstStyle/>
                    <a:p>
                      <a:r>
                        <a:rPr lang="en-US" sz="2000" b="1" dirty="0">
                          <a:latin typeface="Times New Roman" panose="02020603050405020304" pitchFamily="18" charset="0"/>
                          <a:cs typeface="Times New Roman" panose="02020603050405020304" pitchFamily="18" charset="0"/>
                        </a:rPr>
                        <a:t>Outstanding</a:t>
                      </a:r>
                    </a:p>
                    <a:p>
                      <a:r>
                        <a:rPr lang="en-US" sz="2000" b="1" dirty="0">
                          <a:latin typeface="Times New Roman" panose="02020603050405020304" pitchFamily="18" charset="0"/>
                          <a:cs typeface="Times New Roman" panose="02020603050405020304" pitchFamily="18" charset="0"/>
                        </a:rPr>
                        <a:t>Payment</a:t>
                      </a:r>
                    </a:p>
                  </a:txBody>
                  <a:tcPr>
                    <a:solidFill>
                      <a:srgbClr val="92D050"/>
                    </a:solidFill>
                  </a:tcPr>
                </a:tc>
                <a:extLst>
                  <a:ext uri="{0D108BD9-81ED-4DB2-BD59-A6C34878D82A}">
                    <a16:rowId xmlns:a16="http://schemas.microsoft.com/office/drawing/2014/main" val="10000"/>
                  </a:ext>
                </a:extLst>
              </a:tr>
              <a:tr h="823982">
                <a:tc>
                  <a:txBody>
                    <a:bodyPr/>
                    <a:lstStyle/>
                    <a:p>
                      <a:pPr algn="ct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1</a:t>
                      </a:r>
                    </a:p>
                  </a:txBody>
                  <a:tcPr marL="9525" marR="9525" marT="9525" marB="0" anchor="b"/>
                </a:tc>
                <a:tc>
                  <a:txBody>
                    <a:bodyPr/>
                    <a:lstStyle/>
                    <a:p>
                      <a:pPr algn="l"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Construction of CHPS compound at </a:t>
                      </a:r>
                      <a:r>
                        <a:rPr lang="en-US" sz="1600" b="0" i="0" u="none" strike="noStrike" dirty="0" err="1">
                          <a:solidFill>
                            <a:srgbClr val="000000"/>
                          </a:solidFill>
                          <a:effectLst/>
                          <a:latin typeface="Times New Roman" panose="02020603050405020304" pitchFamily="18" charset="0"/>
                          <a:cs typeface="Times New Roman" panose="02020603050405020304" pitchFamily="18" charset="0"/>
                        </a:rPr>
                        <a:t>Ponponya</a:t>
                      </a:r>
                      <a:r>
                        <a:rPr lang="en-US" sz="16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600" b="0" i="0" u="none" strike="noStrike" dirty="0" err="1">
                          <a:solidFill>
                            <a:srgbClr val="000000"/>
                          </a:solidFill>
                          <a:effectLst/>
                          <a:latin typeface="Times New Roman" panose="02020603050405020304" pitchFamily="18" charset="0"/>
                          <a:cs typeface="Times New Roman" panose="02020603050405020304" pitchFamily="18" charset="0"/>
                        </a:rPr>
                        <a:t>Fanten</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170,217.21 </a:t>
                      </a:r>
                    </a:p>
                  </a:txBody>
                  <a:tcPr marL="9525" marR="9525" marT="9525"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106,384.54 </a:t>
                      </a:r>
                    </a:p>
                  </a:txBody>
                  <a:tcPr marL="9525" marR="9525" marT="9525"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63,832.67 </a:t>
                      </a:r>
                    </a:p>
                  </a:txBody>
                  <a:tcPr marL="9525" marR="9525" marT="9525" marB="0" anchor="b"/>
                </a:tc>
                <a:extLst>
                  <a:ext uri="{0D108BD9-81ED-4DB2-BD59-A6C34878D82A}">
                    <a16:rowId xmlns:a16="http://schemas.microsoft.com/office/drawing/2014/main" val="10001"/>
                  </a:ext>
                </a:extLst>
              </a:tr>
              <a:tr h="528033">
                <a:tc>
                  <a:txBody>
                    <a:bodyPr/>
                    <a:lstStyle/>
                    <a:p>
                      <a:pPr algn="ct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2</a:t>
                      </a:r>
                    </a:p>
                  </a:txBody>
                  <a:tcPr marL="9525" marR="9525" marT="9525" marB="0" anchor="b"/>
                </a:tc>
                <a:tc>
                  <a:txBody>
                    <a:bodyPr/>
                    <a:lstStyle/>
                    <a:p>
                      <a:pPr algn="l"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Construction of 3-storey administration block at Asesewa </a:t>
                      </a:r>
                    </a:p>
                  </a:txBody>
                  <a:tcPr marL="9525" marR="9525" marT="9525" marB="0" anchor="b"/>
                </a:tc>
                <a:tc>
                  <a:txBody>
                    <a:bodyPr/>
                    <a:lstStyle/>
                    <a:p>
                      <a:pPr algn="r" fontAlgn="b"/>
                      <a:r>
                        <a:rPr lang="en-US" sz="1600" b="0" i="0" u="none" strike="noStrike">
                          <a:solidFill>
                            <a:srgbClr val="000000"/>
                          </a:solidFill>
                          <a:effectLst/>
                          <a:latin typeface="Times New Roman" panose="02020603050405020304" pitchFamily="18" charset="0"/>
                          <a:cs typeface="Times New Roman" panose="02020603050405020304" pitchFamily="18" charset="0"/>
                        </a:rPr>
                        <a:t>3,402,425.95</a:t>
                      </a:r>
                    </a:p>
                  </a:txBody>
                  <a:tcPr marL="9525" marR="9525" marT="9525" marB="0" anchor="b"/>
                </a:tc>
                <a:tc>
                  <a:txBody>
                    <a:bodyPr/>
                    <a:lstStyle/>
                    <a:p>
                      <a:pPr algn="r" fontAlgn="b"/>
                      <a:r>
                        <a:rPr lang="en-US" sz="1600" b="0" i="0" u="none" strike="noStrike">
                          <a:solidFill>
                            <a:srgbClr val="000000"/>
                          </a:solidFill>
                          <a:effectLst/>
                          <a:latin typeface="Times New Roman" panose="02020603050405020304" pitchFamily="18" charset="0"/>
                          <a:cs typeface="Times New Roman" panose="02020603050405020304" pitchFamily="18" charset="0"/>
                        </a:rPr>
                        <a:t>1,642,237.75</a:t>
                      </a:r>
                    </a:p>
                  </a:txBody>
                  <a:tcPr marL="9525" marR="9525" marT="9525"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1,760,188.20</a:t>
                      </a:r>
                    </a:p>
                  </a:txBody>
                  <a:tcPr marL="9525" marR="9525" marT="9525" marB="0" anchor="b"/>
                </a:tc>
                <a:extLst>
                  <a:ext uri="{0D108BD9-81ED-4DB2-BD59-A6C34878D82A}">
                    <a16:rowId xmlns:a16="http://schemas.microsoft.com/office/drawing/2014/main" val="10002"/>
                  </a:ext>
                </a:extLst>
              </a:tr>
              <a:tr h="528033">
                <a:tc>
                  <a:txBody>
                    <a:bodyPr/>
                    <a:lstStyle/>
                    <a:p>
                      <a:pPr algn="ct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3</a:t>
                      </a:r>
                    </a:p>
                  </a:txBody>
                  <a:tcPr marL="9525" marR="9525" marT="9525" marB="0" anchor="b"/>
                </a:tc>
                <a:tc>
                  <a:txBody>
                    <a:bodyPr/>
                    <a:lstStyle/>
                    <a:p>
                      <a:pPr algn="l"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Construction of 6-unit classroom block with ancillary facilities at </a:t>
                      </a:r>
                      <a:r>
                        <a:rPr lang="en-US" sz="1600" b="0" i="0" u="none" strike="noStrike" dirty="0" err="1">
                          <a:solidFill>
                            <a:srgbClr val="000000"/>
                          </a:solidFill>
                          <a:effectLst/>
                          <a:latin typeface="Times New Roman" panose="02020603050405020304" pitchFamily="18" charset="0"/>
                          <a:cs typeface="Times New Roman" panose="02020603050405020304" pitchFamily="18" charset="0"/>
                        </a:rPr>
                        <a:t>Akotoklo-Gua</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547,631.55</a:t>
                      </a:r>
                    </a:p>
                  </a:txBody>
                  <a:tcPr marL="9525" marR="9525" marT="9525"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a:t>
                      </a:r>
                    </a:p>
                  </a:txBody>
                  <a:tcPr marL="9525" marR="9525" marT="9525"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547,631.55</a:t>
                      </a:r>
                    </a:p>
                  </a:txBody>
                  <a:tcPr marL="9525" marR="9525" marT="9525" marB="0" anchor="b"/>
                </a:tc>
                <a:extLst>
                  <a:ext uri="{0D108BD9-81ED-4DB2-BD59-A6C34878D82A}">
                    <a16:rowId xmlns:a16="http://schemas.microsoft.com/office/drawing/2014/main" val="10003"/>
                  </a:ext>
                </a:extLst>
              </a:tr>
              <a:tr h="691863">
                <a:tc>
                  <a:txBody>
                    <a:bodyPr/>
                    <a:lstStyle/>
                    <a:p>
                      <a:pPr algn="ct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4</a:t>
                      </a:r>
                    </a:p>
                  </a:txBody>
                  <a:tcPr marL="9525" marR="9525" marT="9525" marB="0" anchor="b"/>
                </a:tc>
                <a:tc>
                  <a:txBody>
                    <a:bodyPr/>
                    <a:lstStyle/>
                    <a:p>
                      <a:pPr algn="l" fontAlgn="b"/>
                      <a:r>
                        <a:rPr lang="en-US" sz="1600" b="0" i="0" u="none" strike="noStrike">
                          <a:solidFill>
                            <a:srgbClr val="000000"/>
                          </a:solidFill>
                          <a:effectLst/>
                          <a:latin typeface="Times New Roman" panose="02020603050405020304" pitchFamily="18" charset="0"/>
                          <a:cs typeface="Times New Roman" panose="02020603050405020304" pitchFamily="18" charset="0"/>
                        </a:rPr>
                        <a:t>Rehabilitation of DCE’s  official residence</a:t>
                      </a:r>
                    </a:p>
                  </a:txBody>
                  <a:tcPr marL="9525" marR="9525" marT="9525"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97,103.72</a:t>
                      </a:r>
                    </a:p>
                  </a:txBody>
                  <a:tcPr marL="9525" marR="9525" marT="9525"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60,000.00</a:t>
                      </a:r>
                    </a:p>
                  </a:txBody>
                  <a:tcPr marL="9525" marR="9525" marT="9525"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37,103.72</a:t>
                      </a:r>
                    </a:p>
                  </a:txBody>
                  <a:tcPr marL="9525" marR="9525" marT="9525" marB="0" anchor="b"/>
                </a:tc>
                <a:extLst>
                  <a:ext uri="{0D108BD9-81ED-4DB2-BD59-A6C34878D82A}">
                    <a16:rowId xmlns:a16="http://schemas.microsoft.com/office/drawing/2014/main" val="10004"/>
                  </a:ext>
                </a:extLst>
              </a:tr>
            </a:tbl>
          </a:graphicData>
        </a:graphic>
      </p:graphicFrame>
      <p:sp>
        <p:nvSpPr>
          <p:cNvPr id="4" name="Slide Number Placeholder 3">
            <a:extLst>
              <a:ext uri="{FF2B5EF4-FFF2-40B4-BE49-F238E27FC236}">
                <a16:creationId xmlns:a16="http://schemas.microsoft.com/office/drawing/2014/main" id="{CB99C004-BBC2-44F4-B304-A8277369D0A0}"/>
              </a:ext>
            </a:extLst>
          </p:cNvPr>
          <p:cNvSpPr>
            <a:spLocks noGrp="1"/>
          </p:cNvSpPr>
          <p:nvPr>
            <p:ph type="sldNum" sz="quarter" idx="11"/>
          </p:nvPr>
        </p:nvSpPr>
        <p:spPr/>
        <p:txBody>
          <a:bodyPr/>
          <a:lstStyle/>
          <a:p>
            <a:fld id="{2392425C-E889-4A93-B643-0E993E815549}" type="slidenum">
              <a:rPr lang="en-US" smtClean="0"/>
              <a:t>22</a:t>
            </a:fld>
            <a:endParaRPr lang="en-US"/>
          </a:p>
        </p:txBody>
      </p:sp>
    </p:spTree>
    <p:extLst>
      <p:ext uri="{BB962C8B-B14F-4D97-AF65-F5344CB8AC3E}">
        <p14:creationId xmlns:p14="http://schemas.microsoft.com/office/powerpoint/2010/main" val="21812595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3C4CF-8083-8138-DD85-12DDA733BA4B}"/>
              </a:ext>
            </a:extLst>
          </p:cNvPr>
          <p:cNvSpPr>
            <a:spLocks noGrp="1"/>
          </p:cNvSpPr>
          <p:nvPr>
            <p:ph type="title"/>
          </p:nvPr>
        </p:nvSpPr>
        <p:spPr>
          <a:xfrm>
            <a:off x="399500" y="140970"/>
            <a:ext cx="7815008" cy="1104305"/>
          </a:xfrm>
        </p:spPr>
        <p:txBody>
          <a:bodyPr/>
          <a:lstStyle/>
          <a:p>
            <a:pPr defTabSz="685800" fontAlgn="base">
              <a:spcBef>
                <a:spcPct val="0"/>
              </a:spcBef>
              <a:spcAft>
                <a:spcPct val="0"/>
              </a:spcAft>
            </a:pPr>
            <a:r>
              <a:rPr lang="en-US" sz="2400" dirty="0">
                <a:solidFill>
                  <a:schemeClr val="accent1"/>
                </a:solidFill>
                <a:latin typeface="Times New Roman" panose="02020603050405020304" pitchFamily="18" charset="0"/>
                <a:cs typeface="Times New Roman" panose="02020603050405020304" pitchFamily="18" charset="0"/>
              </a:rPr>
              <a:t>2024 KEY PROJECTS AND PROGRAMMES FROM ALL FUNDING SOURCES</a:t>
            </a:r>
          </a:p>
        </p:txBody>
      </p:sp>
      <p:graphicFrame>
        <p:nvGraphicFramePr>
          <p:cNvPr id="5" name="Content Placeholder 3"/>
          <p:cNvGraphicFramePr>
            <a:graphicFrameLocks/>
          </p:cNvGraphicFramePr>
          <p:nvPr>
            <p:extLst>
              <p:ext uri="{D42A27DB-BD31-4B8C-83A1-F6EECF244321}">
                <p14:modId xmlns:p14="http://schemas.microsoft.com/office/powerpoint/2010/main" val="2417119503"/>
              </p:ext>
            </p:extLst>
          </p:nvPr>
        </p:nvGraphicFramePr>
        <p:xfrm>
          <a:off x="228600" y="1022173"/>
          <a:ext cx="8515900" cy="4962344"/>
        </p:xfrm>
        <a:graphic>
          <a:graphicData uri="http://schemas.openxmlformats.org/drawingml/2006/table">
            <a:tbl>
              <a:tblPr firstRow="1" bandRow="1">
                <a:tableStyleId>{5940675A-B579-460E-94D1-54222C63F5DA}</a:tableStyleId>
              </a:tblPr>
              <a:tblGrid>
                <a:gridCol w="560070">
                  <a:extLst>
                    <a:ext uri="{9D8B030D-6E8A-4147-A177-3AD203B41FA5}">
                      <a16:colId xmlns:a16="http://schemas.microsoft.com/office/drawing/2014/main" val="20000"/>
                    </a:ext>
                  </a:extLst>
                </a:gridCol>
                <a:gridCol w="2712317">
                  <a:extLst>
                    <a:ext uri="{9D8B030D-6E8A-4147-A177-3AD203B41FA5}">
                      <a16:colId xmlns:a16="http://schemas.microsoft.com/office/drawing/2014/main" val="20001"/>
                    </a:ext>
                  </a:extLst>
                </a:gridCol>
                <a:gridCol w="1800225">
                  <a:extLst>
                    <a:ext uri="{9D8B030D-6E8A-4147-A177-3AD203B41FA5}">
                      <a16:colId xmlns:a16="http://schemas.microsoft.com/office/drawing/2014/main" val="20002"/>
                    </a:ext>
                  </a:extLst>
                </a:gridCol>
                <a:gridCol w="1760068">
                  <a:extLst>
                    <a:ext uri="{9D8B030D-6E8A-4147-A177-3AD203B41FA5}">
                      <a16:colId xmlns:a16="http://schemas.microsoft.com/office/drawing/2014/main" val="20003"/>
                    </a:ext>
                  </a:extLst>
                </a:gridCol>
                <a:gridCol w="1683220">
                  <a:extLst>
                    <a:ext uri="{9D8B030D-6E8A-4147-A177-3AD203B41FA5}">
                      <a16:colId xmlns:a16="http://schemas.microsoft.com/office/drawing/2014/main" val="20004"/>
                    </a:ext>
                  </a:extLst>
                </a:gridCol>
              </a:tblGrid>
              <a:tr h="1408232">
                <a:tc>
                  <a:txBody>
                    <a:bodyPr/>
                    <a:lstStyle/>
                    <a:p>
                      <a:r>
                        <a:rPr lang="en-US" sz="1600" b="1" dirty="0">
                          <a:latin typeface="Times New Roman" panose="02020603050405020304" pitchFamily="18" charset="0"/>
                          <a:cs typeface="Times New Roman" panose="02020603050405020304" pitchFamily="18" charset="0"/>
                        </a:rPr>
                        <a:t>No</a:t>
                      </a:r>
                    </a:p>
                  </a:txBody>
                  <a:tcPr>
                    <a:solidFill>
                      <a:srgbClr val="92D050"/>
                    </a:solidFill>
                  </a:tcPr>
                </a:tc>
                <a:tc>
                  <a:txBody>
                    <a:bodyPr/>
                    <a:lstStyle/>
                    <a:p>
                      <a:r>
                        <a:rPr lang="en-US" sz="1600" b="1" dirty="0">
                          <a:latin typeface="Times New Roman" panose="02020603050405020304" pitchFamily="18" charset="0"/>
                          <a:cs typeface="Times New Roman" panose="02020603050405020304" pitchFamily="18" charset="0"/>
                        </a:rPr>
                        <a:t>Name of Project / </a:t>
                      </a:r>
                      <a:r>
                        <a:rPr lang="en-US" sz="1600" b="1" dirty="0" err="1">
                          <a:latin typeface="Times New Roman" panose="02020603050405020304" pitchFamily="18" charset="0"/>
                          <a:cs typeface="Times New Roman" panose="02020603050405020304" pitchFamily="18" charset="0"/>
                        </a:rPr>
                        <a:t>Programme</a:t>
                      </a:r>
                      <a:endParaRPr lang="en-US" sz="1600" b="1" dirty="0">
                        <a:latin typeface="Times New Roman" panose="02020603050405020304" pitchFamily="18" charset="0"/>
                        <a:cs typeface="Times New Roman" panose="02020603050405020304" pitchFamily="18" charset="0"/>
                      </a:endParaRPr>
                    </a:p>
                  </a:txBody>
                  <a:tcPr>
                    <a:solidFill>
                      <a:srgbClr val="92D050"/>
                    </a:solidFill>
                  </a:tcPr>
                </a:tc>
                <a:tc>
                  <a:txBody>
                    <a:bodyPr/>
                    <a:lstStyle/>
                    <a:p>
                      <a:r>
                        <a:rPr lang="en-US" sz="1600" b="1" dirty="0">
                          <a:latin typeface="Times New Roman" panose="02020603050405020304" pitchFamily="18" charset="0"/>
                          <a:cs typeface="Times New Roman" panose="02020603050405020304" pitchFamily="18" charset="0"/>
                        </a:rPr>
                        <a:t>Amount budgeted </a:t>
                      </a:r>
                    </a:p>
                  </a:txBody>
                  <a:tcPr>
                    <a:solidFill>
                      <a:srgbClr val="92D050"/>
                    </a:solidFill>
                  </a:tcPr>
                </a:tc>
                <a:tc>
                  <a:txBody>
                    <a:bodyPr/>
                    <a:lstStyle/>
                    <a:p>
                      <a:r>
                        <a:rPr lang="en-US" sz="1600" b="1" dirty="0">
                          <a:latin typeface="Times New Roman" panose="02020603050405020304" pitchFamily="18" charset="0"/>
                          <a:cs typeface="Times New Roman" panose="02020603050405020304" pitchFamily="18" charset="0"/>
                        </a:rPr>
                        <a:t>Actual Payment as at September, 2024</a:t>
                      </a:r>
                    </a:p>
                  </a:txBody>
                  <a:tcPr>
                    <a:solidFill>
                      <a:srgbClr val="92D050"/>
                    </a:solidFill>
                  </a:tcPr>
                </a:tc>
                <a:tc>
                  <a:txBody>
                    <a:bodyPr/>
                    <a:lstStyle/>
                    <a:p>
                      <a:r>
                        <a:rPr lang="en-US" sz="1600" b="1" dirty="0">
                          <a:latin typeface="Times New Roman" panose="02020603050405020304" pitchFamily="18" charset="0"/>
                          <a:cs typeface="Times New Roman" panose="02020603050405020304" pitchFamily="18" charset="0"/>
                        </a:rPr>
                        <a:t>Outstanding</a:t>
                      </a:r>
                    </a:p>
                    <a:p>
                      <a:r>
                        <a:rPr lang="en-US" sz="1600" b="1" dirty="0">
                          <a:latin typeface="Times New Roman" panose="02020603050405020304" pitchFamily="18" charset="0"/>
                          <a:cs typeface="Times New Roman" panose="02020603050405020304" pitchFamily="18" charset="0"/>
                        </a:rPr>
                        <a:t>payment</a:t>
                      </a:r>
                    </a:p>
                  </a:txBody>
                  <a:tcPr>
                    <a:solidFill>
                      <a:srgbClr val="92D050"/>
                    </a:solidFill>
                  </a:tcPr>
                </a:tc>
                <a:extLst>
                  <a:ext uri="{0D108BD9-81ED-4DB2-BD59-A6C34878D82A}">
                    <a16:rowId xmlns:a16="http://schemas.microsoft.com/office/drawing/2014/main" val="10000"/>
                  </a:ext>
                </a:extLst>
              </a:tr>
              <a:tr h="898583">
                <a:tc>
                  <a:txBody>
                    <a:bodyPr/>
                    <a:lstStyle/>
                    <a:p>
                      <a:pPr algn="ct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5</a:t>
                      </a:r>
                    </a:p>
                  </a:txBody>
                  <a:tcPr marL="9525" marR="9525" marT="9525" marB="0" anchor="b"/>
                </a:tc>
                <a:tc>
                  <a:txBody>
                    <a:bodyPr/>
                    <a:lstStyle/>
                    <a:p>
                      <a:pPr algn="l"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Re-gravelling and spot improvement of access roads in the Asesewa Market</a:t>
                      </a:r>
                    </a:p>
                  </a:txBody>
                  <a:tcPr marL="9525" marR="9525" marT="9525"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9,950.00</a:t>
                      </a:r>
                    </a:p>
                  </a:txBody>
                  <a:tcPr marL="9525" marR="9525" marT="9525"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9,950.00</a:t>
                      </a:r>
                    </a:p>
                  </a:txBody>
                  <a:tcPr marL="9525" marR="9525" marT="9525" marB="0" anchor="b"/>
                </a:tc>
                <a:extLst>
                  <a:ext uri="{0D108BD9-81ED-4DB2-BD59-A6C34878D82A}">
                    <a16:rowId xmlns:a16="http://schemas.microsoft.com/office/drawing/2014/main" val="10001"/>
                  </a:ext>
                </a:extLst>
              </a:tr>
              <a:tr h="685759">
                <a:tc>
                  <a:txBody>
                    <a:bodyPr/>
                    <a:lstStyle/>
                    <a:p>
                      <a:pPr algn="ct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6</a:t>
                      </a:r>
                    </a:p>
                  </a:txBody>
                  <a:tcPr marL="9525" marR="9525" marT="9525" marB="0" anchor="b"/>
                </a:tc>
                <a:tc>
                  <a:txBody>
                    <a:bodyPr/>
                    <a:lstStyle/>
                    <a:p>
                      <a:pPr algn="l"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Pavement of Asesewa lorry park (Phase 1)</a:t>
                      </a:r>
                    </a:p>
                  </a:txBody>
                  <a:tcPr marL="9525" marR="9525" marT="9525" marB="0" anchor="b"/>
                </a:tc>
                <a:tc>
                  <a:txBody>
                    <a:bodyPr/>
                    <a:lstStyle/>
                    <a:p>
                      <a:pPr algn="r" fontAlgn="b"/>
                      <a:r>
                        <a:rPr lang="en-US" sz="1600" b="0" i="0" u="none" strike="noStrike">
                          <a:solidFill>
                            <a:srgbClr val="000000"/>
                          </a:solidFill>
                          <a:effectLst/>
                          <a:latin typeface="Times New Roman" panose="02020603050405020304" pitchFamily="18" charset="0"/>
                          <a:cs typeface="Times New Roman" panose="02020603050405020304" pitchFamily="18" charset="0"/>
                        </a:rPr>
                        <a:t>514,439.82</a:t>
                      </a:r>
                    </a:p>
                  </a:txBody>
                  <a:tcPr marL="9525" marR="9525" marT="9525" marB="0" anchor="b"/>
                </a:tc>
                <a:tc>
                  <a:txBody>
                    <a:bodyPr/>
                    <a:lstStyle/>
                    <a:p>
                      <a:pPr algn="r" fontAlgn="b"/>
                      <a:r>
                        <a:rPr lang="en-US" sz="1600" b="0" i="0" u="none" strike="noStrike">
                          <a:solidFill>
                            <a:srgbClr val="000000"/>
                          </a:solidFill>
                          <a:effectLst/>
                          <a:latin typeface="Times New Roman" panose="02020603050405020304" pitchFamily="18" charset="0"/>
                          <a:cs typeface="Times New Roman" panose="02020603050405020304" pitchFamily="18" charset="0"/>
                        </a:rPr>
                        <a:t>240,000.00</a:t>
                      </a:r>
                    </a:p>
                  </a:txBody>
                  <a:tcPr marL="9525" marR="9525" marT="9525"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274,439.82</a:t>
                      </a:r>
                    </a:p>
                  </a:txBody>
                  <a:tcPr marL="9525" marR="9525" marT="9525" marB="0" anchor="b"/>
                </a:tc>
                <a:extLst>
                  <a:ext uri="{0D108BD9-81ED-4DB2-BD59-A6C34878D82A}">
                    <a16:rowId xmlns:a16="http://schemas.microsoft.com/office/drawing/2014/main" val="10002"/>
                  </a:ext>
                </a:extLst>
              </a:tr>
              <a:tr h="833979">
                <a:tc>
                  <a:txBody>
                    <a:bodyPr/>
                    <a:lstStyle/>
                    <a:p>
                      <a:pPr algn="ct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7</a:t>
                      </a:r>
                    </a:p>
                  </a:txBody>
                  <a:tcPr marL="9525" marR="9525" marT="9525" marB="0" anchor="b"/>
                </a:tc>
                <a:tc>
                  <a:txBody>
                    <a:bodyPr/>
                    <a:lstStyle/>
                    <a:p>
                      <a:pPr algn="l"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Construction of washroom facilities for Upper </a:t>
                      </a:r>
                      <a:r>
                        <a:rPr lang="en-US" sz="1600" b="0" i="0" u="none" strike="noStrike" dirty="0" err="1">
                          <a:solidFill>
                            <a:srgbClr val="000000"/>
                          </a:solidFill>
                          <a:effectLst/>
                          <a:latin typeface="Times New Roman" panose="02020603050405020304" pitchFamily="18" charset="0"/>
                          <a:cs typeface="Times New Roman" panose="02020603050405020304" pitchFamily="18" charset="0"/>
                        </a:rPr>
                        <a:t>Manya</a:t>
                      </a:r>
                      <a:r>
                        <a:rPr lang="en-US" sz="16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600" b="0" i="0" u="none" strike="noStrike" dirty="0" err="1">
                          <a:solidFill>
                            <a:srgbClr val="000000"/>
                          </a:solidFill>
                          <a:effectLst/>
                          <a:latin typeface="Times New Roman" panose="02020603050405020304" pitchFamily="18" charset="0"/>
                          <a:cs typeface="Times New Roman" panose="02020603050405020304" pitchFamily="18" charset="0"/>
                        </a:rPr>
                        <a:t>Krobo</a:t>
                      </a:r>
                      <a:r>
                        <a:rPr lang="en-US" sz="1600" b="0" i="0" u="none" strike="noStrike" dirty="0">
                          <a:solidFill>
                            <a:srgbClr val="000000"/>
                          </a:solidFill>
                          <a:effectLst/>
                          <a:latin typeface="Times New Roman" panose="02020603050405020304" pitchFamily="18" charset="0"/>
                          <a:cs typeface="Times New Roman" panose="02020603050405020304" pitchFamily="18" charset="0"/>
                        </a:rPr>
                        <a:t> District Assembly (old block)</a:t>
                      </a:r>
                    </a:p>
                  </a:txBody>
                  <a:tcPr marL="9525" marR="9525" marT="9525"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78,417.60</a:t>
                      </a:r>
                    </a:p>
                  </a:txBody>
                  <a:tcPr marL="9525" marR="9525" marT="9525"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40,000.00</a:t>
                      </a:r>
                    </a:p>
                  </a:txBody>
                  <a:tcPr marL="9525" marR="9525" marT="9525"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38,417.60</a:t>
                      </a:r>
                    </a:p>
                  </a:txBody>
                  <a:tcPr marL="9525" marR="9525" marT="9525" marB="0" anchor="b"/>
                </a:tc>
                <a:extLst>
                  <a:ext uri="{0D108BD9-81ED-4DB2-BD59-A6C34878D82A}">
                    <a16:rowId xmlns:a16="http://schemas.microsoft.com/office/drawing/2014/main" val="10004"/>
                  </a:ext>
                </a:extLst>
              </a:tr>
              <a:tr h="839018">
                <a:tc>
                  <a:txBody>
                    <a:bodyPr/>
                    <a:lstStyle/>
                    <a:p>
                      <a:pPr algn="ct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8</a:t>
                      </a:r>
                    </a:p>
                  </a:txBody>
                  <a:tcPr marL="9525" marR="9525" marT="9525" marB="0" anchor="b"/>
                </a:tc>
                <a:tc>
                  <a:txBody>
                    <a:bodyPr/>
                    <a:lstStyle/>
                    <a:p>
                      <a:pPr algn="l" fontAlgn="b"/>
                      <a:r>
                        <a:rPr lang="en-US" sz="1600" b="0" i="0" u="none" strike="noStrike">
                          <a:solidFill>
                            <a:srgbClr val="000000"/>
                          </a:solidFill>
                          <a:effectLst/>
                          <a:latin typeface="Times New Roman" panose="02020603050405020304" pitchFamily="18" charset="0"/>
                          <a:cs typeface="Times New Roman" panose="02020603050405020304" pitchFamily="18" charset="0"/>
                        </a:rPr>
                        <a:t>Construction of washroom facilities for Upper Manya Krobo District Assembly (old block)</a:t>
                      </a:r>
                    </a:p>
                  </a:txBody>
                  <a:tcPr marL="9525" marR="9525" marT="9525" marB="0" anchor="b"/>
                </a:tc>
                <a:tc>
                  <a:txBody>
                    <a:bodyPr/>
                    <a:lstStyle/>
                    <a:p>
                      <a:pPr algn="r" fontAlgn="b"/>
                      <a:r>
                        <a:rPr lang="en-US" sz="1600" b="0" i="0" u="none" strike="noStrike">
                          <a:solidFill>
                            <a:srgbClr val="000000"/>
                          </a:solidFill>
                          <a:effectLst/>
                          <a:latin typeface="Times New Roman" panose="02020603050405020304" pitchFamily="18" charset="0"/>
                          <a:cs typeface="Times New Roman" panose="02020603050405020304" pitchFamily="18" charset="0"/>
                        </a:rPr>
                        <a:t>78,417.60</a:t>
                      </a:r>
                    </a:p>
                  </a:txBody>
                  <a:tcPr marL="9525" marR="9525" marT="9525" marB="0" anchor="b"/>
                </a:tc>
                <a:tc>
                  <a:txBody>
                    <a:bodyPr/>
                    <a:lstStyle/>
                    <a:p>
                      <a:pPr algn="r" fontAlgn="b"/>
                      <a:r>
                        <a:rPr lang="en-US" sz="1600" b="0" i="0" u="none" strike="noStrike">
                          <a:solidFill>
                            <a:srgbClr val="000000"/>
                          </a:solidFill>
                          <a:effectLst/>
                          <a:latin typeface="Times New Roman" panose="02020603050405020304" pitchFamily="18" charset="0"/>
                          <a:cs typeface="Times New Roman" panose="02020603050405020304" pitchFamily="18" charset="0"/>
                        </a:rPr>
                        <a:t>40,000.00</a:t>
                      </a:r>
                    </a:p>
                  </a:txBody>
                  <a:tcPr marL="9525" marR="9525" marT="9525"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38,417.60</a:t>
                      </a:r>
                    </a:p>
                  </a:txBody>
                  <a:tcPr marL="9525" marR="9525" marT="9525" marB="0" anchor="b"/>
                </a:tc>
                <a:extLst>
                  <a:ext uri="{0D108BD9-81ED-4DB2-BD59-A6C34878D82A}">
                    <a16:rowId xmlns:a16="http://schemas.microsoft.com/office/drawing/2014/main" val="10005"/>
                  </a:ext>
                </a:extLst>
              </a:tr>
            </a:tbl>
          </a:graphicData>
        </a:graphic>
      </p:graphicFrame>
      <p:sp>
        <p:nvSpPr>
          <p:cNvPr id="4" name="Slide Number Placeholder 3">
            <a:extLst>
              <a:ext uri="{FF2B5EF4-FFF2-40B4-BE49-F238E27FC236}">
                <a16:creationId xmlns:a16="http://schemas.microsoft.com/office/drawing/2014/main" id="{B3FACA81-9488-4726-8206-FC5262A5D02E}"/>
              </a:ext>
            </a:extLst>
          </p:cNvPr>
          <p:cNvSpPr>
            <a:spLocks noGrp="1"/>
          </p:cNvSpPr>
          <p:nvPr>
            <p:ph type="sldNum" sz="quarter" idx="11"/>
          </p:nvPr>
        </p:nvSpPr>
        <p:spPr/>
        <p:txBody>
          <a:bodyPr/>
          <a:lstStyle/>
          <a:p>
            <a:fld id="{2392425C-E889-4A93-B643-0E993E815549}" type="slidenum">
              <a:rPr lang="en-US" smtClean="0"/>
              <a:t>23</a:t>
            </a:fld>
            <a:endParaRPr lang="en-US"/>
          </a:p>
        </p:txBody>
      </p:sp>
    </p:spTree>
    <p:extLst>
      <p:ext uri="{BB962C8B-B14F-4D97-AF65-F5344CB8AC3E}">
        <p14:creationId xmlns:p14="http://schemas.microsoft.com/office/powerpoint/2010/main" val="12974507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3C4CF-8083-8138-DD85-12DDA733BA4B}"/>
              </a:ext>
            </a:extLst>
          </p:cNvPr>
          <p:cNvSpPr>
            <a:spLocks noGrp="1"/>
          </p:cNvSpPr>
          <p:nvPr>
            <p:ph type="title"/>
          </p:nvPr>
        </p:nvSpPr>
        <p:spPr>
          <a:xfrm>
            <a:off x="298938" y="164290"/>
            <a:ext cx="7815008" cy="1104305"/>
          </a:xfrm>
        </p:spPr>
        <p:txBody>
          <a:bodyPr/>
          <a:lstStyle/>
          <a:p>
            <a:pPr defTabSz="685800" fontAlgn="base">
              <a:spcBef>
                <a:spcPct val="0"/>
              </a:spcBef>
              <a:spcAft>
                <a:spcPct val="0"/>
              </a:spcAft>
            </a:pPr>
            <a:r>
              <a:rPr lang="en-US" sz="2400" dirty="0">
                <a:solidFill>
                  <a:schemeClr val="accent1"/>
                </a:solidFill>
                <a:latin typeface="Times New Roman" panose="02020603050405020304" pitchFamily="18" charset="0"/>
                <a:cs typeface="Times New Roman" panose="02020603050405020304" pitchFamily="18" charset="0"/>
              </a:rPr>
              <a:t>2024 KEY PROJECTS AND PROGRAMMES FROM ALL FUNDING SOURCES</a:t>
            </a:r>
          </a:p>
        </p:txBody>
      </p:sp>
      <p:graphicFrame>
        <p:nvGraphicFramePr>
          <p:cNvPr id="5" name="Content Placeholder 3"/>
          <p:cNvGraphicFramePr>
            <a:graphicFrameLocks/>
          </p:cNvGraphicFramePr>
          <p:nvPr>
            <p:extLst>
              <p:ext uri="{D42A27DB-BD31-4B8C-83A1-F6EECF244321}">
                <p14:modId xmlns:p14="http://schemas.microsoft.com/office/powerpoint/2010/main" val="324502228"/>
              </p:ext>
            </p:extLst>
          </p:nvPr>
        </p:nvGraphicFramePr>
        <p:xfrm>
          <a:off x="298938" y="1441730"/>
          <a:ext cx="8565145" cy="5208717"/>
        </p:xfrm>
        <a:graphic>
          <a:graphicData uri="http://schemas.openxmlformats.org/drawingml/2006/table">
            <a:tbl>
              <a:tblPr firstRow="1" bandRow="1">
                <a:tableStyleId>{5940675A-B579-460E-94D1-54222C63F5DA}</a:tableStyleId>
              </a:tblPr>
              <a:tblGrid>
                <a:gridCol w="555149">
                  <a:extLst>
                    <a:ext uri="{9D8B030D-6E8A-4147-A177-3AD203B41FA5}">
                      <a16:colId xmlns:a16="http://schemas.microsoft.com/office/drawing/2014/main" val="20000"/>
                    </a:ext>
                  </a:extLst>
                </a:gridCol>
                <a:gridCol w="2220593">
                  <a:extLst>
                    <a:ext uri="{9D8B030D-6E8A-4147-A177-3AD203B41FA5}">
                      <a16:colId xmlns:a16="http://schemas.microsoft.com/office/drawing/2014/main" val="20001"/>
                    </a:ext>
                  </a:extLst>
                </a:gridCol>
                <a:gridCol w="2061979">
                  <a:extLst>
                    <a:ext uri="{9D8B030D-6E8A-4147-A177-3AD203B41FA5}">
                      <a16:colId xmlns:a16="http://schemas.microsoft.com/office/drawing/2014/main" val="20002"/>
                    </a:ext>
                  </a:extLst>
                </a:gridCol>
                <a:gridCol w="1824059">
                  <a:extLst>
                    <a:ext uri="{9D8B030D-6E8A-4147-A177-3AD203B41FA5}">
                      <a16:colId xmlns:a16="http://schemas.microsoft.com/office/drawing/2014/main" val="20003"/>
                    </a:ext>
                  </a:extLst>
                </a:gridCol>
                <a:gridCol w="1903365">
                  <a:extLst>
                    <a:ext uri="{9D8B030D-6E8A-4147-A177-3AD203B41FA5}">
                      <a16:colId xmlns:a16="http://schemas.microsoft.com/office/drawing/2014/main" val="20004"/>
                    </a:ext>
                  </a:extLst>
                </a:gridCol>
              </a:tblGrid>
              <a:tr h="1066069">
                <a:tc>
                  <a:txBody>
                    <a:bodyPr/>
                    <a:lstStyle/>
                    <a:p>
                      <a:r>
                        <a:rPr lang="en-US" sz="1600" b="1" dirty="0">
                          <a:latin typeface="Times New Roman" panose="02020603050405020304" pitchFamily="18" charset="0"/>
                          <a:cs typeface="Times New Roman" panose="02020603050405020304" pitchFamily="18" charset="0"/>
                        </a:rPr>
                        <a:t>No</a:t>
                      </a:r>
                    </a:p>
                  </a:txBody>
                  <a:tcPr>
                    <a:solidFill>
                      <a:srgbClr val="92D050"/>
                    </a:solidFill>
                  </a:tcPr>
                </a:tc>
                <a:tc>
                  <a:txBody>
                    <a:bodyPr/>
                    <a:lstStyle/>
                    <a:p>
                      <a:r>
                        <a:rPr lang="en-US" sz="1600" b="1" dirty="0">
                          <a:latin typeface="Times New Roman" panose="02020603050405020304" pitchFamily="18" charset="0"/>
                          <a:cs typeface="Times New Roman" panose="02020603050405020304" pitchFamily="18" charset="0"/>
                        </a:rPr>
                        <a:t>Name of Project / </a:t>
                      </a:r>
                      <a:r>
                        <a:rPr lang="en-US" sz="1600" b="1" dirty="0" err="1">
                          <a:latin typeface="Times New Roman" panose="02020603050405020304" pitchFamily="18" charset="0"/>
                          <a:cs typeface="Times New Roman" panose="02020603050405020304" pitchFamily="18" charset="0"/>
                        </a:rPr>
                        <a:t>Programme</a:t>
                      </a:r>
                      <a:endParaRPr lang="en-US" sz="1600" b="1" dirty="0">
                        <a:latin typeface="Times New Roman" panose="02020603050405020304" pitchFamily="18" charset="0"/>
                        <a:cs typeface="Times New Roman" panose="02020603050405020304" pitchFamily="18" charset="0"/>
                      </a:endParaRPr>
                    </a:p>
                  </a:txBody>
                  <a:tcPr>
                    <a:solidFill>
                      <a:srgbClr val="92D050"/>
                    </a:solidFill>
                  </a:tcPr>
                </a:tc>
                <a:tc>
                  <a:txBody>
                    <a:bodyPr/>
                    <a:lstStyle/>
                    <a:p>
                      <a:r>
                        <a:rPr lang="en-US" sz="1600" b="1" dirty="0">
                          <a:latin typeface="Times New Roman" panose="02020603050405020304" pitchFamily="18" charset="0"/>
                          <a:cs typeface="Times New Roman" panose="02020603050405020304" pitchFamily="18" charset="0"/>
                        </a:rPr>
                        <a:t>Amount budgeted </a:t>
                      </a:r>
                    </a:p>
                  </a:txBody>
                  <a:tcPr>
                    <a:solidFill>
                      <a:srgbClr val="92D050"/>
                    </a:solidFill>
                  </a:tcPr>
                </a:tc>
                <a:tc>
                  <a:txBody>
                    <a:bodyPr/>
                    <a:lstStyle/>
                    <a:p>
                      <a:r>
                        <a:rPr lang="en-US" sz="1600" b="1" dirty="0">
                          <a:latin typeface="Times New Roman" panose="02020603050405020304" pitchFamily="18" charset="0"/>
                          <a:cs typeface="Times New Roman" panose="02020603050405020304" pitchFamily="18" charset="0"/>
                        </a:rPr>
                        <a:t>Actual Payment as at September, 2024</a:t>
                      </a:r>
                    </a:p>
                  </a:txBody>
                  <a:tcPr>
                    <a:solidFill>
                      <a:srgbClr val="92D050"/>
                    </a:solidFill>
                  </a:tcPr>
                </a:tc>
                <a:tc>
                  <a:txBody>
                    <a:bodyPr/>
                    <a:lstStyle/>
                    <a:p>
                      <a:r>
                        <a:rPr lang="en-US" sz="1600" b="1" dirty="0">
                          <a:latin typeface="Times New Roman" panose="02020603050405020304" pitchFamily="18" charset="0"/>
                          <a:cs typeface="Times New Roman" panose="02020603050405020304" pitchFamily="18" charset="0"/>
                        </a:rPr>
                        <a:t>Outstanding</a:t>
                      </a:r>
                    </a:p>
                    <a:p>
                      <a:r>
                        <a:rPr lang="en-US" sz="1600" b="1" dirty="0">
                          <a:latin typeface="Times New Roman" panose="02020603050405020304" pitchFamily="18" charset="0"/>
                          <a:cs typeface="Times New Roman" panose="02020603050405020304" pitchFamily="18" charset="0"/>
                        </a:rPr>
                        <a:t>payment</a:t>
                      </a:r>
                    </a:p>
                  </a:txBody>
                  <a:tcPr>
                    <a:solidFill>
                      <a:srgbClr val="92D050"/>
                    </a:solidFill>
                  </a:tcPr>
                </a:tc>
                <a:extLst>
                  <a:ext uri="{0D108BD9-81ED-4DB2-BD59-A6C34878D82A}">
                    <a16:rowId xmlns:a16="http://schemas.microsoft.com/office/drawing/2014/main" val="10000"/>
                  </a:ext>
                </a:extLst>
              </a:tr>
              <a:tr h="690788">
                <a:tc>
                  <a:txBody>
                    <a:bodyPr/>
                    <a:lstStyle/>
                    <a:p>
                      <a:pPr algn="ct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9</a:t>
                      </a:r>
                    </a:p>
                  </a:txBody>
                  <a:tcPr marL="9525" marR="9525" marT="9525" marB="0" anchor="b"/>
                </a:tc>
                <a:tc>
                  <a:txBody>
                    <a:bodyPr/>
                    <a:lstStyle/>
                    <a:p>
                      <a:pPr algn="l"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Reshaping of  road from Asesewa - </a:t>
                      </a:r>
                      <a:r>
                        <a:rPr lang="en-US" sz="1600" b="0" i="0" u="none" strike="noStrike" dirty="0" err="1">
                          <a:solidFill>
                            <a:srgbClr val="000000"/>
                          </a:solidFill>
                          <a:effectLst/>
                          <a:latin typeface="Times New Roman" panose="02020603050405020304" pitchFamily="18" charset="0"/>
                          <a:cs typeface="Times New Roman" panose="02020603050405020304" pitchFamily="18" charset="0"/>
                        </a:rPr>
                        <a:t>Awoworsu</a:t>
                      </a:r>
                      <a:r>
                        <a:rPr lang="en-US" sz="16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b"/>
                </a:tc>
                <a:tc>
                  <a:txBody>
                    <a:bodyPr/>
                    <a:lstStyle/>
                    <a:p>
                      <a:pPr algn="r" fontAlgn="b"/>
                      <a:r>
                        <a:rPr lang="en-US" sz="1600" b="0" i="0" u="none" strike="noStrike">
                          <a:solidFill>
                            <a:srgbClr val="000000"/>
                          </a:solidFill>
                          <a:effectLst/>
                          <a:latin typeface="Times New Roman" panose="02020603050405020304" pitchFamily="18" charset="0"/>
                          <a:cs typeface="Times New Roman" panose="02020603050405020304" pitchFamily="18" charset="0"/>
                        </a:rPr>
                        <a:t>334,186.00</a:t>
                      </a:r>
                    </a:p>
                  </a:txBody>
                  <a:tcPr marL="9525" marR="9525" marT="9525" marB="0" anchor="b"/>
                </a:tc>
                <a:tc>
                  <a:txBody>
                    <a:bodyPr/>
                    <a:lstStyle/>
                    <a:p>
                      <a:pPr algn="r" fontAlgn="b"/>
                      <a:r>
                        <a:rPr lang="en-US" sz="1600" b="0" i="0" u="none" strike="noStrike">
                          <a:solidFill>
                            <a:srgbClr val="000000"/>
                          </a:solidFill>
                          <a:effectLst/>
                          <a:latin typeface="Times New Roman" panose="02020603050405020304" pitchFamily="18" charset="0"/>
                          <a:cs typeface="Times New Roman" panose="02020603050405020304" pitchFamily="18" charset="0"/>
                        </a:rPr>
                        <a:t>322,738.75</a:t>
                      </a:r>
                    </a:p>
                  </a:txBody>
                  <a:tcPr marL="9525" marR="9525" marT="9525"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11,447.25</a:t>
                      </a:r>
                    </a:p>
                  </a:txBody>
                  <a:tcPr marL="9525" marR="9525" marT="9525" marB="0" anchor="b"/>
                </a:tc>
                <a:extLst>
                  <a:ext uri="{0D108BD9-81ED-4DB2-BD59-A6C34878D82A}">
                    <a16:rowId xmlns:a16="http://schemas.microsoft.com/office/drawing/2014/main" val="10001"/>
                  </a:ext>
                </a:extLst>
              </a:tr>
              <a:tr h="514666">
                <a:tc>
                  <a:txBody>
                    <a:bodyPr/>
                    <a:lstStyle/>
                    <a:p>
                      <a:pPr algn="ct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10</a:t>
                      </a:r>
                    </a:p>
                  </a:txBody>
                  <a:tcPr marL="9525" marR="9525" marT="9525" marB="0" anchor="b"/>
                </a:tc>
                <a:tc>
                  <a:txBody>
                    <a:bodyPr/>
                    <a:lstStyle/>
                    <a:p>
                      <a:pPr algn="l"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Renovation of Asesewa Anglican Primary School at Asesewa.</a:t>
                      </a:r>
                    </a:p>
                  </a:txBody>
                  <a:tcPr marL="9525" marR="9525" marT="9525" marB="0" anchor="b"/>
                </a:tc>
                <a:tc>
                  <a:txBody>
                    <a:bodyPr/>
                    <a:lstStyle/>
                    <a:p>
                      <a:pPr algn="r" fontAlgn="b"/>
                      <a:r>
                        <a:rPr lang="en-US" sz="1600" b="0" i="0" u="none" strike="noStrike">
                          <a:solidFill>
                            <a:srgbClr val="000000"/>
                          </a:solidFill>
                          <a:effectLst/>
                          <a:latin typeface="Times New Roman" panose="02020603050405020304" pitchFamily="18" charset="0"/>
                          <a:cs typeface="Times New Roman" panose="02020603050405020304" pitchFamily="18" charset="0"/>
                        </a:rPr>
                        <a:t>176,102.60</a:t>
                      </a:r>
                    </a:p>
                  </a:txBody>
                  <a:tcPr marL="9525" marR="9525" marT="9525" marB="0" anchor="b"/>
                </a:tc>
                <a:tc>
                  <a:txBody>
                    <a:bodyPr/>
                    <a:lstStyle/>
                    <a:p>
                      <a:pPr algn="r" fontAlgn="b"/>
                      <a:r>
                        <a:rPr lang="en-US" sz="1600" b="0" i="0" u="none" strike="noStrike">
                          <a:solidFill>
                            <a:srgbClr val="000000"/>
                          </a:solidFill>
                          <a:effectLst/>
                          <a:latin typeface="Times New Roman" panose="02020603050405020304" pitchFamily="18" charset="0"/>
                          <a:cs typeface="Times New Roman" panose="02020603050405020304" pitchFamily="18" charset="0"/>
                        </a:rPr>
                        <a:t>13,000.00</a:t>
                      </a:r>
                    </a:p>
                  </a:txBody>
                  <a:tcPr marL="9525" marR="9525" marT="9525"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163,102.60</a:t>
                      </a:r>
                    </a:p>
                  </a:txBody>
                  <a:tcPr marL="9525" marR="9525" marT="9525" marB="0" anchor="b"/>
                </a:tc>
                <a:extLst>
                  <a:ext uri="{0D108BD9-81ED-4DB2-BD59-A6C34878D82A}">
                    <a16:rowId xmlns:a16="http://schemas.microsoft.com/office/drawing/2014/main" val="10002"/>
                  </a:ext>
                </a:extLst>
              </a:tr>
              <a:tr h="690788">
                <a:tc>
                  <a:txBody>
                    <a:bodyPr/>
                    <a:lstStyle/>
                    <a:p>
                      <a:pPr algn="ct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11</a:t>
                      </a:r>
                    </a:p>
                  </a:txBody>
                  <a:tcPr marL="9525" marR="9525" marT="9525" marB="0" anchor="b"/>
                </a:tc>
                <a:tc>
                  <a:txBody>
                    <a:bodyPr/>
                    <a:lstStyle/>
                    <a:p>
                      <a:pPr algn="l"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Renovation of DCE/DCD/DFO Office at the old Assembly </a:t>
                      </a:r>
                      <a:r>
                        <a:rPr lang="en-US" sz="1600" b="0" i="0" u="none" strike="noStrike" dirty="0" err="1">
                          <a:solidFill>
                            <a:srgbClr val="000000"/>
                          </a:solidFill>
                          <a:effectLst/>
                          <a:latin typeface="Times New Roman" panose="02020603050405020304" pitchFamily="18" charset="0"/>
                          <a:cs typeface="Times New Roman" panose="02020603050405020304" pitchFamily="18" charset="0"/>
                        </a:rPr>
                        <a:t>block,Asesewa</a:t>
                      </a:r>
                      <a:r>
                        <a:rPr lang="en-US" sz="1600" b="0" i="0" u="none" strike="noStrike" dirty="0">
                          <a:solidFill>
                            <a:srgbClr val="000000"/>
                          </a:solidFill>
                          <a:effectLst/>
                          <a:latin typeface="Times New Roman" panose="02020603050405020304" pitchFamily="18" charset="0"/>
                          <a:cs typeface="Times New Roman" panose="02020603050405020304" pitchFamily="18" charset="0"/>
                        </a:rPr>
                        <a:t>.</a:t>
                      </a:r>
                    </a:p>
                  </a:txBody>
                  <a:tcPr marL="9525" marR="9525" marT="9525"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59,836.00</a:t>
                      </a:r>
                    </a:p>
                  </a:txBody>
                  <a:tcPr marL="9525" marR="9525" marT="9525" marB="0" anchor="b"/>
                </a:tc>
                <a:tc>
                  <a:txBody>
                    <a:bodyPr/>
                    <a:lstStyle/>
                    <a:p>
                      <a:pPr algn="r" fontAlgn="b"/>
                      <a:r>
                        <a:rPr lang="en-US" sz="1600" b="0" i="0" u="none" strike="noStrike">
                          <a:solidFill>
                            <a:srgbClr val="000000"/>
                          </a:solidFill>
                          <a:effectLst/>
                          <a:latin typeface="Times New Roman" panose="02020603050405020304" pitchFamily="18" charset="0"/>
                          <a:cs typeface="Times New Roman" panose="02020603050405020304" pitchFamily="18" charset="0"/>
                        </a:rPr>
                        <a:t>40,000.00</a:t>
                      </a:r>
                    </a:p>
                  </a:txBody>
                  <a:tcPr marL="9525" marR="9525" marT="9525"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19,836.00</a:t>
                      </a:r>
                    </a:p>
                  </a:txBody>
                  <a:tcPr marL="9525" marR="9525" marT="9525" marB="0" anchor="b"/>
                </a:tc>
                <a:extLst>
                  <a:ext uri="{0D108BD9-81ED-4DB2-BD59-A6C34878D82A}">
                    <a16:rowId xmlns:a16="http://schemas.microsoft.com/office/drawing/2014/main" val="10003"/>
                  </a:ext>
                </a:extLst>
              </a:tr>
              <a:tr h="690788">
                <a:tc>
                  <a:txBody>
                    <a:bodyPr/>
                    <a:lstStyle/>
                    <a:p>
                      <a:pPr algn="ct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12</a:t>
                      </a:r>
                    </a:p>
                  </a:txBody>
                  <a:tcPr marL="9525" marR="9525" marT="9525" marB="0" anchor="b"/>
                </a:tc>
                <a:tc>
                  <a:txBody>
                    <a:bodyPr/>
                    <a:lstStyle/>
                    <a:p>
                      <a:pPr algn="l"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Construction of 3-unit classroom pavilion at Asesewa Anglican School.</a:t>
                      </a:r>
                    </a:p>
                  </a:txBody>
                  <a:tcPr marL="9525" marR="9525" marT="9525" marB="0" anchor="b"/>
                </a:tc>
                <a:tc>
                  <a:txBody>
                    <a:bodyPr/>
                    <a:lstStyle/>
                    <a:p>
                      <a:pPr algn="r" fontAlgn="b"/>
                      <a:r>
                        <a:rPr lang="en-US" sz="1600" b="0" i="0" u="none" strike="noStrike">
                          <a:solidFill>
                            <a:srgbClr val="000000"/>
                          </a:solidFill>
                          <a:effectLst/>
                          <a:latin typeface="Times New Roman" panose="02020603050405020304" pitchFamily="18" charset="0"/>
                          <a:cs typeface="Times New Roman" panose="02020603050405020304" pitchFamily="18" charset="0"/>
                        </a:rPr>
                        <a:t>97,059.90</a:t>
                      </a:r>
                    </a:p>
                  </a:txBody>
                  <a:tcPr marL="9525" marR="9525" marT="9525" marB="0" anchor="b"/>
                </a:tc>
                <a:tc>
                  <a:txBody>
                    <a:bodyPr/>
                    <a:lstStyle/>
                    <a:p>
                      <a:pPr algn="r" fontAlgn="b"/>
                      <a:r>
                        <a:rPr lang="en-US" sz="1600" b="0" i="0" u="none" strike="noStrike">
                          <a:solidFill>
                            <a:srgbClr val="000000"/>
                          </a:solidFill>
                          <a:effectLst/>
                          <a:latin typeface="Times New Roman" panose="02020603050405020304" pitchFamily="18" charset="0"/>
                          <a:cs typeface="Times New Roman" panose="02020603050405020304" pitchFamily="18" charset="0"/>
                        </a:rPr>
                        <a:t>13,000.00</a:t>
                      </a:r>
                    </a:p>
                  </a:txBody>
                  <a:tcPr marL="9525" marR="9525" marT="9525"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84,059.90</a:t>
                      </a:r>
                    </a:p>
                  </a:txBody>
                  <a:tcPr marL="9525" marR="9525" marT="9525" marB="0" anchor="b"/>
                </a:tc>
                <a:extLst>
                  <a:ext uri="{0D108BD9-81ED-4DB2-BD59-A6C34878D82A}">
                    <a16:rowId xmlns:a16="http://schemas.microsoft.com/office/drawing/2014/main" val="10004"/>
                  </a:ext>
                </a:extLst>
              </a:tr>
              <a:tr h="514666">
                <a:tc>
                  <a:txBody>
                    <a:bodyPr/>
                    <a:lstStyle/>
                    <a:p>
                      <a:pPr algn="ct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13</a:t>
                      </a:r>
                    </a:p>
                  </a:txBody>
                  <a:tcPr marL="9525" marR="9525" marT="9525" marB="0" anchor="b"/>
                </a:tc>
                <a:tc>
                  <a:txBody>
                    <a:bodyPr/>
                    <a:lstStyle/>
                    <a:p>
                      <a:pPr algn="l" fontAlgn="b"/>
                      <a:r>
                        <a:rPr lang="en-US" sz="1600" b="0" i="0" u="none" strike="noStrike">
                          <a:solidFill>
                            <a:srgbClr val="000000"/>
                          </a:solidFill>
                          <a:effectLst/>
                          <a:latin typeface="Times New Roman" panose="02020603050405020304" pitchFamily="18" charset="0"/>
                          <a:cs typeface="Times New Roman" panose="02020603050405020304" pitchFamily="18" charset="0"/>
                        </a:rPr>
                        <a:t>Construction of 1no. 6-unit classroom pavilion with office and store at Nyoenyoem.</a:t>
                      </a:r>
                    </a:p>
                  </a:txBody>
                  <a:tcPr marL="9525" marR="9525" marT="9525"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180,002.80</a:t>
                      </a:r>
                    </a:p>
                  </a:txBody>
                  <a:tcPr marL="9525" marR="9525" marT="9525" marB="0" anchor="b"/>
                </a:tc>
                <a:tc>
                  <a:txBody>
                    <a:bodyPr/>
                    <a:lstStyle/>
                    <a:p>
                      <a:pPr algn="r" fontAlgn="b"/>
                      <a:r>
                        <a:rPr lang="en-US" sz="1600" b="0" i="0" u="none" strike="noStrike">
                          <a:solidFill>
                            <a:srgbClr val="000000"/>
                          </a:solidFill>
                          <a:effectLst/>
                          <a:latin typeface="Times New Roman" panose="02020603050405020304" pitchFamily="18" charset="0"/>
                          <a:cs typeface="Times New Roman" panose="02020603050405020304" pitchFamily="18" charset="0"/>
                        </a:rPr>
                        <a:t>154,802.40</a:t>
                      </a:r>
                    </a:p>
                  </a:txBody>
                  <a:tcPr marL="9525" marR="9525" marT="9525"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25,200.40</a:t>
                      </a:r>
                    </a:p>
                  </a:txBody>
                  <a:tcPr marL="9525" marR="9525" marT="9525" marB="0" anchor="b"/>
                </a:tc>
                <a:extLst>
                  <a:ext uri="{0D108BD9-81ED-4DB2-BD59-A6C34878D82A}">
                    <a16:rowId xmlns:a16="http://schemas.microsoft.com/office/drawing/2014/main" val="10005"/>
                  </a:ext>
                </a:extLst>
              </a:tr>
            </a:tbl>
          </a:graphicData>
        </a:graphic>
      </p:graphicFrame>
      <p:sp>
        <p:nvSpPr>
          <p:cNvPr id="4" name="Slide Number Placeholder 3">
            <a:extLst>
              <a:ext uri="{FF2B5EF4-FFF2-40B4-BE49-F238E27FC236}">
                <a16:creationId xmlns:a16="http://schemas.microsoft.com/office/drawing/2014/main" id="{5ACD0CAF-3A8C-418F-A606-50955B5BDF9A}"/>
              </a:ext>
            </a:extLst>
          </p:cNvPr>
          <p:cNvSpPr>
            <a:spLocks noGrp="1"/>
          </p:cNvSpPr>
          <p:nvPr>
            <p:ph type="sldNum" sz="quarter" idx="11"/>
          </p:nvPr>
        </p:nvSpPr>
        <p:spPr/>
        <p:txBody>
          <a:bodyPr/>
          <a:lstStyle/>
          <a:p>
            <a:fld id="{2392425C-E889-4A93-B643-0E993E815549}" type="slidenum">
              <a:rPr lang="en-US" smtClean="0"/>
              <a:t>24</a:t>
            </a:fld>
            <a:endParaRPr lang="en-US"/>
          </a:p>
        </p:txBody>
      </p:sp>
    </p:spTree>
    <p:extLst>
      <p:ext uri="{BB962C8B-B14F-4D97-AF65-F5344CB8AC3E}">
        <p14:creationId xmlns:p14="http://schemas.microsoft.com/office/powerpoint/2010/main" val="41433890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3C4CF-8083-8138-DD85-12DDA733BA4B}"/>
              </a:ext>
            </a:extLst>
          </p:cNvPr>
          <p:cNvSpPr>
            <a:spLocks noGrp="1"/>
          </p:cNvSpPr>
          <p:nvPr>
            <p:ph type="title"/>
          </p:nvPr>
        </p:nvSpPr>
        <p:spPr>
          <a:xfrm>
            <a:off x="298937" y="0"/>
            <a:ext cx="7815008" cy="1104305"/>
          </a:xfrm>
        </p:spPr>
        <p:txBody>
          <a:bodyPr/>
          <a:lstStyle/>
          <a:p>
            <a:pPr defTabSz="685800" fontAlgn="base">
              <a:spcBef>
                <a:spcPct val="0"/>
              </a:spcBef>
              <a:spcAft>
                <a:spcPct val="0"/>
              </a:spcAft>
            </a:pPr>
            <a:r>
              <a:rPr lang="en-US" sz="2400" dirty="0">
                <a:solidFill>
                  <a:schemeClr val="accent1"/>
                </a:solidFill>
                <a:latin typeface="Times New Roman" panose="02020603050405020304" pitchFamily="18" charset="0"/>
                <a:cs typeface="Times New Roman" panose="02020603050405020304" pitchFamily="18" charset="0"/>
              </a:rPr>
              <a:t>2024 KEY PROJECTS AND PROGRAMMES FROM ALL FUNDING SOURCES</a:t>
            </a:r>
          </a:p>
        </p:txBody>
      </p:sp>
      <p:graphicFrame>
        <p:nvGraphicFramePr>
          <p:cNvPr id="5" name="Content Placeholder 3"/>
          <p:cNvGraphicFramePr>
            <a:graphicFrameLocks/>
          </p:cNvGraphicFramePr>
          <p:nvPr>
            <p:extLst>
              <p:ext uri="{D42A27DB-BD31-4B8C-83A1-F6EECF244321}">
                <p14:modId xmlns:p14="http://schemas.microsoft.com/office/powerpoint/2010/main" val="4018438264"/>
              </p:ext>
            </p:extLst>
          </p:nvPr>
        </p:nvGraphicFramePr>
        <p:xfrm>
          <a:off x="403412" y="919895"/>
          <a:ext cx="8451161" cy="3636791"/>
        </p:xfrm>
        <a:graphic>
          <a:graphicData uri="http://schemas.openxmlformats.org/drawingml/2006/table">
            <a:tbl>
              <a:tblPr firstRow="1" bandRow="1">
                <a:tableStyleId>{5940675A-B579-460E-94D1-54222C63F5DA}</a:tableStyleId>
              </a:tblPr>
              <a:tblGrid>
                <a:gridCol w="450058">
                  <a:extLst>
                    <a:ext uri="{9D8B030D-6E8A-4147-A177-3AD203B41FA5}">
                      <a16:colId xmlns:a16="http://schemas.microsoft.com/office/drawing/2014/main" val="20000"/>
                    </a:ext>
                  </a:extLst>
                </a:gridCol>
                <a:gridCol w="2218127">
                  <a:extLst>
                    <a:ext uri="{9D8B030D-6E8A-4147-A177-3AD203B41FA5}">
                      <a16:colId xmlns:a16="http://schemas.microsoft.com/office/drawing/2014/main" val="20001"/>
                    </a:ext>
                  </a:extLst>
                </a:gridCol>
                <a:gridCol w="2059690">
                  <a:extLst>
                    <a:ext uri="{9D8B030D-6E8A-4147-A177-3AD203B41FA5}">
                      <a16:colId xmlns:a16="http://schemas.microsoft.com/office/drawing/2014/main" val="20002"/>
                    </a:ext>
                  </a:extLst>
                </a:gridCol>
                <a:gridCol w="1822034">
                  <a:extLst>
                    <a:ext uri="{9D8B030D-6E8A-4147-A177-3AD203B41FA5}">
                      <a16:colId xmlns:a16="http://schemas.microsoft.com/office/drawing/2014/main" val="20003"/>
                    </a:ext>
                  </a:extLst>
                </a:gridCol>
                <a:gridCol w="1901252">
                  <a:extLst>
                    <a:ext uri="{9D8B030D-6E8A-4147-A177-3AD203B41FA5}">
                      <a16:colId xmlns:a16="http://schemas.microsoft.com/office/drawing/2014/main" val="20004"/>
                    </a:ext>
                  </a:extLst>
                </a:gridCol>
              </a:tblGrid>
              <a:tr h="766030">
                <a:tc>
                  <a:txBody>
                    <a:bodyPr/>
                    <a:lstStyle/>
                    <a:p>
                      <a:r>
                        <a:rPr lang="en-US" sz="1600" b="1" dirty="0">
                          <a:latin typeface="Times New Roman" panose="02020603050405020304" pitchFamily="18" charset="0"/>
                          <a:cs typeface="Times New Roman" panose="02020603050405020304" pitchFamily="18" charset="0"/>
                        </a:rPr>
                        <a:t>No</a:t>
                      </a:r>
                    </a:p>
                  </a:txBody>
                  <a:tcPr>
                    <a:solidFill>
                      <a:srgbClr val="92D050"/>
                    </a:solidFill>
                  </a:tcPr>
                </a:tc>
                <a:tc>
                  <a:txBody>
                    <a:bodyPr/>
                    <a:lstStyle/>
                    <a:p>
                      <a:r>
                        <a:rPr lang="en-US" sz="1600" b="1" dirty="0">
                          <a:latin typeface="Times New Roman" panose="02020603050405020304" pitchFamily="18" charset="0"/>
                          <a:cs typeface="Times New Roman" panose="02020603050405020304" pitchFamily="18" charset="0"/>
                        </a:rPr>
                        <a:t>Name of project</a:t>
                      </a:r>
                    </a:p>
                  </a:txBody>
                  <a:tcPr>
                    <a:solidFill>
                      <a:srgbClr val="92D050"/>
                    </a:solidFill>
                  </a:tcPr>
                </a:tc>
                <a:tc>
                  <a:txBody>
                    <a:bodyPr/>
                    <a:lstStyle/>
                    <a:p>
                      <a:r>
                        <a:rPr lang="en-US" sz="1600" b="1" dirty="0">
                          <a:latin typeface="Times New Roman" panose="02020603050405020304" pitchFamily="18" charset="0"/>
                          <a:cs typeface="Times New Roman" panose="02020603050405020304" pitchFamily="18" charset="0"/>
                        </a:rPr>
                        <a:t>Amount budgeted </a:t>
                      </a:r>
                    </a:p>
                  </a:txBody>
                  <a:tcPr>
                    <a:solidFill>
                      <a:srgbClr val="92D050"/>
                    </a:solidFill>
                  </a:tcPr>
                </a:tc>
                <a:tc>
                  <a:txBody>
                    <a:bodyPr/>
                    <a:lstStyle/>
                    <a:p>
                      <a:r>
                        <a:rPr lang="en-US" sz="1600" b="1" dirty="0">
                          <a:latin typeface="Times New Roman" panose="02020603050405020304" pitchFamily="18" charset="0"/>
                          <a:cs typeface="Times New Roman" panose="02020603050405020304" pitchFamily="18" charset="0"/>
                        </a:rPr>
                        <a:t>Actual Payment as at September, 2024</a:t>
                      </a:r>
                    </a:p>
                  </a:txBody>
                  <a:tcPr>
                    <a:solidFill>
                      <a:srgbClr val="92D050"/>
                    </a:solidFill>
                  </a:tcPr>
                </a:tc>
                <a:tc>
                  <a:txBody>
                    <a:bodyPr/>
                    <a:lstStyle/>
                    <a:p>
                      <a:r>
                        <a:rPr lang="en-US" sz="1600" b="1" dirty="0">
                          <a:latin typeface="Times New Roman" panose="02020603050405020304" pitchFamily="18" charset="0"/>
                          <a:cs typeface="Times New Roman" panose="02020603050405020304" pitchFamily="18" charset="0"/>
                        </a:rPr>
                        <a:t>Outstanding</a:t>
                      </a:r>
                    </a:p>
                    <a:p>
                      <a:r>
                        <a:rPr lang="en-US" sz="1600" b="1" dirty="0">
                          <a:latin typeface="Times New Roman" panose="02020603050405020304" pitchFamily="18" charset="0"/>
                          <a:cs typeface="Times New Roman" panose="02020603050405020304" pitchFamily="18" charset="0"/>
                        </a:rPr>
                        <a:t>payment</a:t>
                      </a:r>
                    </a:p>
                  </a:txBody>
                  <a:tcPr>
                    <a:solidFill>
                      <a:srgbClr val="92D050"/>
                    </a:solidFill>
                  </a:tcPr>
                </a:tc>
                <a:extLst>
                  <a:ext uri="{0D108BD9-81ED-4DB2-BD59-A6C34878D82A}">
                    <a16:rowId xmlns:a16="http://schemas.microsoft.com/office/drawing/2014/main" val="10000"/>
                  </a:ext>
                </a:extLst>
              </a:tr>
              <a:tr h="717701">
                <a:tc>
                  <a:txBody>
                    <a:bodyPr/>
                    <a:lstStyle/>
                    <a:p>
                      <a:pPr algn="ct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14</a:t>
                      </a:r>
                    </a:p>
                  </a:txBody>
                  <a:tcPr marL="9525" marR="9525" marT="9525" marB="0" anchor="b"/>
                </a:tc>
                <a:tc>
                  <a:txBody>
                    <a:bodyPr/>
                    <a:lstStyle/>
                    <a:p>
                      <a:pPr algn="l" fontAlgn="b"/>
                      <a:r>
                        <a:rPr lang="en-US" sz="1600" b="0" i="0" u="none" strike="noStrike">
                          <a:solidFill>
                            <a:srgbClr val="000000"/>
                          </a:solidFill>
                          <a:effectLst/>
                          <a:latin typeface="Times New Roman" panose="02020603050405020304" pitchFamily="18" charset="0"/>
                          <a:cs typeface="Times New Roman" panose="02020603050405020304" pitchFamily="18" charset="0"/>
                        </a:rPr>
                        <a:t>Renovation and extension of Sekesua Police Station UMKDA/DACF/WKS/007/2022.</a:t>
                      </a:r>
                    </a:p>
                  </a:txBody>
                  <a:tcPr marL="9525" marR="9525" marT="9525"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88,957.00</a:t>
                      </a:r>
                    </a:p>
                  </a:txBody>
                  <a:tcPr marL="9525" marR="9525" marT="9525"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75,000.00</a:t>
                      </a:r>
                    </a:p>
                  </a:txBody>
                  <a:tcPr marL="9525" marR="9525" marT="9525"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13,957.00</a:t>
                      </a:r>
                    </a:p>
                  </a:txBody>
                  <a:tcPr marL="9525" marR="9525" marT="9525" marB="0" anchor="b"/>
                </a:tc>
                <a:extLst>
                  <a:ext uri="{0D108BD9-81ED-4DB2-BD59-A6C34878D82A}">
                    <a16:rowId xmlns:a16="http://schemas.microsoft.com/office/drawing/2014/main" val="10001"/>
                  </a:ext>
                </a:extLst>
              </a:tr>
              <a:tr h="670307">
                <a:tc>
                  <a:txBody>
                    <a:bodyPr/>
                    <a:lstStyle/>
                    <a:p>
                      <a:pPr algn="ct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15</a:t>
                      </a:r>
                    </a:p>
                  </a:txBody>
                  <a:tcPr marL="9525" marR="9525" marT="9525" marB="0" anchor="b"/>
                </a:tc>
                <a:tc>
                  <a:txBody>
                    <a:bodyPr/>
                    <a:lstStyle/>
                    <a:p>
                      <a:pPr algn="l"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Renovation and partitioning of office for Upper </a:t>
                      </a:r>
                      <a:r>
                        <a:rPr lang="en-US" sz="1600" b="0" i="0" u="none" strike="noStrike" dirty="0" err="1">
                          <a:solidFill>
                            <a:srgbClr val="000000"/>
                          </a:solidFill>
                          <a:effectLst/>
                          <a:latin typeface="Times New Roman" panose="02020603050405020304" pitchFamily="18" charset="0"/>
                          <a:cs typeface="Times New Roman" panose="02020603050405020304" pitchFamily="18" charset="0"/>
                        </a:rPr>
                        <a:t>Manya</a:t>
                      </a:r>
                      <a:r>
                        <a:rPr lang="en-US" sz="16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600" b="0" i="0" u="none" strike="noStrike" dirty="0" err="1">
                          <a:solidFill>
                            <a:srgbClr val="000000"/>
                          </a:solidFill>
                          <a:effectLst/>
                          <a:latin typeface="Times New Roman" panose="02020603050405020304" pitchFamily="18" charset="0"/>
                          <a:cs typeface="Times New Roman" panose="02020603050405020304" pitchFamily="18" charset="0"/>
                        </a:rPr>
                        <a:t>Krobo</a:t>
                      </a:r>
                      <a:r>
                        <a:rPr lang="en-US" sz="1600" b="0" i="0" u="none" strike="noStrike" dirty="0">
                          <a:solidFill>
                            <a:srgbClr val="000000"/>
                          </a:solidFill>
                          <a:effectLst/>
                          <a:latin typeface="Times New Roman" panose="02020603050405020304" pitchFamily="18" charset="0"/>
                          <a:cs typeface="Times New Roman" panose="02020603050405020304" pitchFamily="18" charset="0"/>
                        </a:rPr>
                        <a:t> District Assembly ( old block,) Asesewa</a:t>
                      </a:r>
                    </a:p>
                  </a:txBody>
                  <a:tcPr marL="9525" marR="9525" marT="9525" marB="0" anchor="b"/>
                </a:tc>
                <a:tc>
                  <a:txBody>
                    <a:bodyPr/>
                    <a:lstStyle/>
                    <a:p>
                      <a:pPr algn="r" fontAlgn="b"/>
                      <a:r>
                        <a:rPr lang="en-US" sz="1600" b="0" i="0" u="none" strike="noStrike">
                          <a:solidFill>
                            <a:srgbClr val="000000"/>
                          </a:solidFill>
                          <a:effectLst/>
                          <a:latin typeface="Times New Roman" panose="02020603050405020304" pitchFamily="18" charset="0"/>
                          <a:cs typeface="Times New Roman" panose="02020603050405020304" pitchFamily="18" charset="0"/>
                        </a:rPr>
                        <a:t>35,716.28</a:t>
                      </a:r>
                    </a:p>
                  </a:txBody>
                  <a:tcPr marL="9525" marR="9525" marT="9525"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a:t>
                      </a:r>
                    </a:p>
                  </a:txBody>
                  <a:tcPr marL="9525" marR="9525" marT="9525"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35,716.28</a:t>
                      </a:r>
                    </a:p>
                  </a:txBody>
                  <a:tcPr marL="9525" marR="9525" marT="9525" marB="0" anchor="b"/>
                </a:tc>
                <a:extLst>
                  <a:ext uri="{0D108BD9-81ED-4DB2-BD59-A6C34878D82A}">
                    <a16:rowId xmlns:a16="http://schemas.microsoft.com/office/drawing/2014/main" val="10002"/>
                  </a:ext>
                </a:extLst>
              </a:tr>
              <a:tr h="600221">
                <a:tc>
                  <a:txBody>
                    <a:bodyPr/>
                    <a:lstStyle/>
                    <a:p>
                      <a:pPr algn="ctr" fontAlgn="b"/>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r>
                        <a:rPr lang="en-US" sz="1600" b="1" i="0" u="none" strike="noStrike">
                          <a:solidFill>
                            <a:srgbClr val="000000"/>
                          </a:solidFill>
                          <a:effectLst/>
                          <a:latin typeface="Times New Roman" panose="02020603050405020304" pitchFamily="18" charset="0"/>
                          <a:cs typeface="Times New Roman" panose="02020603050405020304" pitchFamily="18" charset="0"/>
                        </a:rPr>
                        <a:t>TOTAL</a:t>
                      </a:r>
                    </a:p>
                  </a:txBody>
                  <a:tcPr marL="9525" marR="9525" marT="9525" marB="0" anchor="b"/>
                </a:tc>
                <a:tc>
                  <a:txBody>
                    <a:bodyPr/>
                    <a:lstStyle/>
                    <a:p>
                      <a:pPr algn="r" fontAlgn="b"/>
                      <a:r>
                        <a:rPr lang="en-US" sz="1600" b="1" i="0" u="none" strike="noStrike">
                          <a:solidFill>
                            <a:srgbClr val="000000"/>
                          </a:solidFill>
                          <a:effectLst/>
                          <a:latin typeface="Times New Roman" panose="02020603050405020304" pitchFamily="18" charset="0"/>
                          <a:cs typeface="Times New Roman" panose="02020603050405020304" pitchFamily="18" charset="0"/>
                        </a:rPr>
                        <a:t>5,792,046.43</a:t>
                      </a:r>
                    </a:p>
                  </a:txBody>
                  <a:tcPr marL="9525" marR="9525" marT="9525" marB="0" anchor="b"/>
                </a:tc>
                <a:tc>
                  <a:txBody>
                    <a:bodyPr/>
                    <a:lstStyle/>
                    <a:p>
                      <a:pPr algn="r" fontAlgn="b"/>
                      <a:r>
                        <a:rPr lang="en-US" sz="1600" b="1" i="0" u="none" strike="noStrike" dirty="0">
                          <a:solidFill>
                            <a:srgbClr val="000000"/>
                          </a:solidFill>
                          <a:effectLst/>
                          <a:latin typeface="Times New Roman" panose="02020603050405020304" pitchFamily="18" charset="0"/>
                          <a:cs typeface="Times New Roman" panose="02020603050405020304" pitchFamily="18" charset="0"/>
                        </a:rPr>
                        <a:t>2,707,163.44</a:t>
                      </a:r>
                    </a:p>
                  </a:txBody>
                  <a:tcPr marL="9525" marR="9525" marT="9525" marB="0" anchor="b"/>
                </a:tc>
                <a:tc>
                  <a:txBody>
                    <a:bodyPr/>
                    <a:lstStyle/>
                    <a:p>
                      <a:pPr algn="r" fontAlgn="b"/>
                      <a:r>
                        <a:rPr lang="en-US" sz="1600" b="1" i="0" u="none" strike="noStrike" dirty="0">
                          <a:solidFill>
                            <a:srgbClr val="000000"/>
                          </a:solidFill>
                          <a:effectLst/>
                          <a:latin typeface="Times New Roman" panose="02020603050405020304" pitchFamily="18" charset="0"/>
                          <a:cs typeface="Times New Roman" panose="02020603050405020304" pitchFamily="18" charset="0"/>
                        </a:rPr>
                        <a:t>3,084,882.99</a:t>
                      </a:r>
                    </a:p>
                  </a:txBody>
                  <a:tcPr marL="9525" marR="9525" marT="9525" marB="0" anchor="b"/>
                </a:tc>
                <a:extLst>
                  <a:ext uri="{0D108BD9-81ED-4DB2-BD59-A6C34878D82A}">
                    <a16:rowId xmlns:a16="http://schemas.microsoft.com/office/drawing/2014/main" val="10004"/>
                  </a:ext>
                </a:extLst>
              </a:tr>
            </a:tbl>
          </a:graphicData>
        </a:graphic>
      </p:graphicFrame>
      <p:sp>
        <p:nvSpPr>
          <p:cNvPr id="4" name="Slide Number Placeholder 3">
            <a:extLst>
              <a:ext uri="{FF2B5EF4-FFF2-40B4-BE49-F238E27FC236}">
                <a16:creationId xmlns:a16="http://schemas.microsoft.com/office/drawing/2014/main" id="{324651EF-49AA-4D67-96ED-98CAE424CC7C}"/>
              </a:ext>
            </a:extLst>
          </p:cNvPr>
          <p:cNvSpPr>
            <a:spLocks noGrp="1"/>
          </p:cNvSpPr>
          <p:nvPr>
            <p:ph type="sldNum" sz="quarter" idx="11"/>
          </p:nvPr>
        </p:nvSpPr>
        <p:spPr/>
        <p:txBody>
          <a:bodyPr/>
          <a:lstStyle/>
          <a:p>
            <a:fld id="{2392425C-E889-4A93-B643-0E993E815549}" type="slidenum">
              <a:rPr lang="en-US" smtClean="0"/>
              <a:t>25</a:t>
            </a:fld>
            <a:endParaRPr lang="en-US"/>
          </a:p>
        </p:txBody>
      </p:sp>
    </p:spTree>
    <p:extLst>
      <p:ext uri="{BB962C8B-B14F-4D97-AF65-F5344CB8AC3E}">
        <p14:creationId xmlns:p14="http://schemas.microsoft.com/office/powerpoint/2010/main" val="10979488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
          <p:cNvSpPr/>
          <p:nvPr/>
        </p:nvSpPr>
        <p:spPr>
          <a:xfrm>
            <a:off x="509954" y="1705708"/>
            <a:ext cx="8493369" cy="1200329"/>
          </a:xfrm>
          <a:prstGeom prst="rect">
            <a:avLst/>
          </a:prstGeom>
        </p:spPr>
        <p:txBody>
          <a:bodyPr wrap="square">
            <a:spAutoFit/>
          </a:bodyPr>
          <a:lstStyle/>
          <a:p>
            <a:pPr algn="ctr"/>
            <a:r>
              <a:rPr lang="en-US" sz="3600" b="1" dirty="0">
                <a:solidFill>
                  <a:srgbClr val="0070C0"/>
                </a:solidFill>
              </a:rPr>
              <a:t>NON FINANCIAL PERFORMANCE BY PROGRAMMES</a:t>
            </a:r>
          </a:p>
        </p:txBody>
      </p:sp>
      <p:sp>
        <p:nvSpPr>
          <p:cNvPr id="3" name="Slide Number Placeholder 2">
            <a:extLst>
              <a:ext uri="{FF2B5EF4-FFF2-40B4-BE49-F238E27FC236}">
                <a16:creationId xmlns:a16="http://schemas.microsoft.com/office/drawing/2014/main" id="{9DB06F1C-E4A1-41A4-8252-419329704BB2}"/>
              </a:ext>
            </a:extLst>
          </p:cNvPr>
          <p:cNvSpPr>
            <a:spLocks noGrp="1"/>
          </p:cNvSpPr>
          <p:nvPr>
            <p:ph type="sldNum" sz="quarter" idx="11"/>
          </p:nvPr>
        </p:nvSpPr>
        <p:spPr/>
        <p:txBody>
          <a:bodyPr/>
          <a:lstStyle/>
          <a:p>
            <a:fld id="{2392425C-E889-4A93-B643-0E993E815549}" type="slidenum">
              <a:rPr lang="en-US" smtClean="0"/>
              <a:t>26</a:t>
            </a:fld>
            <a:endParaRPr lang="en-US"/>
          </a:p>
        </p:txBody>
      </p:sp>
    </p:spTree>
    <p:extLst>
      <p:ext uri="{BB962C8B-B14F-4D97-AF65-F5344CB8AC3E}">
        <p14:creationId xmlns:p14="http://schemas.microsoft.com/office/powerpoint/2010/main" val="5675924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48C02D7-9217-49CC-B416-263B5A0586A2}"/>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27</a:t>
            </a:fld>
            <a:endParaRPr lang="en"/>
          </a:p>
        </p:txBody>
      </p:sp>
      <p:sp>
        <p:nvSpPr>
          <p:cNvPr id="3" name="Title 2">
            <a:extLst>
              <a:ext uri="{FF2B5EF4-FFF2-40B4-BE49-F238E27FC236}">
                <a16:creationId xmlns:a16="http://schemas.microsoft.com/office/drawing/2014/main" id="{E80323CA-95DC-442C-8121-A6016152557D}"/>
              </a:ext>
            </a:extLst>
          </p:cNvPr>
          <p:cNvSpPr>
            <a:spLocks noGrp="1"/>
          </p:cNvSpPr>
          <p:nvPr>
            <p:ph type="title"/>
          </p:nvPr>
        </p:nvSpPr>
        <p:spPr>
          <a:xfrm>
            <a:off x="628650" y="365125"/>
            <a:ext cx="7918450" cy="1325563"/>
          </a:xfrm>
        </p:spPr>
        <p:txBody>
          <a:bodyPr/>
          <a:lstStyle/>
          <a:p>
            <a:pPr algn="ctr"/>
            <a:r>
              <a:rPr lang="en-US" sz="3200" dirty="0">
                <a:solidFill>
                  <a:schemeClr val="accent1"/>
                </a:solidFill>
                <a:latin typeface="Times New Roman" panose="02020603050405020304" pitchFamily="18" charset="0"/>
                <a:cs typeface="Times New Roman" panose="02020603050405020304" pitchFamily="18" charset="0"/>
              </a:rPr>
              <a:t>KEY ACHIEVEMENTS (2024)</a:t>
            </a:r>
          </a:p>
        </p:txBody>
      </p:sp>
      <p:sp>
        <p:nvSpPr>
          <p:cNvPr id="5" name="TextBox 4">
            <a:extLst>
              <a:ext uri="{FF2B5EF4-FFF2-40B4-BE49-F238E27FC236}">
                <a16:creationId xmlns:a16="http://schemas.microsoft.com/office/drawing/2014/main" id="{E9C66653-4679-4A3F-AA81-BF80B59F533E}"/>
              </a:ext>
            </a:extLst>
          </p:cNvPr>
          <p:cNvSpPr txBox="1"/>
          <p:nvPr/>
        </p:nvSpPr>
        <p:spPr>
          <a:xfrm>
            <a:off x="784225" y="1397675"/>
            <a:ext cx="7575550" cy="4770537"/>
          </a:xfrm>
          <a:prstGeom prst="rect">
            <a:avLst/>
          </a:prstGeom>
          <a:noFill/>
        </p:spPr>
        <p:txBody>
          <a:bodyPr wrap="square">
            <a:spAutoFit/>
          </a:bodyPr>
          <a:lstStyle/>
          <a:p>
            <a:pPr marL="285750" indent="-285750">
              <a:buFont typeface="Arial" panose="020B0604020202020204" pitchFamily="34" charset="0"/>
              <a:buChar char="•"/>
            </a:pPr>
            <a:r>
              <a:rPr lang="en-US" sz="1600" dirty="0">
                <a:solidFill>
                  <a:schemeClr val="tx1"/>
                </a:solidFill>
                <a:latin typeface="Times New Roman" panose="02020603050405020304" pitchFamily="18" charset="0"/>
                <a:cs typeface="Times New Roman" panose="02020603050405020304" pitchFamily="18" charset="0"/>
              </a:rPr>
              <a:t>Distributed  200 dual desks to selected Schools in the District donated by GET Fund </a:t>
            </a:r>
          </a:p>
          <a:p>
            <a:pPr marL="285750" indent="-285750">
              <a:buFont typeface="Arial" panose="020B0604020202020204" pitchFamily="34" charset="0"/>
              <a:buChar char="•"/>
            </a:pPr>
            <a:endParaRPr lang="en-US" sz="1600" dirty="0">
              <a:solidFill>
                <a:schemeClr val="tx1"/>
              </a:solidFill>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kumimoji="0" lang="en-US" sz="1600" u="none" strike="noStrike" kern="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sym typeface="Arial"/>
              </a:rPr>
              <a:t>Construction of Market sheds at </a:t>
            </a:r>
            <a:r>
              <a:rPr kumimoji="0" lang="en-US" sz="1600" u="none" strike="noStrike" kern="0" cap="none" spc="0" normalizeH="0" baseline="0" noProof="0" dirty="0" err="1">
                <a:ln>
                  <a:noFill/>
                </a:ln>
                <a:solidFill>
                  <a:schemeClr val="tx1"/>
                </a:solidFill>
                <a:effectLst/>
                <a:uLnTx/>
                <a:uFillTx/>
                <a:latin typeface="Times New Roman" panose="02020603050405020304" pitchFamily="18" charset="0"/>
                <a:cs typeface="Times New Roman" panose="02020603050405020304" pitchFamily="18" charset="0"/>
                <a:sym typeface="Arial"/>
              </a:rPr>
              <a:t>Sekesua</a:t>
            </a:r>
            <a:r>
              <a:rPr kumimoji="0" lang="en-US" sz="1600" u="none" strike="noStrike" kern="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sym typeface="Arial"/>
              </a:rPr>
              <a:t> (Ongoing project)</a:t>
            </a:r>
          </a:p>
          <a:p>
            <a:pPr marL="285750" indent="-285750">
              <a:buFont typeface="Arial" panose="020B0604020202020204" pitchFamily="34" charset="0"/>
              <a:buChar char="•"/>
            </a:pPr>
            <a:endParaRPr kumimoji="0" lang="en-US" sz="1600" u="none" strike="noStrike" kern="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sym typeface="Arial"/>
            </a:endParaRPr>
          </a:p>
          <a:p>
            <a:pPr marL="285750" indent="-285750">
              <a:buFont typeface="Arial" panose="020B0604020202020204" pitchFamily="34" charset="0"/>
              <a:buChar char="•"/>
            </a:pPr>
            <a:r>
              <a:rPr lang="en-US" sz="1600" kern="1200" dirty="0">
                <a:solidFill>
                  <a:schemeClr val="tx1"/>
                </a:solidFill>
                <a:latin typeface="Times New Roman" panose="02020603050405020304" pitchFamily="18" charset="0"/>
                <a:ea typeface="+mj-ea"/>
                <a:cs typeface="Times New Roman" panose="02020603050405020304" pitchFamily="18" charset="0"/>
              </a:rPr>
              <a:t>Mechanized boreholes with over head tanks at </a:t>
            </a:r>
            <a:r>
              <a:rPr lang="en-US" sz="1600" kern="1200" dirty="0" err="1">
                <a:solidFill>
                  <a:schemeClr val="tx1"/>
                </a:solidFill>
                <a:latin typeface="Times New Roman" panose="02020603050405020304" pitchFamily="18" charset="0"/>
                <a:ea typeface="+mj-ea"/>
                <a:cs typeface="Times New Roman" panose="02020603050405020304" pitchFamily="18" charset="0"/>
              </a:rPr>
              <a:t>Akumersu</a:t>
            </a:r>
            <a:r>
              <a:rPr lang="en-US" sz="1600" kern="1200" dirty="0">
                <a:solidFill>
                  <a:schemeClr val="tx1"/>
                </a:solidFill>
                <a:latin typeface="Times New Roman" panose="02020603050405020304" pitchFamily="18" charset="0"/>
                <a:ea typeface="+mj-ea"/>
                <a:cs typeface="Times New Roman" panose="02020603050405020304" pitchFamily="18" charset="0"/>
              </a:rPr>
              <a:t>, </a:t>
            </a:r>
            <a:r>
              <a:rPr lang="en-US" sz="1600" kern="1200" dirty="0" err="1">
                <a:solidFill>
                  <a:schemeClr val="tx1"/>
                </a:solidFill>
                <a:latin typeface="Times New Roman" panose="02020603050405020304" pitchFamily="18" charset="0"/>
                <a:ea typeface="+mj-ea"/>
                <a:cs typeface="Times New Roman" panose="02020603050405020304" pitchFamily="18" charset="0"/>
              </a:rPr>
              <a:t>Nyonyeom</a:t>
            </a:r>
            <a:r>
              <a:rPr lang="en-US" sz="1600" kern="1200" dirty="0">
                <a:solidFill>
                  <a:schemeClr val="tx1"/>
                </a:solidFill>
                <a:latin typeface="Times New Roman" panose="02020603050405020304" pitchFamily="18" charset="0"/>
                <a:ea typeface="+mj-ea"/>
                <a:cs typeface="Times New Roman" panose="02020603050405020304" pitchFamily="18" charset="0"/>
              </a:rPr>
              <a:t> and </a:t>
            </a:r>
            <a:r>
              <a:rPr lang="en-US" sz="1600" kern="1200" dirty="0" err="1">
                <a:solidFill>
                  <a:schemeClr val="tx1"/>
                </a:solidFill>
                <a:latin typeface="Times New Roman" panose="02020603050405020304" pitchFamily="18" charset="0"/>
                <a:ea typeface="+mj-ea"/>
                <a:cs typeface="Times New Roman" panose="02020603050405020304" pitchFamily="18" charset="0"/>
              </a:rPr>
              <a:t>Nyakumase</a:t>
            </a:r>
            <a:endParaRPr lang="en-US" sz="1600" kern="1200" dirty="0">
              <a:solidFill>
                <a:schemeClr val="tx1"/>
              </a:solidFill>
              <a:latin typeface="Times New Roman" panose="02020603050405020304" pitchFamily="18" charset="0"/>
              <a:ea typeface="+mj-ea"/>
              <a:cs typeface="Times New Roman" panose="02020603050405020304" pitchFamily="18" charset="0"/>
            </a:endParaRPr>
          </a:p>
          <a:p>
            <a:pPr marL="285750" indent="-285750">
              <a:buFont typeface="Arial" panose="020B0604020202020204" pitchFamily="34" charset="0"/>
              <a:buChar char="•"/>
            </a:pPr>
            <a:endParaRPr lang="en-US" sz="1600" kern="1200" dirty="0">
              <a:solidFill>
                <a:schemeClr val="tx1"/>
              </a:solidFill>
              <a:latin typeface="Times New Roman" panose="02020603050405020304" pitchFamily="18" charset="0"/>
              <a:ea typeface="+mj-ea"/>
              <a:cs typeface="Times New Roman" panose="02020603050405020304" pitchFamily="18" charset="0"/>
            </a:endParaRPr>
          </a:p>
          <a:p>
            <a:pPr marL="285750" indent="-285750">
              <a:buFont typeface="Arial" panose="020B0604020202020204" pitchFamily="34" charset="0"/>
              <a:buChar char="•"/>
            </a:pPr>
            <a:r>
              <a:rPr lang="en-US" sz="1600" kern="1200" dirty="0">
                <a:solidFill>
                  <a:schemeClr val="tx1"/>
                </a:solidFill>
                <a:latin typeface="Times New Roman" panose="02020603050405020304" pitchFamily="18" charset="0"/>
                <a:ea typeface="+mj-ea"/>
                <a:cs typeface="Times New Roman" panose="02020603050405020304" pitchFamily="18" charset="0"/>
              </a:rPr>
              <a:t>Rehabilitation of 17Ha degraded Communal Land using Oil Palm Trees at </a:t>
            </a:r>
            <a:r>
              <a:rPr lang="en-US" sz="1600" kern="1200" dirty="0" err="1">
                <a:solidFill>
                  <a:schemeClr val="tx1"/>
                </a:solidFill>
                <a:latin typeface="Times New Roman" panose="02020603050405020304" pitchFamily="18" charset="0"/>
                <a:ea typeface="+mj-ea"/>
                <a:cs typeface="Times New Roman" panose="02020603050405020304" pitchFamily="18" charset="0"/>
              </a:rPr>
              <a:t>Abesere</a:t>
            </a:r>
            <a:r>
              <a:rPr lang="en-US" sz="1600" kern="1200" dirty="0">
                <a:solidFill>
                  <a:schemeClr val="tx1"/>
                </a:solidFill>
                <a:latin typeface="Times New Roman" panose="02020603050405020304" pitchFamily="18" charset="0"/>
                <a:ea typeface="+mj-ea"/>
                <a:cs typeface="Times New Roman" panose="02020603050405020304" pitchFamily="18" charset="0"/>
              </a:rPr>
              <a:t> (GPSNP 2 LIPW)</a:t>
            </a:r>
          </a:p>
          <a:p>
            <a:pPr marL="285750" indent="-285750">
              <a:buFont typeface="Arial" panose="020B0604020202020204" pitchFamily="34" charset="0"/>
              <a:buChar char="•"/>
            </a:pPr>
            <a:endParaRPr lang="en-US" sz="1600" kern="1200" dirty="0">
              <a:solidFill>
                <a:schemeClr val="tx1"/>
              </a:solidFill>
              <a:latin typeface="Times New Roman" panose="02020603050405020304" pitchFamily="18" charset="0"/>
              <a:ea typeface="+mj-ea"/>
              <a:cs typeface="Times New Roman" panose="02020603050405020304" pitchFamily="18" charset="0"/>
            </a:endParaRPr>
          </a:p>
          <a:p>
            <a:pPr marL="285750" indent="-285750">
              <a:buFont typeface="Arial" panose="020B0604020202020204" pitchFamily="34" charset="0"/>
              <a:buChar char="•"/>
            </a:pPr>
            <a:r>
              <a:rPr lang="en-US" sz="1600" kern="1200" dirty="0">
                <a:solidFill>
                  <a:schemeClr val="tx1"/>
                </a:solidFill>
                <a:latin typeface="Times New Roman" panose="02020603050405020304" pitchFamily="18" charset="0"/>
                <a:ea typeface="+mj-ea"/>
                <a:cs typeface="Times New Roman" panose="02020603050405020304" pitchFamily="18" charset="0"/>
              </a:rPr>
              <a:t>Rehabilitation of 10Ha degraded Communal Land using  Cashew Trees at </a:t>
            </a:r>
            <a:r>
              <a:rPr lang="en-US" sz="1600" kern="1200" dirty="0" err="1">
                <a:solidFill>
                  <a:schemeClr val="tx1"/>
                </a:solidFill>
                <a:latin typeface="Times New Roman" panose="02020603050405020304" pitchFamily="18" charset="0"/>
                <a:ea typeface="+mj-ea"/>
                <a:cs typeface="Times New Roman" panose="02020603050405020304" pitchFamily="18" charset="0"/>
              </a:rPr>
              <a:t>Akotoe</a:t>
            </a:r>
            <a:r>
              <a:rPr lang="en-US" sz="1600" kern="1200" dirty="0">
                <a:solidFill>
                  <a:schemeClr val="tx1"/>
                </a:solidFill>
                <a:latin typeface="Times New Roman" panose="02020603050405020304" pitchFamily="18" charset="0"/>
                <a:ea typeface="+mj-ea"/>
                <a:cs typeface="Times New Roman" panose="02020603050405020304" pitchFamily="18" charset="0"/>
              </a:rPr>
              <a:t> (GPSNP 2 LIPW)</a:t>
            </a:r>
          </a:p>
          <a:p>
            <a:pPr marL="285750" indent="-285750">
              <a:buFont typeface="Arial" panose="020B0604020202020204" pitchFamily="34" charset="0"/>
              <a:buChar char="•"/>
            </a:pPr>
            <a:endParaRPr lang="en-US" sz="1600" kern="1200" dirty="0">
              <a:solidFill>
                <a:schemeClr val="tx1"/>
              </a:solidFill>
              <a:latin typeface="Times New Roman" panose="02020603050405020304" pitchFamily="18" charset="0"/>
              <a:ea typeface="+mj-ea"/>
              <a:cs typeface="Times New Roman" panose="02020603050405020304" pitchFamily="18" charset="0"/>
            </a:endParaRPr>
          </a:p>
          <a:p>
            <a:pPr marL="285750" indent="-285750">
              <a:buFont typeface="Arial" panose="020B0604020202020204" pitchFamily="34" charset="0"/>
              <a:buChar char="•"/>
            </a:pPr>
            <a:r>
              <a:rPr lang="en-US" sz="1600" kern="1200" dirty="0">
                <a:solidFill>
                  <a:schemeClr val="tx1"/>
                </a:solidFill>
                <a:latin typeface="Times New Roman" panose="02020603050405020304" pitchFamily="18" charset="0"/>
                <a:ea typeface="+mj-ea"/>
                <a:cs typeface="Times New Roman" panose="02020603050405020304" pitchFamily="18" charset="0"/>
              </a:rPr>
              <a:t>Presentation of Tricycle to PWD beneficiary</a:t>
            </a:r>
          </a:p>
          <a:p>
            <a:pPr marL="285750" indent="-285750">
              <a:buFont typeface="Arial" panose="020B0604020202020204" pitchFamily="34" charset="0"/>
              <a:buChar char="•"/>
            </a:pPr>
            <a:endParaRPr lang="en-US" sz="1600" kern="1200" dirty="0">
              <a:solidFill>
                <a:schemeClr val="tx1"/>
              </a:solidFill>
              <a:latin typeface="Times New Roman" panose="02020603050405020304" pitchFamily="18" charset="0"/>
              <a:ea typeface="+mj-ea"/>
              <a:cs typeface="Times New Roman" panose="02020603050405020304" pitchFamily="18" charset="0"/>
            </a:endParaRPr>
          </a:p>
          <a:p>
            <a:pPr marL="285750" indent="-285750">
              <a:buFont typeface="Arial" panose="020B0604020202020204" pitchFamily="34" charset="0"/>
              <a:buChar char="•"/>
            </a:pPr>
            <a:r>
              <a:rPr lang="en-US" sz="1600" kern="1200" dirty="0">
                <a:solidFill>
                  <a:schemeClr val="tx1"/>
                </a:solidFill>
                <a:latin typeface="Times New Roman" panose="02020603050405020304" pitchFamily="18" charset="0"/>
                <a:ea typeface="+mj-ea"/>
                <a:cs typeface="Times New Roman" panose="02020603050405020304" pitchFamily="18" charset="0"/>
              </a:rPr>
              <a:t>Presentation of Cassava Milling Machines to PWDs</a:t>
            </a:r>
          </a:p>
          <a:p>
            <a:pPr marL="285750" indent="-285750">
              <a:buFont typeface="Arial" panose="020B0604020202020204" pitchFamily="34" charset="0"/>
              <a:buChar char="•"/>
            </a:pPr>
            <a:endParaRPr lang="en-US" sz="1600" kern="1200" dirty="0">
              <a:solidFill>
                <a:schemeClr val="tx1"/>
              </a:solidFill>
              <a:latin typeface="Times New Roman" panose="02020603050405020304" pitchFamily="18" charset="0"/>
              <a:ea typeface="+mj-ea"/>
              <a:cs typeface="Times New Roman" panose="02020603050405020304" pitchFamily="18" charset="0"/>
            </a:endParaRPr>
          </a:p>
          <a:p>
            <a:pPr marL="285750" indent="-285750">
              <a:buFont typeface="Arial" panose="020B0604020202020204" pitchFamily="34" charset="0"/>
              <a:buChar char="•"/>
            </a:pPr>
            <a:r>
              <a:rPr lang="en-US" sz="1600" kern="1200" dirty="0">
                <a:solidFill>
                  <a:schemeClr val="tx1"/>
                </a:solidFill>
                <a:latin typeface="Times New Roman" panose="02020603050405020304" pitchFamily="18" charset="0"/>
                <a:ea typeface="+mj-ea"/>
                <a:cs typeface="Times New Roman" panose="02020603050405020304" pitchFamily="18" charset="0"/>
              </a:rPr>
              <a:t>Supplied 31,464 Oil Palm seedlings to Farmers (PERD)</a:t>
            </a:r>
          </a:p>
          <a:p>
            <a:pPr marL="285750" indent="-285750">
              <a:buFont typeface="Arial" panose="020B0604020202020204" pitchFamily="34" charset="0"/>
              <a:buChar char="•"/>
            </a:pPr>
            <a:endParaRPr lang="en-US" sz="1600" kern="1200" dirty="0">
              <a:solidFill>
                <a:schemeClr val="tx1"/>
              </a:solidFill>
              <a:latin typeface="Times New Roman" panose="02020603050405020304" pitchFamily="18" charset="0"/>
              <a:ea typeface="+mj-ea"/>
              <a:cs typeface="Times New Roman" panose="02020603050405020304" pitchFamily="18" charset="0"/>
            </a:endParaRPr>
          </a:p>
          <a:p>
            <a:pPr marL="285750" indent="-285750">
              <a:buFont typeface="Arial" panose="020B0604020202020204" pitchFamily="34" charset="0"/>
              <a:buChar char="•"/>
            </a:pPr>
            <a:r>
              <a:rPr lang="en-US" sz="1600" kern="1200" dirty="0">
                <a:solidFill>
                  <a:schemeClr val="tx1"/>
                </a:solidFill>
                <a:latin typeface="Times New Roman" panose="02020603050405020304" pitchFamily="18" charset="0"/>
                <a:ea typeface="+mj-ea"/>
                <a:cs typeface="Times New Roman" panose="02020603050405020304" pitchFamily="18" charset="0"/>
              </a:rPr>
              <a:t>Supply of 4,000 Coconut Seedlings to Farmers</a:t>
            </a:r>
            <a:endParaRPr lang="en-US" sz="1600" dirty="0">
              <a:solidFill>
                <a:schemeClr val="tx1"/>
              </a:solidFill>
            </a:endParaRPr>
          </a:p>
        </p:txBody>
      </p:sp>
    </p:spTree>
    <p:extLst>
      <p:ext uri="{BB962C8B-B14F-4D97-AF65-F5344CB8AC3E}">
        <p14:creationId xmlns:p14="http://schemas.microsoft.com/office/powerpoint/2010/main" val="34739662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305A72-48EA-8655-65EE-41D213010428}"/>
              </a:ext>
            </a:extLst>
          </p:cNvPr>
          <p:cNvSpPr>
            <a:spLocks noGrp="1"/>
          </p:cNvSpPr>
          <p:nvPr>
            <p:ph type="title"/>
          </p:nvPr>
        </p:nvSpPr>
        <p:spPr>
          <a:xfrm>
            <a:off x="1006211" y="195988"/>
            <a:ext cx="6923671" cy="646975"/>
          </a:xfrm>
        </p:spPr>
        <p:txBody>
          <a:bodyPr/>
          <a:lstStyle/>
          <a:p>
            <a:pPr algn="ctr"/>
            <a:r>
              <a:rPr lang="en-US" sz="2400" kern="1200" dirty="0">
                <a:solidFill>
                  <a:schemeClr val="accent1"/>
                </a:solidFill>
                <a:latin typeface="Times New Roman" panose="02020603050405020304" pitchFamily="18" charset="0"/>
                <a:ea typeface="+mj-ea"/>
                <a:cs typeface="Times New Roman" panose="02020603050405020304" pitchFamily="18" charset="0"/>
              </a:rPr>
              <a:t>KEY ACHIEVEMENTS (2024)</a:t>
            </a:r>
            <a:endParaRPr lang="en-US" sz="2400" dirty="0">
              <a:solidFill>
                <a:schemeClr val="accent1"/>
              </a:solidFill>
              <a:latin typeface="Times New Roman" panose="02020603050405020304" pitchFamily="18" charset="0"/>
              <a:cs typeface="Times New Roman" panose="02020603050405020304" pitchFamily="18" charset="0"/>
            </a:endParaRPr>
          </a:p>
        </p:txBody>
      </p:sp>
      <p:sp>
        <p:nvSpPr>
          <p:cNvPr id="6" name="Rectangle 5"/>
          <p:cNvSpPr/>
          <p:nvPr/>
        </p:nvSpPr>
        <p:spPr>
          <a:xfrm>
            <a:off x="290146" y="1639765"/>
            <a:ext cx="8563707" cy="769441"/>
          </a:xfrm>
          <a:prstGeom prst="rect">
            <a:avLst/>
          </a:prstGeom>
        </p:spPr>
        <p:txBody>
          <a:bodyPr wrap="square">
            <a:spAutoFit/>
          </a:bodyPr>
          <a:lstStyle/>
          <a:p>
            <a:pPr marL="0" lvl="1" indent="0">
              <a:buNone/>
            </a:pPr>
            <a:endParaRPr lang="en-US" sz="2200" dirty="0">
              <a:solidFill>
                <a:srgbClr val="FF0000"/>
              </a:solidFill>
            </a:endParaRPr>
          </a:p>
          <a:p>
            <a:pPr marL="0" lvl="1" indent="0">
              <a:buNone/>
            </a:pPr>
            <a:endParaRPr lang="en-US" sz="2200" dirty="0">
              <a:solidFill>
                <a:srgbClr val="FF0000"/>
              </a:solidFill>
            </a:endParaRPr>
          </a:p>
        </p:txBody>
      </p:sp>
      <p:pic>
        <p:nvPicPr>
          <p:cNvPr id="12" name="Picture 11">
            <a:extLst>
              <a:ext uri="{FF2B5EF4-FFF2-40B4-BE49-F238E27FC236}">
                <a16:creationId xmlns:a16="http://schemas.microsoft.com/office/drawing/2014/main" id="{B584A608-1F3F-4F5A-B687-1506DA312AB4}"/>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90146" y="1639766"/>
            <a:ext cx="8563707" cy="4716584"/>
          </a:xfrm>
          <a:prstGeom prst="rect">
            <a:avLst/>
          </a:prstGeom>
          <a:noFill/>
          <a:ln>
            <a:noFill/>
          </a:ln>
        </p:spPr>
      </p:pic>
      <p:sp>
        <p:nvSpPr>
          <p:cNvPr id="5" name="Slide Number Placeholder 4">
            <a:extLst>
              <a:ext uri="{FF2B5EF4-FFF2-40B4-BE49-F238E27FC236}">
                <a16:creationId xmlns:a16="http://schemas.microsoft.com/office/drawing/2014/main" id="{CC33857C-0470-487E-A02E-51532067CECB}"/>
              </a:ext>
            </a:extLst>
          </p:cNvPr>
          <p:cNvSpPr>
            <a:spLocks noGrp="1"/>
          </p:cNvSpPr>
          <p:nvPr>
            <p:ph type="sldNum" sz="quarter" idx="11"/>
          </p:nvPr>
        </p:nvSpPr>
        <p:spPr/>
        <p:txBody>
          <a:bodyPr/>
          <a:lstStyle/>
          <a:p>
            <a:fld id="{2392425C-E889-4A93-B643-0E993E815549}" type="slidenum">
              <a:rPr lang="en-US" smtClean="0"/>
              <a:t>28</a:t>
            </a:fld>
            <a:endParaRPr lang="en-US"/>
          </a:p>
        </p:txBody>
      </p:sp>
      <p:sp>
        <p:nvSpPr>
          <p:cNvPr id="8" name="TextBox 7">
            <a:extLst>
              <a:ext uri="{FF2B5EF4-FFF2-40B4-BE49-F238E27FC236}">
                <a16:creationId xmlns:a16="http://schemas.microsoft.com/office/drawing/2014/main" id="{82252A65-3899-47F8-805B-6766F7AB753C}"/>
              </a:ext>
            </a:extLst>
          </p:cNvPr>
          <p:cNvSpPr txBox="1"/>
          <p:nvPr/>
        </p:nvSpPr>
        <p:spPr>
          <a:xfrm>
            <a:off x="671511" y="842963"/>
            <a:ext cx="8182342" cy="417422"/>
          </a:xfrm>
          <a:prstGeom prst="rect">
            <a:avLst/>
          </a:prstGeom>
          <a:noFill/>
        </p:spPr>
        <p:txBody>
          <a:bodyPr wrap="square" rtlCol="0">
            <a:spAutoFit/>
          </a:bodyPr>
          <a:lstStyle/>
          <a:p>
            <a:pPr marL="285750" marR="0" indent="-285750" algn="just">
              <a:lnSpc>
                <a:spcPct val="150000"/>
              </a:lnSpc>
              <a:spcBef>
                <a:spcPts val="0"/>
              </a:spcBef>
              <a:spcAft>
                <a:spcPts val="0"/>
              </a:spcAft>
              <a:buFont typeface="Arial" panose="020B0604020202020204" pitchFamily="34" charset="0"/>
              <a:buChar char="•"/>
              <a:tabLst>
                <a:tab pos="800100" algn="l"/>
              </a:tabLst>
            </a:pPr>
            <a:r>
              <a:rPr lang="en-US" sz="1600" dirty="0">
                <a:latin typeface="Times New Roman" panose="02020603050405020304" pitchFamily="18" charset="0"/>
                <a:cs typeface="Times New Roman" panose="02020603050405020304" pitchFamily="18" charset="0"/>
              </a:rPr>
              <a:t> </a:t>
            </a:r>
            <a:r>
              <a:rPr lang="en-GB" sz="1600" dirty="0">
                <a:solidFill>
                  <a:srgbClr val="000000"/>
                </a:solidFill>
                <a:effectLst/>
                <a:latin typeface="Times New Roman" panose="02020603050405020304" pitchFamily="18" charset="0"/>
                <a:ea typeface="Times New Roman" panose="02020603050405020304" pitchFamily="18" charset="0"/>
              </a:rPr>
              <a:t>. </a:t>
            </a:r>
            <a:r>
              <a:rPr lang="en-US" sz="1600" b="1" dirty="0">
                <a:solidFill>
                  <a:schemeClr val="accent1"/>
                </a:solidFill>
                <a:latin typeface="Times New Roman" panose="02020603050405020304" pitchFamily="18" charset="0"/>
                <a:cs typeface="Times New Roman" panose="02020603050405020304" pitchFamily="18" charset="0"/>
              </a:rPr>
              <a:t>Distributed  200 dual desks to selected Schools in the District donated by GET Fund </a:t>
            </a:r>
            <a:endParaRPr lang="en-US" sz="1600" dirty="0">
              <a:solidFill>
                <a:schemeClr val="accent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47164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305A72-48EA-8655-65EE-41D213010428}"/>
              </a:ext>
            </a:extLst>
          </p:cNvPr>
          <p:cNvSpPr>
            <a:spLocks noGrp="1"/>
          </p:cNvSpPr>
          <p:nvPr>
            <p:ph type="title"/>
          </p:nvPr>
        </p:nvSpPr>
        <p:spPr>
          <a:xfrm>
            <a:off x="1006211" y="195988"/>
            <a:ext cx="6923671" cy="646975"/>
          </a:xfrm>
        </p:spPr>
        <p:txBody>
          <a:bodyPr/>
          <a:lstStyle/>
          <a:p>
            <a:pPr algn="ctr"/>
            <a:r>
              <a:rPr lang="en-US" sz="2400" kern="1200" dirty="0">
                <a:solidFill>
                  <a:schemeClr val="accent1"/>
                </a:solidFill>
                <a:latin typeface="Times New Roman" panose="02020603050405020304" pitchFamily="18" charset="0"/>
                <a:ea typeface="+mj-ea"/>
                <a:cs typeface="Times New Roman" panose="02020603050405020304" pitchFamily="18" charset="0"/>
              </a:rPr>
              <a:t>KEY ACHIEVEMENTS (2024)</a:t>
            </a:r>
            <a:endParaRPr lang="en-US" sz="2400" dirty="0">
              <a:solidFill>
                <a:schemeClr val="accent1"/>
              </a:solidFill>
              <a:latin typeface="Times New Roman" panose="02020603050405020304" pitchFamily="18" charset="0"/>
              <a:cs typeface="Times New Roman" panose="02020603050405020304" pitchFamily="18" charset="0"/>
            </a:endParaRPr>
          </a:p>
        </p:txBody>
      </p:sp>
      <p:sp>
        <p:nvSpPr>
          <p:cNvPr id="6" name="Rectangle 5"/>
          <p:cNvSpPr/>
          <p:nvPr/>
        </p:nvSpPr>
        <p:spPr>
          <a:xfrm>
            <a:off x="290146" y="1639765"/>
            <a:ext cx="8563707" cy="769441"/>
          </a:xfrm>
          <a:prstGeom prst="rect">
            <a:avLst/>
          </a:prstGeom>
        </p:spPr>
        <p:txBody>
          <a:bodyPr wrap="square">
            <a:spAutoFit/>
          </a:bodyPr>
          <a:lstStyle/>
          <a:p>
            <a:pPr marL="0" lvl="1" indent="0">
              <a:buNone/>
            </a:pPr>
            <a:endParaRPr lang="en-US" sz="2200" dirty="0">
              <a:solidFill>
                <a:srgbClr val="FF0000"/>
              </a:solidFill>
            </a:endParaRPr>
          </a:p>
          <a:p>
            <a:pPr marL="0" lvl="1" indent="0">
              <a:buNone/>
            </a:pPr>
            <a:endParaRPr lang="en-US" sz="2200" dirty="0">
              <a:solidFill>
                <a:srgbClr val="FF0000"/>
              </a:solidFill>
            </a:endParaRPr>
          </a:p>
        </p:txBody>
      </p:sp>
      <p:sp>
        <p:nvSpPr>
          <p:cNvPr id="3" name="TextBox 2">
            <a:extLst>
              <a:ext uri="{FF2B5EF4-FFF2-40B4-BE49-F238E27FC236}">
                <a16:creationId xmlns:a16="http://schemas.microsoft.com/office/drawing/2014/main" id="{A11EA239-417C-4D34-AED8-F6E3AA317859}"/>
              </a:ext>
            </a:extLst>
          </p:cNvPr>
          <p:cNvSpPr txBox="1"/>
          <p:nvPr/>
        </p:nvSpPr>
        <p:spPr>
          <a:xfrm>
            <a:off x="290143" y="505184"/>
            <a:ext cx="8182342" cy="338554"/>
          </a:xfrm>
          <a:prstGeom prst="rect">
            <a:avLst/>
          </a:prstGeom>
          <a:noFill/>
        </p:spPr>
        <p:txBody>
          <a:bodyPr wrap="square" rtlCol="0">
            <a:spAutoFit/>
          </a:bodyPr>
          <a:lstStyle/>
          <a:p>
            <a:r>
              <a:rPr lang="en-US" sz="1600" b="1" dirty="0">
                <a:latin typeface="Times New Roman" panose="02020603050405020304" pitchFamily="18" charset="0"/>
                <a:cs typeface="Times New Roman" panose="02020603050405020304" pitchFamily="18" charset="0"/>
              </a:rPr>
              <a:t> </a:t>
            </a:r>
            <a:endParaRPr lang="en-US" sz="1600" dirty="0">
              <a:latin typeface="Times New Roman" panose="02020603050405020304" pitchFamily="18" charset="0"/>
              <a:cs typeface="Times New Roman" panose="02020603050405020304" pitchFamily="18" charset="0"/>
            </a:endParaRPr>
          </a:p>
        </p:txBody>
      </p:sp>
      <p:sp>
        <p:nvSpPr>
          <p:cNvPr id="5" name="Slide Number Placeholder 4">
            <a:extLst>
              <a:ext uri="{FF2B5EF4-FFF2-40B4-BE49-F238E27FC236}">
                <a16:creationId xmlns:a16="http://schemas.microsoft.com/office/drawing/2014/main" id="{CC33857C-0470-487E-A02E-51532067CECB}"/>
              </a:ext>
            </a:extLst>
          </p:cNvPr>
          <p:cNvSpPr>
            <a:spLocks noGrp="1"/>
          </p:cNvSpPr>
          <p:nvPr>
            <p:ph type="sldNum" sz="quarter" idx="11"/>
          </p:nvPr>
        </p:nvSpPr>
        <p:spPr/>
        <p:txBody>
          <a:bodyPr/>
          <a:lstStyle/>
          <a:p>
            <a:fld id="{2392425C-E889-4A93-B643-0E993E815549}" type="slidenum">
              <a:rPr lang="en-US" smtClean="0"/>
              <a:t>29</a:t>
            </a:fld>
            <a:endParaRPr lang="en-US"/>
          </a:p>
        </p:txBody>
      </p:sp>
      <p:pic>
        <p:nvPicPr>
          <p:cNvPr id="7" name="Picture 6">
            <a:extLst>
              <a:ext uri="{FF2B5EF4-FFF2-40B4-BE49-F238E27FC236}">
                <a16:creationId xmlns:a16="http://schemas.microsoft.com/office/drawing/2014/main" id="{C4FB9197-3B1F-44A3-8BD1-6789121AA990}"/>
              </a:ext>
            </a:extLst>
          </p:cNvPr>
          <p:cNvPicPr>
            <a:picLocks noChangeAspect="1"/>
          </p:cNvPicPr>
          <p:nvPr/>
        </p:nvPicPr>
        <p:blipFill>
          <a:blip r:embed="rId2"/>
          <a:stretch>
            <a:fillRect/>
          </a:stretch>
        </p:blipFill>
        <p:spPr>
          <a:xfrm>
            <a:off x="0" y="1741404"/>
            <a:ext cx="9144000" cy="4920607"/>
          </a:xfrm>
          <a:prstGeom prst="rect">
            <a:avLst/>
          </a:prstGeom>
        </p:spPr>
      </p:pic>
      <p:sp>
        <p:nvSpPr>
          <p:cNvPr id="8" name="TextBox 7">
            <a:extLst>
              <a:ext uri="{FF2B5EF4-FFF2-40B4-BE49-F238E27FC236}">
                <a16:creationId xmlns:a16="http://schemas.microsoft.com/office/drawing/2014/main" id="{2792384E-00A8-42AA-9A16-A908AE03763D}"/>
              </a:ext>
            </a:extLst>
          </p:cNvPr>
          <p:cNvSpPr txBox="1"/>
          <p:nvPr/>
        </p:nvSpPr>
        <p:spPr>
          <a:xfrm>
            <a:off x="1006211" y="769351"/>
            <a:ext cx="7171282" cy="101566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000" b="1" dirty="0">
              <a:latin typeface="Times New Roman" panose="02020603050405020304" pitchFamily="18" charset="0"/>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2000" b="1" u="none" strike="noStrike" kern="0" cap="none" spc="0" normalizeH="0" baseline="0" noProof="0" dirty="0">
                <a:ln>
                  <a:noFill/>
                </a:ln>
                <a:solidFill>
                  <a:schemeClr val="accent1"/>
                </a:solidFill>
                <a:effectLst/>
                <a:uLnTx/>
                <a:uFillTx/>
                <a:latin typeface="Times New Roman" panose="02020603050405020304" pitchFamily="18" charset="0"/>
                <a:cs typeface="Times New Roman" panose="02020603050405020304" pitchFamily="18" charset="0"/>
                <a:sym typeface="Arial"/>
              </a:rPr>
              <a:t>Construction of Market sheds at </a:t>
            </a:r>
            <a:r>
              <a:rPr kumimoji="0" lang="en-US" sz="2000" b="1" u="none" strike="noStrike" kern="0" cap="none" spc="0" normalizeH="0" baseline="0" noProof="0" dirty="0" err="1">
                <a:ln>
                  <a:noFill/>
                </a:ln>
                <a:solidFill>
                  <a:schemeClr val="accent1"/>
                </a:solidFill>
                <a:effectLst/>
                <a:uLnTx/>
                <a:uFillTx/>
                <a:latin typeface="Times New Roman" panose="02020603050405020304" pitchFamily="18" charset="0"/>
                <a:cs typeface="Times New Roman" panose="02020603050405020304" pitchFamily="18" charset="0"/>
                <a:sym typeface="Arial"/>
              </a:rPr>
              <a:t>Sekesua</a:t>
            </a:r>
            <a:r>
              <a:rPr kumimoji="0" lang="en-US" sz="2000" b="1" u="none" strike="noStrike" kern="0" cap="none" spc="0" normalizeH="0" baseline="0" noProof="0" dirty="0">
                <a:ln>
                  <a:noFill/>
                </a:ln>
                <a:solidFill>
                  <a:schemeClr val="accent1"/>
                </a:solidFill>
                <a:effectLst/>
                <a:uLnTx/>
                <a:uFillTx/>
                <a:latin typeface="Times New Roman" panose="02020603050405020304" pitchFamily="18" charset="0"/>
                <a:cs typeface="Times New Roman" panose="02020603050405020304" pitchFamily="18" charset="0"/>
                <a:sym typeface="Arial"/>
              </a:rPr>
              <a:t> (Ongoing project) </a:t>
            </a:r>
          </a:p>
          <a:p>
            <a:pPr marR="0" lvl="0" algn="l" defTabSz="914400" rtl="0" eaLnBrk="1" fontAlgn="auto" latinLnBrk="0" hangingPunct="1">
              <a:lnSpc>
                <a:spcPct val="100000"/>
              </a:lnSpc>
              <a:spcBef>
                <a:spcPts val="0"/>
              </a:spcBef>
              <a:spcAft>
                <a:spcPts val="0"/>
              </a:spcAft>
              <a:buClr>
                <a:srgbClr val="000000"/>
              </a:buClr>
              <a:buSzTx/>
              <a:tabLst/>
              <a:defRPr/>
            </a:pPr>
            <a:r>
              <a:rPr kumimoji="0" lang="en-US" sz="2000" b="1" u="none" strike="noStrike" kern="0" cap="none" spc="0" normalizeH="0" baseline="0" noProof="0" dirty="0">
                <a:ln>
                  <a:noFill/>
                </a:ln>
                <a:solidFill>
                  <a:schemeClr val="accent1"/>
                </a:solidFill>
                <a:effectLst/>
                <a:uLnTx/>
                <a:uFillTx/>
                <a:latin typeface="Times New Roman" panose="02020603050405020304" pitchFamily="18" charset="0"/>
                <a:cs typeface="Times New Roman" panose="02020603050405020304" pitchFamily="18" charset="0"/>
                <a:sym typeface="Arial"/>
              </a:rPr>
              <a:t> </a:t>
            </a:r>
          </a:p>
        </p:txBody>
      </p:sp>
    </p:spTree>
    <p:extLst>
      <p:ext uri="{BB962C8B-B14F-4D97-AF65-F5344CB8AC3E}">
        <p14:creationId xmlns:p14="http://schemas.microsoft.com/office/powerpoint/2010/main" val="31224465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305A72-48EA-8655-65EE-41D213010428}"/>
              </a:ext>
            </a:extLst>
          </p:cNvPr>
          <p:cNvSpPr>
            <a:spLocks noGrp="1"/>
          </p:cNvSpPr>
          <p:nvPr>
            <p:ph type="title"/>
          </p:nvPr>
        </p:nvSpPr>
        <p:spPr>
          <a:xfrm>
            <a:off x="1006211" y="195988"/>
            <a:ext cx="6923671" cy="646975"/>
          </a:xfrm>
        </p:spPr>
        <p:txBody>
          <a:bodyPr/>
          <a:lstStyle/>
          <a:p>
            <a:pPr algn="ctr"/>
            <a:r>
              <a:rPr lang="en-US" sz="2400" kern="1200" dirty="0">
                <a:solidFill>
                  <a:schemeClr val="accent1"/>
                </a:solidFill>
                <a:latin typeface="Times New Roman" panose="02020603050405020304" pitchFamily="18" charset="0"/>
                <a:ea typeface="+mj-ea"/>
                <a:cs typeface="Times New Roman" panose="02020603050405020304" pitchFamily="18" charset="0"/>
              </a:rPr>
              <a:t>Mechanized boreholes with over head tanks at </a:t>
            </a:r>
            <a:r>
              <a:rPr lang="en-US" sz="2400" kern="1200" dirty="0" err="1">
                <a:solidFill>
                  <a:schemeClr val="accent1"/>
                </a:solidFill>
                <a:latin typeface="Times New Roman" panose="02020603050405020304" pitchFamily="18" charset="0"/>
                <a:ea typeface="+mj-ea"/>
                <a:cs typeface="Times New Roman" panose="02020603050405020304" pitchFamily="18" charset="0"/>
              </a:rPr>
              <a:t>Akumersu</a:t>
            </a:r>
            <a:r>
              <a:rPr lang="en-US" sz="2400" kern="1200" dirty="0">
                <a:solidFill>
                  <a:schemeClr val="accent1"/>
                </a:solidFill>
                <a:latin typeface="Times New Roman" panose="02020603050405020304" pitchFamily="18" charset="0"/>
                <a:ea typeface="+mj-ea"/>
                <a:cs typeface="Times New Roman" panose="02020603050405020304" pitchFamily="18" charset="0"/>
              </a:rPr>
              <a:t>, </a:t>
            </a:r>
            <a:r>
              <a:rPr lang="en-US" sz="2400" kern="1200" dirty="0" err="1">
                <a:solidFill>
                  <a:schemeClr val="accent1"/>
                </a:solidFill>
                <a:latin typeface="Times New Roman" panose="02020603050405020304" pitchFamily="18" charset="0"/>
                <a:ea typeface="+mj-ea"/>
                <a:cs typeface="Times New Roman" panose="02020603050405020304" pitchFamily="18" charset="0"/>
              </a:rPr>
              <a:t>Nyonyeom</a:t>
            </a:r>
            <a:r>
              <a:rPr lang="en-US" sz="2400" kern="1200" dirty="0">
                <a:solidFill>
                  <a:schemeClr val="accent1"/>
                </a:solidFill>
                <a:latin typeface="Times New Roman" panose="02020603050405020304" pitchFamily="18" charset="0"/>
                <a:ea typeface="+mj-ea"/>
                <a:cs typeface="Times New Roman" panose="02020603050405020304" pitchFamily="18" charset="0"/>
              </a:rPr>
              <a:t> and </a:t>
            </a:r>
            <a:r>
              <a:rPr lang="en-US" sz="2400" kern="1200" dirty="0" err="1">
                <a:solidFill>
                  <a:schemeClr val="accent1"/>
                </a:solidFill>
                <a:latin typeface="Times New Roman" panose="02020603050405020304" pitchFamily="18" charset="0"/>
                <a:ea typeface="+mj-ea"/>
                <a:cs typeface="Times New Roman" panose="02020603050405020304" pitchFamily="18" charset="0"/>
              </a:rPr>
              <a:t>Nyakumase</a:t>
            </a:r>
            <a:endParaRPr lang="en-US" sz="2400" dirty="0">
              <a:solidFill>
                <a:schemeClr val="accent1"/>
              </a:solidFill>
              <a:latin typeface="Times New Roman" panose="02020603050405020304" pitchFamily="18" charset="0"/>
              <a:cs typeface="Times New Roman" panose="02020603050405020304" pitchFamily="18" charset="0"/>
            </a:endParaRPr>
          </a:p>
        </p:txBody>
      </p:sp>
      <p:sp>
        <p:nvSpPr>
          <p:cNvPr id="6" name="Rectangle 5"/>
          <p:cNvSpPr/>
          <p:nvPr/>
        </p:nvSpPr>
        <p:spPr>
          <a:xfrm>
            <a:off x="290146" y="1639765"/>
            <a:ext cx="8563707" cy="769441"/>
          </a:xfrm>
          <a:prstGeom prst="rect">
            <a:avLst/>
          </a:prstGeom>
        </p:spPr>
        <p:txBody>
          <a:bodyPr wrap="square">
            <a:spAutoFit/>
          </a:bodyPr>
          <a:lstStyle/>
          <a:p>
            <a:pPr marL="0" lvl="1" indent="0">
              <a:buNone/>
            </a:pPr>
            <a:endParaRPr lang="en-US" sz="2200" dirty="0">
              <a:solidFill>
                <a:srgbClr val="FF0000"/>
              </a:solidFill>
            </a:endParaRPr>
          </a:p>
          <a:p>
            <a:pPr marL="0" lvl="1" indent="0">
              <a:buNone/>
            </a:pPr>
            <a:endParaRPr lang="en-US" sz="2200" dirty="0">
              <a:solidFill>
                <a:srgbClr val="FF0000"/>
              </a:solidFill>
            </a:endParaRPr>
          </a:p>
        </p:txBody>
      </p:sp>
      <p:sp>
        <p:nvSpPr>
          <p:cNvPr id="5" name="Slide Number Placeholder 4">
            <a:extLst>
              <a:ext uri="{FF2B5EF4-FFF2-40B4-BE49-F238E27FC236}">
                <a16:creationId xmlns:a16="http://schemas.microsoft.com/office/drawing/2014/main" id="{CC33857C-0470-487E-A02E-51532067CECB}"/>
              </a:ext>
            </a:extLst>
          </p:cNvPr>
          <p:cNvSpPr>
            <a:spLocks noGrp="1"/>
          </p:cNvSpPr>
          <p:nvPr>
            <p:ph type="sldNum" sz="quarter" idx="11"/>
          </p:nvPr>
        </p:nvSpPr>
        <p:spPr/>
        <p:txBody>
          <a:bodyPr/>
          <a:lstStyle/>
          <a:p>
            <a:fld id="{2392425C-E889-4A93-B643-0E993E815549}" type="slidenum">
              <a:rPr lang="en-US" smtClean="0"/>
              <a:t>30</a:t>
            </a:fld>
            <a:endParaRPr lang="en-US"/>
          </a:p>
        </p:txBody>
      </p:sp>
      <p:pic>
        <p:nvPicPr>
          <p:cNvPr id="14" name="Picture 13">
            <a:extLst>
              <a:ext uri="{FF2B5EF4-FFF2-40B4-BE49-F238E27FC236}">
                <a16:creationId xmlns:a16="http://schemas.microsoft.com/office/drawing/2014/main" id="{B987C991-D9B4-4752-BA33-E5CC54BF0462}"/>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707571" y="1639765"/>
            <a:ext cx="3748315" cy="3745035"/>
          </a:xfrm>
          <a:prstGeom prst="rect">
            <a:avLst/>
          </a:prstGeom>
          <a:noFill/>
          <a:ln>
            <a:noFill/>
          </a:ln>
        </p:spPr>
      </p:pic>
      <p:pic>
        <p:nvPicPr>
          <p:cNvPr id="15" name="Picture 14">
            <a:extLst>
              <a:ext uri="{FF2B5EF4-FFF2-40B4-BE49-F238E27FC236}">
                <a16:creationId xmlns:a16="http://schemas.microsoft.com/office/drawing/2014/main" id="{5AB7810B-25BE-4F70-85B9-ACD98C6026DD}"/>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4688114" y="1639765"/>
            <a:ext cx="4165739" cy="3745034"/>
          </a:xfrm>
          <a:prstGeom prst="rect">
            <a:avLst/>
          </a:prstGeom>
          <a:noFill/>
          <a:ln>
            <a:noFill/>
          </a:ln>
        </p:spPr>
      </p:pic>
    </p:spTree>
    <p:extLst>
      <p:ext uri="{BB962C8B-B14F-4D97-AF65-F5344CB8AC3E}">
        <p14:creationId xmlns:p14="http://schemas.microsoft.com/office/powerpoint/2010/main" val="6666705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305A72-48EA-8655-65EE-41D213010428}"/>
              </a:ext>
            </a:extLst>
          </p:cNvPr>
          <p:cNvSpPr>
            <a:spLocks noGrp="1"/>
          </p:cNvSpPr>
          <p:nvPr>
            <p:ph type="title"/>
          </p:nvPr>
        </p:nvSpPr>
        <p:spPr>
          <a:xfrm>
            <a:off x="562979" y="425499"/>
            <a:ext cx="6923671" cy="646975"/>
          </a:xfrm>
        </p:spPr>
        <p:txBody>
          <a:bodyPr/>
          <a:lstStyle/>
          <a:p>
            <a:pPr algn="ctr"/>
            <a:r>
              <a:rPr lang="en-US" sz="1600" kern="1200" dirty="0">
                <a:solidFill>
                  <a:schemeClr val="accent1"/>
                </a:solidFill>
                <a:latin typeface="Times New Roman" panose="02020603050405020304" pitchFamily="18" charset="0"/>
                <a:ea typeface="+mj-ea"/>
                <a:cs typeface="Times New Roman" panose="02020603050405020304" pitchFamily="18" charset="0"/>
              </a:rPr>
              <a:t>Rehabilitation of 17Ha degraded Communal Land using Oil Palm Trees at </a:t>
            </a:r>
            <a:r>
              <a:rPr lang="en-US" sz="1600" kern="1200" dirty="0" err="1">
                <a:solidFill>
                  <a:schemeClr val="accent1"/>
                </a:solidFill>
                <a:latin typeface="Times New Roman" panose="02020603050405020304" pitchFamily="18" charset="0"/>
                <a:ea typeface="+mj-ea"/>
                <a:cs typeface="Times New Roman" panose="02020603050405020304" pitchFamily="18" charset="0"/>
              </a:rPr>
              <a:t>Abesere</a:t>
            </a:r>
            <a:r>
              <a:rPr lang="en-US" sz="1600" kern="1200" dirty="0">
                <a:solidFill>
                  <a:schemeClr val="accent1"/>
                </a:solidFill>
                <a:latin typeface="Times New Roman" panose="02020603050405020304" pitchFamily="18" charset="0"/>
                <a:ea typeface="+mj-ea"/>
                <a:cs typeface="Times New Roman" panose="02020603050405020304" pitchFamily="18" charset="0"/>
              </a:rPr>
              <a:t> (GPSNP 2 LIPW)</a:t>
            </a:r>
            <a:endParaRPr lang="en-US" sz="1600" dirty="0">
              <a:solidFill>
                <a:schemeClr val="tx1"/>
              </a:solidFill>
              <a:latin typeface="Times New Roman" panose="02020603050405020304" pitchFamily="18" charset="0"/>
              <a:cs typeface="Times New Roman" panose="02020603050405020304" pitchFamily="18" charset="0"/>
            </a:endParaRPr>
          </a:p>
        </p:txBody>
      </p:sp>
      <p:sp>
        <p:nvSpPr>
          <p:cNvPr id="6" name="Rectangle 5"/>
          <p:cNvSpPr/>
          <p:nvPr/>
        </p:nvSpPr>
        <p:spPr>
          <a:xfrm>
            <a:off x="290146" y="1639765"/>
            <a:ext cx="8563707" cy="769441"/>
          </a:xfrm>
          <a:prstGeom prst="rect">
            <a:avLst/>
          </a:prstGeom>
        </p:spPr>
        <p:txBody>
          <a:bodyPr wrap="square">
            <a:spAutoFit/>
          </a:bodyPr>
          <a:lstStyle/>
          <a:p>
            <a:pPr marL="0" lvl="1" indent="0">
              <a:buNone/>
            </a:pPr>
            <a:endParaRPr lang="en-US" sz="2200" dirty="0">
              <a:solidFill>
                <a:srgbClr val="FF0000"/>
              </a:solidFill>
            </a:endParaRPr>
          </a:p>
          <a:p>
            <a:pPr marL="0" lvl="1" indent="0">
              <a:buNone/>
            </a:pPr>
            <a:endParaRPr lang="en-US" sz="2200" dirty="0">
              <a:solidFill>
                <a:srgbClr val="FF0000"/>
              </a:solidFill>
            </a:endParaRPr>
          </a:p>
        </p:txBody>
      </p:sp>
      <p:sp>
        <p:nvSpPr>
          <p:cNvPr id="5" name="Slide Number Placeholder 4">
            <a:extLst>
              <a:ext uri="{FF2B5EF4-FFF2-40B4-BE49-F238E27FC236}">
                <a16:creationId xmlns:a16="http://schemas.microsoft.com/office/drawing/2014/main" id="{CC33857C-0470-487E-A02E-51532067CECB}"/>
              </a:ext>
            </a:extLst>
          </p:cNvPr>
          <p:cNvSpPr>
            <a:spLocks noGrp="1"/>
          </p:cNvSpPr>
          <p:nvPr>
            <p:ph type="sldNum" sz="quarter" idx="11"/>
          </p:nvPr>
        </p:nvSpPr>
        <p:spPr/>
        <p:txBody>
          <a:bodyPr/>
          <a:lstStyle/>
          <a:p>
            <a:fld id="{2392425C-E889-4A93-B643-0E993E815549}" type="slidenum">
              <a:rPr lang="en-US" smtClean="0"/>
              <a:t>31</a:t>
            </a:fld>
            <a:endParaRPr lang="en-US"/>
          </a:p>
        </p:txBody>
      </p:sp>
      <p:pic>
        <p:nvPicPr>
          <p:cNvPr id="8" name="Picture 7">
            <a:extLst>
              <a:ext uri="{FF2B5EF4-FFF2-40B4-BE49-F238E27FC236}">
                <a16:creationId xmlns:a16="http://schemas.microsoft.com/office/drawing/2014/main" id="{2D69B195-0B31-4720-99A2-6D00B1D0EC44}"/>
              </a:ext>
            </a:extLst>
          </p:cNvPr>
          <p:cNvPicPr>
            <a:picLocks noChangeAspect="1"/>
          </p:cNvPicPr>
          <p:nvPr/>
        </p:nvPicPr>
        <p:blipFill>
          <a:blip r:embed="rId2"/>
          <a:stretch>
            <a:fillRect/>
          </a:stretch>
        </p:blipFill>
        <p:spPr>
          <a:xfrm>
            <a:off x="0" y="1152158"/>
            <a:ext cx="4415832" cy="2643666"/>
          </a:xfrm>
          <a:prstGeom prst="rect">
            <a:avLst/>
          </a:prstGeom>
        </p:spPr>
      </p:pic>
      <p:pic>
        <p:nvPicPr>
          <p:cNvPr id="10" name="Picture 9">
            <a:extLst>
              <a:ext uri="{FF2B5EF4-FFF2-40B4-BE49-F238E27FC236}">
                <a16:creationId xmlns:a16="http://schemas.microsoft.com/office/drawing/2014/main" id="{D82FB2C8-DDDB-4240-8E24-2020E2560C08}"/>
              </a:ext>
            </a:extLst>
          </p:cNvPr>
          <p:cNvPicPr>
            <a:picLocks noChangeAspect="1"/>
          </p:cNvPicPr>
          <p:nvPr/>
        </p:nvPicPr>
        <p:blipFill>
          <a:blip r:embed="rId3"/>
          <a:stretch>
            <a:fillRect/>
          </a:stretch>
        </p:blipFill>
        <p:spPr>
          <a:xfrm>
            <a:off x="0" y="3795824"/>
            <a:ext cx="4415832" cy="3062176"/>
          </a:xfrm>
          <a:prstGeom prst="rect">
            <a:avLst/>
          </a:prstGeom>
        </p:spPr>
      </p:pic>
      <p:pic>
        <p:nvPicPr>
          <p:cNvPr id="12" name="Picture 11">
            <a:extLst>
              <a:ext uri="{FF2B5EF4-FFF2-40B4-BE49-F238E27FC236}">
                <a16:creationId xmlns:a16="http://schemas.microsoft.com/office/drawing/2014/main" id="{6EC1BD79-E3EB-4D90-9FB6-1DCAF2473BA9}"/>
              </a:ext>
            </a:extLst>
          </p:cNvPr>
          <p:cNvPicPr>
            <a:picLocks noChangeAspect="1"/>
          </p:cNvPicPr>
          <p:nvPr/>
        </p:nvPicPr>
        <p:blipFill>
          <a:blip r:embed="rId3"/>
          <a:stretch>
            <a:fillRect/>
          </a:stretch>
        </p:blipFill>
        <p:spPr>
          <a:xfrm>
            <a:off x="4415831" y="1152158"/>
            <a:ext cx="4728167" cy="2643666"/>
          </a:xfrm>
          <a:prstGeom prst="rect">
            <a:avLst/>
          </a:prstGeom>
        </p:spPr>
      </p:pic>
      <p:pic>
        <p:nvPicPr>
          <p:cNvPr id="13" name="Picture 12">
            <a:extLst>
              <a:ext uri="{FF2B5EF4-FFF2-40B4-BE49-F238E27FC236}">
                <a16:creationId xmlns:a16="http://schemas.microsoft.com/office/drawing/2014/main" id="{4806F01A-F88A-49BE-96E6-EC6CEBEB94CB}"/>
              </a:ext>
            </a:extLst>
          </p:cNvPr>
          <p:cNvPicPr>
            <a:picLocks noChangeAspect="1"/>
          </p:cNvPicPr>
          <p:nvPr/>
        </p:nvPicPr>
        <p:blipFill>
          <a:blip r:embed="rId3"/>
          <a:stretch>
            <a:fillRect/>
          </a:stretch>
        </p:blipFill>
        <p:spPr>
          <a:xfrm>
            <a:off x="4415830" y="3768696"/>
            <a:ext cx="4728170" cy="3062176"/>
          </a:xfrm>
          <a:prstGeom prst="rect">
            <a:avLst/>
          </a:prstGeom>
        </p:spPr>
      </p:pic>
    </p:spTree>
    <p:extLst>
      <p:ext uri="{BB962C8B-B14F-4D97-AF65-F5344CB8AC3E}">
        <p14:creationId xmlns:p14="http://schemas.microsoft.com/office/powerpoint/2010/main" val="8701006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305A72-48EA-8655-65EE-41D213010428}"/>
              </a:ext>
            </a:extLst>
          </p:cNvPr>
          <p:cNvSpPr>
            <a:spLocks noGrp="1"/>
          </p:cNvSpPr>
          <p:nvPr>
            <p:ph type="title"/>
          </p:nvPr>
        </p:nvSpPr>
        <p:spPr>
          <a:xfrm>
            <a:off x="562979" y="425499"/>
            <a:ext cx="6923671" cy="646975"/>
          </a:xfrm>
        </p:spPr>
        <p:txBody>
          <a:bodyPr/>
          <a:lstStyle/>
          <a:p>
            <a:pPr algn="ctr"/>
            <a:r>
              <a:rPr lang="en-US" sz="1600" kern="1200" dirty="0">
                <a:solidFill>
                  <a:schemeClr val="accent1"/>
                </a:solidFill>
                <a:latin typeface="Times New Roman" panose="02020603050405020304" pitchFamily="18" charset="0"/>
                <a:ea typeface="+mj-ea"/>
                <a:cs typeface="Times New Roman" panose="02020603050405020304" pitchFamily="18" charset="0"/>
              </a:rPr>
              <a:t>Rehabilitation of 10Ha degraded Communal Land using  Cashew Trees at </a:t>
            </a:r>
            <a:r>
              <a:rPr lang="en-US" sz="1600" kern="1200" dirty="0" err="1">
                <a:solidFill>
                  <a:schemeClr val="accent1"/>
                </a:solidFill>
                <a:latin typeface="Times New Roman" panose="02020603050405020304" pitchFamily="18" charset="0"/>
                <a:ea typeface="+mj-ea"/>
                <a:cs typeface="Times New Roman" panose="02020603050405020304" pitchFamily="18" charset="0"/>
              </a:rPr>
              <a:t>Akotoe</a:t>
            </a:r>
            <a:r>
              <a:rPr lang="en-US" sz="1600" kern="1200" dirty="0">
                <a:solidFill>
                  <a:schemeClr val="accent1"/>
                </a:solidFill>
                <a:latin typeface="Times New Roman" panose="02020603050405020304" pitchFamily="18" charset="0"/>
                <a:ea typeface="+mj-ea"/>
                <a:cs typeface="Times New Roman" panose="02020603050405020304" pitchFamily="18" charset="0"/>
              </a:rPr>
              <a:t> (GPSNP 2 LIPW)</a:t>
            </a:r>
            <a:endParaRPr lang="en-US" sz="1600" dirty="0">
              <a:solidFill>
                <a:schemeClr val="tx1"/>
              </a:solidFill>
              <a:latin typeface="Times New Roman" panose="02020603050405020304" pitchFamily="18" charset="0"/>
              <a:cs typeface="Times New Roman" panose="02020603050405020304" pitchFamily="18" charset="0"/>
            </a:endParaRPr>
          </a:p>
        </p:txBody>
      </p:sp>
      <p:sp>
        <p:nvSpPr>
          <p:cNvPr id="6" name="Rectangle 5"/>
          <p:cNvSpPr/>
          <p:nvPr/>
        </p:nvSpPr>
        <p:spPr>
          <a:xfrm>
            <a:off x="290146" y="1639765"/>
            <a:ext cx="8563707" cy="769441"/>
          </a:xfrm>
          <a:prstGeom prst="rect">
            <a:avLst/>
          </a:prstGeom>
        </p:spPr>
        <p:txBody>
          <a:bodyPr wrap="square">
            <a:spAutoFit/>
          </a:bodyPr>
          <a:lstStyle/>
          <a:p>
            <a:pPr marL="0" lvl="1" indent="0">
              <a:buNone/>
            </a:pPr>
            <a:endParaRPr lang="en-US" sz="2200" dirty="0">
              <a:solidFill>
                <a:srgbClr val="FF0000"/>
              </a:solidFill>
            </a:endParaRPr>
          </a:p>
          <a:p>
            <a:pPr marL="0" lvl="1" indent="0">
              <a:buNone/>
            </a:pPr>
            <a:endParaRPr lang="en-US" sz="2200" dirty="0">
              <a:solidFill>
                <a:srgbClr val="FF0000"/>
              </a:solidFill>
            </a:endParaRPr>
          </a:p>
        </p:txBody>
      </p:sp>
      <p:sp>
        <p:nvSpPr>
          <p:cNvPr id="5" name="Slide Number Placeholder 4">
            <a:extLst>
              <a:ext uri="{FF2B5EF4-FFF2-40B4-BE49-F238E27FC236}">
                <a16:creationId xmlns:a16="http://schemas.microsoft.com/office/drawing/2014/main" id="{CC33857C-0470-487E-A02E-51532067CECB}"/>
              </a:ext>
            </a:extLst>
          </p:cNvPr>
          <p:cNvSpPr>
            <a:spLocks noGrp="1"/>
          </p:cNvSpPr>
          <p:nvPr>
            <p:ph type="sldNum" sz="quarter" idx="11"/>
          </p:nvPr>
        </p:nvSpPr>
        <p:spPr/>
        <p:txBody>
          <a:bodyPr/>
          <a:lstStyle/>
          <a:p>
            <a:fld id="{2392425C-E889-4A93-B643-0E993E815549}" type="slidenum">
              <a:rPr lang="en-US" smtClean="0"/>
              <a:t>32</a:t>
            </a:fld>
            <a:endParaRPr lang="en-US"/>
          </a:p>
        </p:txBody>
      </p:sp>
      <p:pic>
        <p:nvPicPr>
          <p:cNvPr id="7" name="Picture 6">
            <a:extLst>
              <a:ext uri="{FF2B5EF4-FFF2-40B4-BE49-F238E27FC236}">
                <a16:creationId xmlns:a16="http://schemas.microsoft.com/office/drawing/2014/main" id="{4E2FE230-84FD-4342-A153-339330712630}"/>
              </a:ext>
            </a:extLst>
          </p:cNvPr>
          <p:cNvPicPr>
            <a:picLocks noChangeAspect="1"/>
          </p:cNvPicPr>
          <p:nvPr/>
        </p:nvPicPr>
        <p:blipFill>
          <a:blip r:embed="rId2"/>
          <a:stretch>
            <a:fillRect/>
          </a:stretch>
        </p:blipFill>
        <p:spPr>
          <a:xfrm>
            <a:off x="0" y="3795824"/>
            <a:ext cx="4959350" cy="3062176"/>
          </a:xfrm>
          <a:prstGeom prst="rect">
            <a:avLst/>
          </a:prstGeom>
        </p:spPr>
      </p:pic>
      <p:pic>
        <p:nvPicPr>
          <p:cNvPr id="11" name="Picture 10">
            <a:extLst>
              <a:ext uri="{FF2B5EF4-FFF2-40B4-BE49-F238E27FC236}">
                <a16:creationId xmlns:a16="http://schemas.microsoft.com/office/drawing/2014/main" id="{0A064F90-70F0-4B2D-A68F-B01945FD4850}"/>
              </a:ext>
            </a:extLst>
          </p:cNvPr>
          <p:cNvPicPr>
            <a:picLocks noChangeAspect="1"/>
          </p:cNvPicPr>
          <p:nvPr/>
        </p:nvPicPr>
        <p:blipFill>
          <a:blip r:embed="rId2"/>
          <a:stretch>
            <a:fillRect/>
          </a:stretch>
        </p:blipFill>
        <p:spPr>
          <a:xfrm>
            <a:off x="4959350" y="3795824"/>
            <a:ext cx="4184650" cy="3062176"/>
          </a:xfrm>
          <a:prstGeom prst="rect">
            <a:avLst/>
          </a:prstGeom>
        </p:spPr>
      </p:pic>
      <p:pic>
        <p:nvPicPr>
          <p:cNvPr id="12" name="Picture 11">
            <a:extLst>
              <a:ext uri="{FF2B5EF4-FFF2-40B4-BE49-F238E27FC236}">
                <a16:creationId xmlns:a16="http://schemas.microsoft.com/office/drawing/2014/main" id="{3C67F3E5-B372-401D-8348-801A0001B3A2}"/>
              </a:ext>
            </a:extLst>
          </p:cNvPr>
          <p:cNvPicPr>
            <a:picLocks noChangeAspect="1"/>
          </p:cNvPicPr>
          <p:nvPr/>
        </p:nvPicPr>
        <p:blipFill>
          <a:blip r:embed="rId2"/>
          <a:stretch>
            <a:fillRect/>
          </a:stretch>
        </p:blipFill>
        <p:spPr>
          <a:xfrm>
            <a:off x="0" y="1072474"/>
            <a:ext cx="4959350" cy="2723350"/>
          </a:xfrm>
          <a:prstGeom prst="rect">
            <a:avLst/>
          </a:prstGeom>
        </p:spPr>
      </p:pic>
      <p:pic>
        <p:nvPicPr>
          <p:cNvPr id="13" name="Picture 12">
            <a:extLst>
              <a:ext uri="{FF2B5EF4-FFF2-40B4-BE49-F238E27FC236}">
                <a16:creationId xmlns:a16="http://schemas.microsoft.com/office/drawing/2014/main" id="{302EDF00-A624-4BD6-B6F7-6FCACD52015A}"/>
              </a:ext>
            </a:extLst>
          </p:cNvPr>
          <p:cNvPicPr>
            <a:picLocks noChangeAspect="1"/>
          </p:cNvPicPr>
          <p:nvPr/>
        </p:nvPicPr>
        <p:blipFill>
          <a:blip r:embed="rId2"/>
          <a:stretch>
            <a:fillRect/>
          </a:stretch>
        </p:blipFill>
        <p:spPr>
          <a:xfrm>
            <a:off x="4959350" y="1072474"/>
            <a:ext cx="4184649" cy="2738706"/>
          </a:xfrm>
          <a:prstGeom prst="rect">
            <a:avLst/>
          </a:prstGeom>
        </p:spPr>
      </p:pic>
    </p:spTree>
    <p:extLst>
      <p:ext uri="{BB962C8B-B14F-4D97-AF65-F5344CB8AC3E}">
        <p14:creationId xmlns:p14="http://schemas.microsoft.com/office/powerpoint/2010/main" val="26348627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305A72-48EA-8655-65EE-41D213010428}"/>
              </a:ext>
            </a:extLst>
          </p:cNvPr>
          <p:cNvSpPr>
            <a:spLocks noGrp="1"/>
          </p:cNvSpPr>
          <p:nvPr>
            <p:ph type="title"/>
          </p:nvPr>
        </p:nvSpPr>
        <p:spPr>
          <a:xfrm>
            <a:off x="1006211" y="195988"/>
            <a:ext cx="6923671" cy="646975"/>
          </a:xfrm>
        </p:spPr>
        <p:txBody>
          <a:bodyPr/>
          <a:lstStyle/>
          <a:p>
            <a:pPr marL="342900" indent="-342900" algn="ctr">
              <a:buFont typeface="Arial" panose="020B0604020202020204" pitchFamily="34" charset="0"/>
              <a:buChar char="•"/>
            </a:pPr>
            <a:r>
              <a:rPr lang="en-US" sz="2400" kern="1200" dirty="0">
                <a:solidFill>
                  <a:schemeClr val="accent1"/>
                </a:solidFill>
                <a:latin typeface="Times New Roman" panose="02020603050405020304" pitchFamily="18" charset="0"/>
                <a:ea typeface="+mj-ea"/>
                <a:cs typeface="Times New Roman" panose="02020603050405020304" pitchFamily="18" charset="0"/>
              </a:rPr>
              <a:t>GPSNP 2 PI COMPONENT ‘S MINI MARKET AT ASESEWA </a:t>
            </a:r>
            <a:endParaRPr lang="en-US" sz="2400" dirty="0">
              <a:solidFill>
                <a:schemeClr val="accent1"/>
              </a:solidFill>
              <a:latin typeface="Times New Roman" panose="02020603050405020304" pitchFamily="18" charset="0"/>
              <a:cs typeface="Times New Roman" panose="02020603050405020304" pitchFamily="18" charset="0"/>
            </a:endParaRPr>
          </a:p>
        </p:txBody>
      </p:sp>
      <p:sp>
        <p:nvSpPr>
          <p:cNvPr id="6" name="Rectangle 5"/>
          <p:cNvSpPr/>
          <p:nvPr/>
        </p:nvSpPr>
        <p:spPr>
          <a:xfrm>
            <a:off x="290146" y="1639765"/>
            <a:ext cx="8563707" cy="769441"/>
          </a:xfrm>
          <a:prstGeom prst="rect">
            <a:avLst/>
          </a:prstGeom>
        </p:spPr>
        <p:txBody>
          <a:bodyPr wrap="square">
            <a:spAutoFit/>
          </a:bodyPr>
          <a:lstStyle/>
          <a:p>
            <a:pPr marL="0" lvl="1" indent="0">
              <a:buNone/>
            </a:pPr>
            <a:endParaRPr lang="en-US" sz="2200" dirty="0">
              <a:solidFill>
                <a:srgbClr val="FF0000"/>
              </a:solidFill>
            </a:endParaRPr>
          </a:p>
          <a:p>
            <a:pPr marL="0" lvl="1" indent="0">
              <a:buNone/>
            </a:pPr>
            <a:endParaRPr lang="en-US" sz="2200" dirty="0">
              <a:solidFill>
                <a:srgbClr val="FF0000"/>
              </a:solidFill>
            </a:endParaRPr>
          </a:p>
        </p:txBody>
      </p:sp>
      <p:sp>
        <p:nvSpPr>
          <p:cNvPr id="3" name="TextBox 2">
            <a:extLst>
              <a:ext uri="{FF2B5EF4-FFF2-40B4-BE49-F238E27FC236}">
                <a16:creationId xmlns:a16="http://schemas.microsoft.com/office/drawing/2014/main" id="{A11EA239-417C-4D34-AED8-F6E3AA317859}"/>
              </a:ext>
            </a:extLst>
          </p:cNvPr>
          <p:cNvSpPr txBox="1"/>
          <p:nvPr/>
        </p:nvSpPr>
        <p:spPr>
          <a:xfrm>
            <a:off x="145000" y="608664"/>
            <a:ext cx="8182342" cy="338554"/>
          </a:xfrm>
          <a:prstGeom prst="rect">
            <a:avLst/>
          </a:prstGeom>
          <a:noFill/>
        </p:spPr>
        <p:txBody>
          <a:bodyPr wrap="square" rtlCol="0">
            <a:spAutoFit/>
          </a:bodyPr>
          <a:lstStyle/>
          <a:p>
            <a:r>
              <a:rPr lang="en-US" sz="1600" b="1" dirty="0">
                <a:latin typeface="Times New Roman" panose="02020603050405020304" pitchFamily="18" charset="0"/>
                <a:cs typeface="Times New Roman" panose="02020603050405020304" pitchFamily="18" charset="0"/>
              </a:rPr>
              <a:t> </a:t>
            </a:r>
            <a:endParaRPr lang="en-US" sz="1600" dirty="0">
              <a:latin typeface="Times New Roman" panose="02020603050405020304" pitchFamily="18" charset="0"/>
              <a:cs typeface="Times New Roman" panose="02020603050405020304" pitchFamily="18" charset="0"/>
            </a:endParaRPr>
          </a:p>
        </p:txBody>
      </p:sp>
      <p:sp>
        <p:nvSpPr>
          <p:cNvPr id="5" name="Slide Number Placeholder 4">
            <a:extLst>
              <a:ext uri="{FF2B5EF4-FFF2-40B4-BE49-F238E27FC236}">
                <a16:creationId xmlns:a16="http://schemas.microsoft.com/office/drawing/2014/main" id="{CC33857C-0470-487E-A02E-51532067CECB}"/>
              </a:ext>
            </a:extLst>
          </p:cNvPr>
          <p:cNvSpPr>
            <a:spLocks noGrp="1"/>
          </p:cNvSpPr>
          <p:nvPr>
            <p:ph type="sldNum" sz="quarter" idx="11"/>
          </p:nvPr>
        </p:nvSpPr>
        <p:spPr/>
        <p:txBody>
          <a:bodyPr/>
          <a:lstStyle/>
          <a:p>
            <a:fld id="{2392425C-E889-4A93-B643-0E993E815549}" type="slidenum">
              <a:rPr lang="en-US" smtClean="0"/>
              <a:t>33</a:t>
            </a:fld>
            <a:endParaRPr lang="en-US"/>
          </a:p>
        </p:txBody>
      </p:sp>
      <p:pic>
        <p:nvPicPr>
          <p:cNvPr id="7" name="Picture 6">
            <a:extLst>
              <a:ext uri="{FF2B5EF4-FFF2-40B4-BE49-F238E27FC236}">
                <a16:creationId xmlns:a16="http://schemas.microsoft.com/office/drawing/2014/main" id="{935E8A2F-205F-4D8D-9D6C-8BF3F41D147E}"/>
              </a:ext>
            </a:extLst>
          </p:cNvPr>
          <p:cNvPicPr>
            <a:picLocks noChangeAspect="1"/>
          </p:cNvPicPr>
          <p:nvPr/>
        </p:nvPicPr>
        <p:blipFill>
          <a:blip r:embed="rId2"/>
          <a:stretch>
            <a:fillRect/>
          </a:stretch>
        </p:blipFill>
        <p:spPr>
          <a:xfrm>
            <a:off x="0" y="1290918"/>
            <a:ext cx="9144000" cy="2541494"/>
          </a:xfrm>
          <a:prstGeom prst="rect">
            <a:avLst/>
          </a:prstGeom>
        </p:spPr>
      </p:pic>
      <p:pic>
        <p:nvPicPr>
          <p:cNvPr id="9" name="Picture 8">
            <a:extLst>
              <a:ext uri="{FF2B5EF4-FFF2-40B4-BE49-F238E27FC236}">
                <a16:creationId xmlns:a16="http://schemas.microsoft.com/office/drawing/2014/main" id="{549985CA-874D-4027-B522-34A6199D8B82}"/>
              </a:ext>
            </a:extLst>
          </p:cNvPr>
          <p:cNvPicPr>
            <a:picLocks noChangeAspect="1"/>
          </p:cNvPicPr>
          <p:nvPr/>
        </p:nvPicPr>
        <p:blipFill>
          <a:blip r:embed="rId3"/>
          <a:stretch>
            <a:fillRect/>
          </a:stretch>
        </p:blipFill>
        <p:spPr>
          <a:xfrm>
            <a:off x="0" y="3832412"/>
            <a:ext cx="9144000" cy="3025588"/>
          </a:xfrm>
          <a:prstGeom prst="rect">
            <a:avLst/>
          </a:prstGeom>
        </p:spPr>
      </p:pic>
    </p:spTree>
    <p:extLst>
      <p:ext uri="{BB962C8B-B14F-4D97-AF65-F5344CB8AC3E}">
        <p14:creationId xmlns:p14="http://schemas.microsoft.com/office/powerpoint/2010/main" val="988700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305A72-48EA-8655-65EE-41D213010428}"/>
              </a:ext>
            </a:extLst>
          </p:cNvPr>
          <p:cNvSpPr>
            <a:spLocks noGrp="1"/>
          </p:cNvSpPr>
          <p:nvPr>
            <p:ph type="title"/>
          </p:nvPr>
        </p:nvSpPr>
        <p:spPr>
          <a:xfrm>
            <a:off x="1006211" y="195988"/>
            <a:ext cx="6923671" cy="646975"/>
          </a:xfrm>
        </p:spPr>
        <p:txBody>
          <a:bodyPr/>
          <a:lstStyle/>
          <a:p>
            <a:r>
              <a:rPr lang="en-US" sz="2400" kern="1200" dirty="0">
                <a:solidFill>
                  <a:schemeClr val="accent1"/>
                </a:solidFill>
                <a:latin typeface="Times New Roman" panose="02020603050405020304" pitchFamily="18" charset="0"/>
                <a:ea typeface="+mj-ea"/>
                <a:cs typeface="Times New Roman" panose="02020603050405020304" pitchFamily="18" charset="0"/>
              </a:rPr>
              <a:t>CONT……</a:t>
            </a:r>
            <a:endParaRPr lang="en-US" sz="2400" dirty="0">
              <a:solidFill>
                <a:schemeClr val="accent1"/>
              </a:solidFill>
              <a:latin typeface="Times New Roman" panose="02020603050405020304" pitchFamily="18" charset="0"/>
              <a:cs typeface="Times New Roman" panose="02020603050405020304" pitchFamily="18" charset="0"/>
            </a:endParaRPr>
          </a:p>
        </p:txBody>
      </p:sp>
      <p:sp>
        <p:nvSpPr>
          <p:cNvPr id="6" name="Rectangle 5"/>
          <p:cNvSpPr/>
          <p:nvPr/>
        </p:nvSpPr>
        <p:spPr>
          <a:xfrm>
            <a:off x="290146" y="1639765"/>
            <a:ext cx="8563707" cy="769441"/>
          </a:xfrm>
          <a:prstGeom prst="rect">
            <a:avLst/>
          </a:prstGeom>
        </p:spPr>
        <p:txBody>
          <a:bodyPr wrap="square">
            <a:spAutoFit/>
          </a:bodyPr>
          <a:lstStyle/>
          <a:p>
            <a:pPr marL="0" lvl="1" indent="0">
              <a:buNone/>
            </a:pPr>
            <a:endParaRPr lang="en-US" sz="2200" dirty="0">
              <a:solidFill>
                <a:srgbClr val="FF0000"/>
              </a:solidFill>
            </a:endParaRPr>
          </a:p>
          <a:p>
            <a:pPr marL="0" lvl="1" indent="0">
              <a:buNone/>
            </a:pPr>
            <a:endParaRPr lang="en-US" sz="2200" dirty="0">
              <a:solidFill>
                <a:srgbClr val="FF0000"/>
              </a:solidFill>
            </a:endParaRPr>
          </a:p>
        </p:txBody>
      </p:sp>
      <p:sp>
        <p:nvSpPr>
          <p:cNvPr id="3" name="TextBox 2">
            <a:extLst>
              <a:ext uri="{FF2B5EF4-FFF2-40B4-BE49-F238E27FC236}">
                <a16:creationId xmlns:a16="http://schemas.microsoft.com/office/drawing/2014/main" id="{A11EA239-417C-4D34-AED8-F6E3AA317859}"/>
              </a:ext>
            </a:extLst>
          </p:cNvPr>
          <p:cNvSpPr txBox="1"/>
          <p:nvPr/>
        </p:nvSpPr>
        <p:spPr>
          <a:xfrm>
            <a:off x="290143" y="505184"/>
            <a:ext cx="8182342" cy="338554"/>
          </a:xfrm>
          <a:prstGeom prst="rect">
            <a:avLst/>
          </a:prstGeom>
          <a:noFill/>
        </p:spPr>
        <p:txBody>
          <a:bodyPr wrap="square" rtlCol="0">
            <a:spAutoFit/>
          </a:bodyPr>
          <a:lstStyle/>
          <a:p>
            <a:r>
              <a:rPr lang="en-US" sz="1600" b="1" dirty="0">
                <a:latin typeface="Times New Roman" panose="02020603050405020304" pitchFamily="18" charset="0"/>
                <a:cs typeface="Times New Roman" panose="02020603050405020304" pitchFamily="18" charset="0"/>
              </a:rPr>
              <a:t> </a:t>
            </a:r>
            <a:endParaRPr lang="en-US" sz="1600" dirty="0">
              <a:latin typeface="Times New Roman" panose="02020603050405020304" pitchFamily="18" charset="0"/>
              <a:cs typeface="Times New Roman" panose="02020603050405020304" pitchFamily="18" charset="0"/>
            </a:endParaRPr>
          </a:p>
        </p:txBody>
      </p:sp>
      <p:sp>
        <p:nvSpPr>
          <p:cNvPr id="5" name="Slide Number Placeholder 4">
            <a:extLst>
              <a:ext uri="{FF2B5EF4-FFF2-40B4-BE49-F238E27FC236}">
                <a16:creationId xmlns:a16="http://schemas.microsoft.com/office/drawing/2014/main" id="{CC33857C-0470-487E-A02E-51532067CECB}"/>
              </a:ext>
            </a:extLst>
          </p:cNvPr>
          <p:cNvSpPr>
            <a:spLocks noGrp="1"/>
          </p:cNvSpPr>
          <p:nvPr>
            <p:ph type="sldNum" sz="quarter" idx="11"/>
          </p:nvPr>
        </p:nvSpPr>
        <p:spPr/>
        <p:txBody>
          <a:bodyPr/>
          <a:lstStyle/>
          <a:p>
            <a:fld id="{2392425C-E889-4A93-B643-0E993E815549}" type="slidenum">
              <a:rPr lang="en-US" smtClean="0"/>
              <a:t>34</a:t>
            </a:fld>
            <a:endParaRPr lang="en-US"/>
          </a:p>
        </p:txBody>
      </p:sp>
      <p:pic>
        <p:nvPicPr>
          <p:cNvPr id="7" name="Picture 6">
            <a:extLst>
              <a:ext uri="{FF2B5EF4-FFF2-40B4-BE49-F238E27FC236}">
                <a16:creationId xmlns:a16="http://schemas.microsoft.com/office/drawing/2014/main" id="{391F95E9-1BDD-4AE6-B496-1A430872114F}"/>
              </a:ext>
            </a:extLst>
          </p:cNvPr>
          <p:cNvPicPr>
            <a:picLocks noChangeAspect="1"/>
          </p:cNvPicPr>
          <p:nvPr/>
        </p:nvPicPr>
        <p:blipFill>
          <a:blip r:embed="rId2"/>
          <a:stretch>
            <a:fillRect/>
          </a:stretch>
        </p:blipFill>
        <p:spPr>
          <a:xfrm>
            <a:off x="-1" y="3911943"/>
            <a:ext cx="9144000" cy="2440873"/>
          </a:xfrm>
          <a:prstGeom prst="rect">
            <a:avLst/>
          </a:prstGeom>
        </p:spPr>
      </p:pic>
      <p:pic>
        <p:nvPicPr>
          <p:cNvPr id="9" name="Picture 8">
            <a:extLst>
              <a:ext uri="{FF2B5EF4-FFF2-40B4-BE49-F238E27FC236}">
                <a16:creationId xmlns:a16="http://schemas.microsoft.com/office/drawing/2014/main" id="{A2D6B5E8-C828-429B-B410-04E610BF8271}"/>
              </a:ext>
            </a:extLst>
          </p:cNvPr>
          <p:cNvPicPr>
            <a:picLocks noChangeAspect="1"/>
          </p:cNvPicPr>
          <p:nvPr/>
        </p:nvPicPr>
        <p:blipFill>
          <a:blip r:embed="rId3"/>
          <a:stretch>
            <a:fillRect/>
          </a:stretch>
        </p:blipFill>
        <p:spPr>
          <a:xfrm>
            <a:off x="-1" y="993024"/>
            <a:ext cx="9144000" cy="2902638"/>
          </a:xfrm>
          <a:prstGeom prst="rect">
            <a:avLst/>
          </a:prstGeom>
        </p:spPr>
      </p:pic>
    </p:spTree>
    <p:extLst>
      <p:ext uri="{BB962C8B-B14F-4D97-AF65-F5344CB8AC3E}">
        <p14:creationId xmlns:p14="http://schemas.microsoft.com/office/powerpoint/2010/main" val="10530647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305A72-48EA-8655-65EE-41D213010428}"/>
              </a:ext>
            </a:extLst>
          </p:cNvPr>
          <p:cNvSpPr>
            <a:spLocks noGrp="1"/>
          </p:cNvSpPr>
          <p:nvPr>
            <p:ph type="title"/>
          </p:nvPr>
        </p:nvSpPr>
        <p:spPr>
          <a:xfrm>
            <a:off x="1006211" y="195988"/>
            <a:ext cx="6923671" cy="646975"/>
          </a:xfrm>
        </p:spPr>
        <p:txBody>
          <a:bodyPr/>
          <a:lstStyle/>
          <a:p>
            <a:r>
              <a:rPr lang="en-US" sz="2400" kern="1200" dirty="0">
                <a:solidFill>
                  <a:schemeClr val="accent1"/>
                </a:solidFill>
                <a:latin typeface="Times New Roman" panose="02020603050405020304" pitchFamily="18" charset="0"/>
                <a:ea typeface="+mj-ea"/>
                <a:cs typeface="Times New Roman" panose="02020603050405020304" pitchFamily="18" charset="0"/>
              </a:rPr>
              <a:t>CONT…..</a:t>
            </a:r>
            <a:endParaRPr lang="en-US" sz="2400" dirty="0">
              <a:solidFill>
                <a:schemeClr val="accent1"/>
              </a:solidFill>
              <a:latin typeface="Times New Roman" panose="02020603050405020304" pitchFamily="18" charset="0"/>
              <a:cs typeface="Times New Roman" panose="02020603050405020304" pitchFamily="18" charset="0"/>
            </a:endParaRPr>
          </a:p>
        </p:txBody>
      </p:sp>
      <p:sp>
        <p:nvSpPr>
          <p:cNvPr id="6" name="Rectangle 5"/>
          <p:cNvSpPr/>
          <p:nvPr/>
        </p:nvSpPr>
        <p:spPr>
          <a:xfrm>
            <a:off x="290146" y="1639765"/>
            <a:ext cx="8563707" cy="769441"/>
          </a:xfrm>
          <a:prstGeom prst="rect">
            <a:avLst/>
          </a:prstGeom>
        </p:spPr>
        <p:txBody>
          <a:bodyPr wrap="square">
            <a:spAutoFit/>
          </a:bodyPr>
          <a:lstStyle/>
          <a:p>
            <a:pPr marL="0" lvl="1" indent="0">
              <a:buNone/>
            </a:pPr>
            <a:endParaRPr lang="en-US" sz="2200" dirty="0">
              <a:solidFill>
                <a:srgbClr val="FF0000"/>
              </a:solidFill>
            </a:endParaRPr>
          </a:p>
          <a:p>
            <a:pPr marL="0" lvl="1" indent="0">
              <a:buNone/>
            </a:pPr>
            <a:endParaRPr lang="en-US" sz="2200" dirty="0">
              <a:solidFill>
                <a:srgbClr val="FF0000"/>
              </a:solidFill>
            </a:endParaRPr>
          </a:p>
        </p:txBody>
      </p:sp>
      <p:sp>
        <p:nvSpPr>
          <p:cNvPr id="3" name="TextBox 2">
            <a:extLst>
              <a:ext uri="{FF2B5EF4-FFF2-40B4-BE49-F238E27FC236}">
                <a16:creationId xmlns:a16="http://schemas.microsoft.com/office/drawing/2014/main" id="{A11EA239-417C-4D34-AED8-F6E3AA317859}"/>
              </a:ext>
            </a:extLst>
          </p:cNvPr>
          <p:cNvSpPr txBox="1"/>
          <p:nvPr/>
        </p:nvSpPr>
        <p:spPr>
          <a:xfrm>
            <a:off x="290143" y="664841"/>
            <a:ext cx="8182342" cy="338554"/>
          </a:xfrm>
          <a:prstGeom prst="rect">
            <a:avLst/>
          </a:prstGeom>
          <a:noFill/>
        </p:spPr>
        <p:txBody>
          <a:bodyPr wrap="square" rtlCol="0">
            <a:spAutoFit/>
          </a:bodyPr>
          <a:lstStyle/>
          <a:p>
            <a:r>
              <a:rPr lang="en-US" sz="1600" b="1" dirty="0">
                <a:latin typeface="Times New Roman" panose="02020603050405020304" pitchFamily="18" charset="0"/>
                <a:cs typeface="Times New Roman" panose="02020603050405020304" pitchFamily="18" charset="0"/>
              </a:rPr>
              <a:t> </a:t>
            </a:r>
            <a:endParaRPr lang="en-US" sz="1600" dirty="0">
              <a:latin typeface="Times New Roman" panose="02020603050405020304" pitchFamily="18" charset="0"/>
              <a:cs typeface="Times New Roman" panose="02020603050405020304" pitchFamily="18" charset="0"/>
            </a:endParaRPr>
          </a:p>
        </p:txBody>
      </p:sp>
      <p:sp>
        <p:nvSpPr>
          <p:cNvPr id="5" name="Slide Number Placeholder 4">
            <a:extLst>
              <a:ext uri="{FF2B5EF4-FFF2-40B4-BE49-F238E27FC236}">
                <a16:creationId xmlns:a16="http://schemas.microsoft.com/office/drawing/2014/main" id="{CC33857C-0470-487E-A02E-51532067CECB}"/>
              </a:ext>
            </a:extLst>
          </p:cNvPr>
          <p:cNvSpPr>
            <a:spLocks noGrp="1"/>
          </p:cNvSpPr>
          <p:nvPr>
            <p:ph type="sldNum" sz="quarter" idx="11"/>
          </p:nvPr>
        </p:nvSpPr>
        <p:spPr/>
        <p:txBody>
          <a:bodyPr/>
          <a:lstStyle/>
          <a:p>
            <a:fld id="{2392425C-E889-4A93-B643-0E993E815549}" type="slidenum">
              <a:rPr lang="en-US" smtClean="0"/>
              <a:t>35</a:t>
            </a:fld>
            <a:endParaRPr lang="en-US"/>
          </a:p>
        </p:txBody>
      </p:sp>
      <p:pic>
        <p:nvPicPr>
          <p:cNvPr id="7" name="Picture 6">
            <a:extLst>
              <a:ext uri="{FF2B5EF4-FFF2-40B4-BE49-F238E27FC236}">
                <a16:creationId xmlns:a16="http://schemas.microsoft.com/office/drawing/2014/main" id="{3C441D11-133A-4664-8603-5E3DE3DB928E}"/>
              </a:ext>
            </a:extLst>
          </p:cNvPr>
          <p:cNvPicPr>
            <a:picLocks noChangeAspect="1"/>
          </p:cNvPicPr>
          <p:nvPr/>
        </p:nvPicPr>
        <p:blipFill>
          <a:blip r:embed="rId2"/>
          <a:stretch>
            <a:fillRect/>
          </a:stretch>
        </p:blipFill>
        <p:spPr>
          <a:xfrm>
            <a:off x="0" y="953778"/>
            <a:ext cx="9144000" cy="2811398"/>
          </a:xfrm>
          <a:prstGeom prst="rect">
            <a:avLst/>
          </a:prstGeom>
        </p:spPr>
      </p:pic>
      <p:pic>
        <p:nvPicPr>
          <p:cNvPr id="9" name="Picture 8">
            <a:extLst>
              <a:ext uri="{FF2B5EF4-FFF2-40B4-BE49-F238E27FC236}">
                <a16:creationId xmlns:a16="http://schemas.microsoft.com/office/drawing/2014/main" id="{A0616AA1-671E-4510-B791-D54E404033EC}"/>
              </a:ext>
            </a:extLst>
          </p:cNvPr>
          <p:cNvPicPr>
            <a:picLocks noChangeAspect="1"/>
          </p:cNvPicPr>
          <p:nvPr/>
        </p:nvPicPr>
        <p:blipFill>
          <a:blip r:embed="rId3"/>
          <a:stretch>
            <a:fillRect/>
          </a:stretch>
        </p:blipFill>
        <p:spPr>
          <a:xfrm>
            <a:off x="0" y="3765176"/>
            <a:ext cx="9144000" cy="2587640"/>
          </a:xfrm>
          <a:prstGeom prst="rect">
            <a:avLst/>
          </a:prstGeom>
        </p:spPr>
      </p:pic>
    </p:spTree>
    <p:extLst>
      <p:ext uri="{BB962C8B-B14F-4D97-AF65-F5344CB8AC3E}">
        <p14:creationId xmlns:p14="http://schemas.microsoft.com/office/powerpoint/2010/main" val="11832721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305A72-48EA-8655-65EE-41D213010428}"/>
              </a:ext>
            </a:extLst>
          </p:cNvPr>
          <p:cNvSpPr>
            <a:spLocks noGrp="1"/>
          </p:cNvSpPr>
          <p:nvPr>
            <p:ph type="title"/>
          </p:nvPr>
        </p:nvSpPr>
        <p:spPr>
          <a:xfrm>
            <a:off x="1006211" y="195988"/>
            <a:ext cx="6923671" cy="646975"/>
          </a:xfrm>
        </p:spPr>
        <p:txBody>
          <a:bodyPr/>
          <a:lstStyle/>
          <a:p>
            <a:pPr marL="342900" indent="-342900" algn="ctr">
              <a:buFont typeface="Arial" panose="020B0604020202020204" pitchFamily="34" charset="0"/>
              <a:buChar char="•"/>
            </a:pPr>
            <a:r>
              <a:rPr lang="en-US" sz="2400" kern="1200" dirty="0">
                <a:solidFill>
                  <a:schemeClr val="accent1"/>
                </a:solidFill>
                <a:latin typeface="Times New Roman" panose="02020603050405020304" pitchFamily="18" charset="0"/>
                <a:ea typeface="+mj-ea"/>
                <a:cs typeface="Times New Roman" panose="02020603050405020304" pitchFamily="18" charset="0"/>
              </a:rPr>
              <a:t>Presentation of Tricycle to PWD beneficiary</a:t>
            </a:r>
            <a:endParaRPr lang="en-US" sz="2400" dirty="0">
              <a:solidFill>
                <a:schemeClr val="accent1"/>
              </a:solidFill>
              <a:latin typeface="Times New Roman" panose="02020603050405020304" pitchFamily="18" charset="0"/>
              <a:cs typeface="Times New Roman" panose="02020603050405020304" pitchFamily="18" charset="0"/>
            </a:endParaRPr>
          </a:p>
        </p:txBody>
      </p:sp>
      <p:sp>
        <p:nvSpPr>
          <p:cNvPr id="6" name="Rectangle 5"/>
          <p:cNvSpPr/>
          <p:nvPr/>
        </p:nvSpPr>
        <p:spPr>
          <a:xfrm>
            <a:off x="290146" y="1639765"/>
            <a:ext cx="8563707" cy="769441"/>
          </a:xfrm>
          <a:prstGeom prst="rect">
            <a:avLst/>
          </a:prstGeom>
        </p:spPr>
        <p:txBody>
          <a:bodyPr wrap="square">
            <a:spAutoFit/>
          </a:bodyPr>
          <a:lstStyle/>
          <a:p>
            <a:pPr marL="0" lvl="1" indent="0">
              <a:buNone/>
            </a:pPr>
            <a:endParaRPr lang="en-US" sz="2200" dirty="0">
              <a:solidFill>
                <a:srgbClr val="FF0000"/>
              </a:solidFill>
            </a:endParaRPr>
          </a:p>
          <a:p>
            <a:pPr marL="0" lvl="1" indent="0">
              <a:buNone/>
            </a:pPr>
            <a:endParaRPr lang="en-US" sz="2200" dirty="0">
              <a:solidFill>
                <a:srgbClr val="FF0000"/>
              </a:solidFill>
            </a:endParaRPr>
          </a:p>
        </p:txBody>
      </p:sp>
      <p:sp>
        <p:nvSpPr>
          <p:cNvPr id="3" name="TextBox 2">
            <a:extLst>
              <a:ext uri="{FF2B5EF4-FFF2-40B4-BE49-F238E27FC236}">
                <a16:creationId xmlns:a16="http://schemas.microsoft.com/office/drawing/2014/main" id="{A11EA239-417C-4D34-AED8-F6E3AA317859}"/>
              </a:ext>
            </a:extLst>
          </p:cNvPr>
          <p:cNvSpPr txBox="1"/>
          <p:nvPr/>
        </p:nvSpPr>
        <p:spPr>
          <a:xfrm>
            <a:off x="290143" y="664841"/>
            <a:ext cx="8182342" cy="338554"/>
          </a:xfrm>
          <a:prstGeom prst="rect">
            <a:avLst/>
          </a:prstGeom>
          <a:noFill/>
        </p:spPr>
        <p:txBody>
          <a:bodyPr wrap="square" rtlCol="0">
            <a:spAutoFit/>
          </a:bodyPr>
          <a:lstStyle/>
          <a:p>
            <a:r>
              <a:rPr lang="en-US" sz="1600" b="1" dirty="0">
                <a:latin typeface="Times New Roman" panose="02020603050405020304" pitchFamily="18" charset="0"/>
                <a:cs typeface="Times New Roman" panose="02020603050405020304" pitchFamily="18" charset="0"/>
              </a:rPr>
              <a:t> </a:t>
            </a:r>
            <a:endParaRPr lang="en-US" sz="1600" dirty="0">
              <a:latin typeface="Times New Roman" panose="02020603050405020304" pitchFamily="18" charset="0"/>
              <a:cs typeface="Times New Roman" panose="02020603050405020304" pitchFamily="18" charset="0"/>
            </a:endParaRPr>
          </a:p>
        </p:txBody>
      </p:sp>
      <p:sp>
        <p:nvSpPr>
          <p:cNvPr id="5" name="Slide Number Placeholder 4">
            <a:extLst>
              <a:ext uri="{FF2B5EF4-FFF2-40B4-BE49-F238E27FC236}">
                <a16:creationId xmlns:a16="http://schemas.microsoft.com/office/drawing/2014/main" id="{CC33857C-0470-487E-A02E-51532067CECB}"/>
              </a:ext>
            </a:extLst>
          </p:cNvPr>
          <p:cNvSpPr>
            <a:spLocks noGrp="1"/>
          </p:cNvSpPr>
          <p:nvPr>
            <p:ph type="sldNum" sz="quarter" idx="11"/>
          </p:nvPr>
        </p:nvSpPr>
        <p:spPr/>
        <p:txBody>
          <a:bodyPr/>
          <a:lstStyle/>
          <a:p>
            <a:fld id="{2392425C-E889-4A93-B643-0E993E815549}" type="slidenum">
              <a:rPr lang="en-US" smtClean="0"/>
              <a:t>36</a:t>
            </a:fld>
            <a:endParaRPr lang="en-US"/>
          </a:p>
        </p:txBody>
      </p:sp>
      <p:pic>
        <p:nvPicPr>
          <p:cNvPr id="7" name="Picture 6">
            <a:extLst>
              <a:ext uri="{FF2B5EF4-FFF2-40B4-BE49-F238E27FC236}">
                <a16:creationId xmlns:a16="http://schemas.microsoft.com/office/drawing/2014/main" id="{F1AF986C-5425-4D67-B91A-B842A4355D1C}"/>
              </a:ext>
            </a:extLst>
          </p:cNvPr>
          <p:cNvPicPr>
            <a:picLocks noChangeAspect="1"/>
          </p:cNvPicPr>
          <p:nvPr/>
        </p:nvPicPr>
        <p:blipFill>
          <a:blip r:embed="rId2"/>
          <a:stretch>
            <a:fillRect/>
          </a:stretch>
        </p:blipFill>
        <p:spPr>
          <a:xfrm>
            <a:off x="0" y="981634"/>
            <a:ext cx="9143999" cy="5244354"/>
          </a:xfrm>
          <a:prstGeom prst="rect">
            <a:avLst/>
          </a:prstGeom>
        </p:spPr>
      </p:pic>
    </p:spTree>
    <p:extLst>
      <p:ext uri="{BB962C8B-B14F-4D97-AF65-F5344CB8AC3E}">
        <p14:creationId xmlns:p14="http://schemas.microsoft.com/office/powerpoint/2010/main" val="330790276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305A72-48EA-8655-65EE-41D213010428}"/>
              </a:ext>
            </a:extLst>
          </p:cNvPr>
          <p:cNvSpPr>
            <a:spLocks noGrp="1"/>
          </p:cNvSpPr>
          <p:nvPr>
            <p:ph type="title"/>
          </p:nvPr>
        </p:nvSpPr>
        <p:spPr>
          <a:xfrm>
            <a:off x="1006211" y="36331"/>
            <a:ext cx="6923671" cy="646975"/>
          </a:xfrm>
        </p:spPr>
        <p:txBody>
          <a:bodyPr/>
          <a:lstStyle/>
          <a:p>
            <a:pPr marL="342900" indent="-342900" algn="ctr">
              <a:buFont typeface="Arial" panose="020B0604020202020204" pitchFamily="34" charset="0"/>
              <a:buChar char="•"/>
            </a:pPr>
            <a:r>
              <a:rPr lang="en-US" sz="2400" kern="1200" dirty="0">
                <a:solidFill>
                  <a:schemeClr val="accent1"/>
                </a:solidFill>
                <a:latin typeface="Times New Roman" panose="02020603050405020304" pitchFamily="18" charset="0"/>
                <a:ea typeface="+mj-ea"/>
                <a:cs typeface="Times New Roman" panose="02020603050405020304" pitchFamily="18" charset="0"/>
              </a:rPr>
              <a:t>Presentation of Cassava Milling Machines to PWDs</a:t>
            </a:r>
            <a:endParaRPr lang="en-US" sz="2400" dirty="0">
              <a:solidFill>
                <a:schemeClr val="accent1"/>
              </a:solidFill>
              <a:latin typeface="Times New Roman" panose="02020603050405020304" pitchFamily="18" charset="0"/>
              <a:cs typeface="Times New Roman" panose="02020603050405020304" pitchFamily="18" charset="0"/>
            </a:endParaRPr>
          </a:p>
        </p:txBody>
      </p:sp>
      <p:sp>
        <p:nvSpPr>
          <p:cNvPr id="6" name="Rectangle 5"/>
          <p:cNvSpPr/>
          <p:nvPr/>
        </p:nvSpPr>
        <p:spPr>
          <a:xfrm>
            <a:off x="290146" y="1639765"/>
            <a:ext cx="8563707" cy="769441"/>
          </a:xfrm>
          <a:prstGeom prst="rect">
            <a:avLst/>
          </a:prstGeom>
        </p:spPr>
        <p:txBody>
          <a:bodyPr wrap="square">
            <a:spAutoFit/>
          </a:bodyPr>
          <a:lstStyle/>
          <a:p>
            <a:pPr marL="0" lvl="1" indent="0">
              <a:buNone/>
            </a:pPr>
            <a:endParaRPr lang="en-US" sz="2200" dirty="0">
              <a:solidFill>
                <a:srgbClr val="FF0000"/>
              </a:solidFill>
            </a:endParaRPr>
          </a:p>
          <a:p>
            <a:pPr marL="0" lvl="1" indent="0">
              <a:buNone/>
            </a:pPr>
            <a:endParaRPr lang="en-US" sz="2200" dirty="0">
              <a:solidFill>
                <a:srgbClr val="FF0000"/>
              </a:solidFill>
            </a:endParaRPr>
          </a:p>
        </p:txBody>
      </p:sp>
      <p:sp>
        <p:nvSpPr>
          <p:cNvPr id="3" name="TextBox 2">
            <a:extLst>
              <a:ext uri="{FF2B5EF4-FFF2-40B4-BE49-F238E27FC236}">
                <a16:creationId xmlns:a16="http://schemas.microsoft.com/office/drawing/2014/main" id="{A11EA239-417C-4D34-AED8-F6E3AA317859}"/>
              </a:ext>
            </a:extLst>
          </p:cNvPr>
          <p:cNvSpPr txBox="1"/>
          <p:nvPr/>
        </p:nvSpPr>
        <p:spPr>
          <a:xfrm>
            <a:off x="290143" y="505184"/>
            <a:ext cx="8182342" cy="338554"/>
          </a:xfrm>
          <a:prstGeom prst="rect">
            <a:avLst/>
          </a:prstGeom>
          <a:noFill/>
        </p:spPr>
        <p:txBody>
          <a:bodyPr wrap="square" rtlCol="0">
            <a:spAutoFit/>
          </a:bodyPr>
          <a:lstStyle/>
          <a:p>
            <a:r>
              <a:rPr lang="en-US" sz="1600" b="1" dirty="0">
                <a:latin typeface="Times New Roman" panose="02020603050405020304" pitchFamily="18" charset="0"/>
                <a:cs typeface="Times New Roman" panose="02020603050405020304" pitchFamily="18" charset="0"/>
              </a:rPr>
              <a:t> </a:t>
            </a:r>
            <a:endParaRPr lang="en-US" sz="1600" dirty="0">
              <a:latin typeface="Times New Roman" panose="02020603050405020304" pitchFamily="18" charset="0"/>
              <a:cs typeface="Times New Roman" panose="02020603050405020304" pitchFamily="18" charset="0"/>
            </a:endParaRPr>
          </a:p>
        </p:txBody>
      </p:sp>
      <p:sp>
        <p:nvSpPr>
          <p:cNvPr id="5" name="Slide Number Placeholder 4">
            <a:extLst>
              <a:ext uri="{FF2B5EF4-FFF2-40B4-BE49-F238E27FC236}">
                <a16:creationId xmlns:a16="http://schemas.microsoft.com/office/drawing/2014/main" id="{CC33857C-0470-487E-A02E-51532067CECB}"/>
              </a:ext>
            </a:extLst>
          </p:cNvPr>
          <p:cNvSpPr>
            <a:spLocks noGrp="1"/>
          </p:cNvSpPr>
          <p:nvPr>
            <p:ph type="sldNum" sz="quarter" idx="11"/>
          </p:nvPr>
        </p:nvSpPr>
        <p:spPr/>
        <p:txBody>
          <a:bodyPr/>
          <a:lstStyle/>
          <a:p>
            <a:fld id="{2392425C-E889-4A93-B643-0E993E815549}" type="slidenum">
              <a:rPr lang="en-US" smtClean="0"/>
              <a:t>37</a:t>
            </a:fld>
            <a:endParaRPr lang="en-US"/>
          </a:p>
        </p:txBody>
      </p:sp>
      <p:pic>
        <p:nvPicPr>
          <p:cNvPr id="7" name="Picture 6">
            <a:extLst>
              <a:ext uri="{FF2B5EF4-FFF2-40B4-BE49-F238E27FC236}">
                <a16:creationId xmlns:a16="http://schemas.microsoft.com/office/drawing/2014/main" id="{ABDC9294-6C12-47BE-B974-3A76F684520A}"/>
              </a:ext>
            </a:extLst>
          </p:cNvPr>
          <p:cNvPicPr>
            <a:picLocks noChangeAspect="1"/>
          </p:cNvPicPr>
          <p:nvPr/>
        </p:nvPicPr>
        <p:blipFill>
          <a:blip r:embed="rId2"/>
          <a:stretch>
            <a:fillRect/>
          </a:stretch>
        </p:blipFill>
        <p:spPr>
          <a:xfrm>
            <a:off x="0" y="943145"/>
            <a:ext cx="9144000" cy="2454088"/>
          </a:xfrm>
          <a:prstGeom prst="rect">
            <a:avLst/>
          </a:prstGeom>
        </p:spPr>
      </p:pic>
      <p:pic>
        <p:nvPicPr>
          <p:cNvPr id="9" name="Picture 8">
            <a:extLst>
              <a:ext uri="{FF2B5EF4-FFF2-40B4-BE49-F238E27FC236}">
                <a16:creationId xmlns:a16="http://schemas.microsoft.com/office/drawing/2014/main" id="{F54E8895-9EA7-4E0C-B286-34B575C0E265}"/>
              </a:ext>
            </a:extLst>
          </p:cNvPr>
          <p:cNvPicPr>
            <a:picLocks noChangeAspect="1"/>
          </p:cNvPicPr>
          <p:nvPr/>
        </p:nvPicPr>
        <p:blipFill>
          <a:blip r:embed="rId3"/>
          <a:stretch>
            <a:fillRect/>
          </a:stretch>
        </p:blipFill>
        <p:spPr>
          <a:xfrm>
            <a:off x="0" y="3407866"/>
            <a:ext cx="9144000" cy="2944950"/>
          </a:xfrm>
          <a:prstGeom prst="rect">
            <a:avLst/>
          </a:prstGeom>
        </p:spPr>
      </p:pic>
    </p:spTree>
    <p:extLst>
      <p:ext uri="{BB962C8B-B14F-4D97-AF65-F5344CB8AC3E}">
        <p14:creationId xmlns:p14="http://schemas.microsoft.com/office/powerpoint/2010/main" val="6264824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305A72-48EA-8655-65EE-41D213010428}"/>
              </a:ext>
            </a:extLst>
          </p:cNvPr>
          <p:cNvSpPr>
            <a:spLocks noGrp="1"/>
          </p:cNvSpPr>
          <p:nvPr>
            <p:ph type="title"/>
          </p:nvPr>
        </p:nvSpPr>
        <p:spPr>
          <a:xfrm>
            <a:off x="1006211" y="36331"/>
            <a:ext cx="6923671" cy="646975"/>
          </a:xfrm>
        </p:spPr>
        <p:txBody>
          <a:bodyPr/>
          <a:lstStyle/>
          <a:p>
            <a:pPr marL="342900" indent="-342900" algn="ctr">
              <a:buFont typeface="Arial" panose="020B0604020202020204" pitchFamily="34" charset="0"/>
              <a:buChar char="•"/>
            </a:pPr>
            <a:r>
              <a:rPr lang="en-US" sz="2400" kern="1200" dirty="0">
                <a:solidFill>
                  <a:schemeClr val="accent1"/>
                </a:solidFill>
                <a:latin typeface="Times New Roman" panose="02020603050405020304" pitchFamily="18" charset="0"/>
                <a:ea typeface="+mj-ea"/>
                <a:cs typeface="Times New Roman" panose="02020603050405020304" pitchFamily="18" charset="0"/>
              </a:rPr>
              <a:t>Supplied 31,464 Oil Palm seedlings to Farmers (PERD)</a:t>
            </a:r>
            <a:endParaRPr lang="en-US" sz="2400" dirty="0">
              <a:solidFill>
                <a:schemeClr val="accent1"/>
              </a:solidFill>
              <a:latin typeface="Times New Roman" panose="02020603050405020304" pitchFamily="18" charset="0"/>
              <a:cs typeface="Times New Roman" panose="02020603050405020304" pitchFamily="18" charset="0"/>
            </a:endParaRPr>
          </a:p>
        </p:txBody>
      </p:sp>
      <p:sp>
        <p:nvSpPr>
          <p:cNvPr id="6" name="Rectangle 5"/>
          <p:cNvSpPr/>
          <p:nvPr/>
        </p:nvSpPr>
        <p:spPr>
          <a:xfrm>
            <a:off x="290146" y="1639765"/>
            <a:ext cx="8563707" cy="769441"/>
          </a:xfrm>
          <a:prstGeom prst="rect">
            <a:avLst/>
          </a:prstGeom>
        </p:spPr>
        <p:txBody>
          <a:bodyPr wrap="square">
            <a:spAutoFit/>
          </a:bodyPr>
          <a:lstStyle/>
          <a:p>
            <a:pPr marL="0" lvl="1" indent="0">
              <a:buNone/>
            </a:pPr>
            <a:endParaRPr lang="en-US" sz="2200" dirty="0">
              <a:solidFill>
                <a:srgbClr val="FF0000"/>
              </a:solidFill>
            </a:endParaRPr>
          </a:p>
          <a:p>
            <a:pPr marL="0" lvl="1" indent="0">
              <a:buNone/>
            </a:pPr>
            <a:endParaRPr lang="en-US" sz="2200" dirty="0">
              <a:solidFill>
                <a:srgbClr val="FF0000"/>
              </a:solidFill>
            </a:endParaRPr>
          </a:p>
        </p:txBody>
      </p:sp>
      <p:sp>
        <p:nvSpPr>
          <p:cNvPr id="3" name="TextBox 2">
            <a:extLst>
              <a:ext uri="{FF2B5EF4-FFF2-40B4-BE49-F238E27FC236}">
                <a16:creationId xmlns:a16="http://schemas.microsoft.com/office/drawing/2014/main" id="{A11EA239-417C-4D34-AED8-F6E3AA317859}"/>
              </a:ext>
            </a:extLst>
          </p:cNvPr>
          <p:cNvSpPr txBox="1"/>
          <p:nvPr/>
        </p:nvSpPr>
        <p:spPr>
          <a:xfrm>
            <a:off x="290143" y="505184"/>
            <a:ext cx="8182342" cy="338554"/>
          </a:xfrm>
          <a:prstGeom prst="rect">
            <a:avLst/>
          </a:prstGeom>
          <a:noFill/>
        </p:spPr>
        <p:txBody>
          <a:bodyPr wrap="square" rtlCol="0">
            <a:spAutoFit/>
          </a:bodyPr>
          <a:lstStyle/>
          <a:p>
            <a:r>
              <a:rPr lang="en-US" sz="1600" b="1" dirty="0">
                <a:latin typeface="Times New Roman" panose="02020603050405020304" pitchFamily="18" charset="0"/>
                <a:cs typeface="Times New Roman" panose="02020603050405020304" pitchFamily="18" charset="0"/>
              </a:rPr>
              <a:t> </a:t>
            </a:r>
            <a:endParaRPr lang="en-US" sz="1600" dirty="0">
              <a:latin typeface="Times New Roman" panose="02020603050405020304" pitchFamily="18" charset="0"/>
              <a:cs typeface="Times New Roman" panose="02020603050405020304" pitchFamily="18" charset="0"/>
            </a:endParaRPr>
          </a:p>
        </p:txBody>
      </p:sp>
      <p:sp>
        <p:nvSpPr>
          <p:cNvPr id="5" name="Slide Number Placeholder 4">
            <a:extLst>
              <a:ext uri="{FF2B5EF4-FFF2-40B4-BE49-F238E27FC236}">
                <a16:creationId xmlns:a16="http://schemas.microsoft.com/office/drawing/2014/main" id="{CC33857C-0470-487E-A02E-51532067CECB}"/>
              </a:ext>
            </a:extLst>
          </p:cNvPr>
          <p:cNvSpPr>
            <a:spLocks noGrp="1"/>
          </p:cNvSpPr>
          <p:nvPr>
            <p:ph type="sldNum" sz="quarter" idx="11"/>
          </p:nvPr>
        </p:nvSpPr>
        <p:spPr/>
        <p:txBody>
          <a:bodyPr/>
          <a:lstStyle/>
          <a:p>
            <a:fld id="{2392425C-E889-4A93-B643-0E993E815549}" type="slidenum">
              <a:rPr lang="en-US" smtClean="0"/>
              <a:t>38</a:t>
            </a:fld>
            <a:endParaRPr lang="en-US"/>
          </a:p>
        </p:txBody>
      </p:sp>
      <p:pic>
        <p:nvPicPr>
          <p:cNvPr id="10" name="Picture 9">
            <a:extLst>
              <a:ext uri="{FF2B5EF4-FFF2-40B4-BE49-F238E27FC236}">
                <a16:creationId xmlns:a16="http://schemas.microsoft.com/office/drawing/2014/main" id="{AA1355DE-6414-4B12-A1B0-8F1CDA644CCF}"/>
              </a:ext>
            </a:extLst>
          </p:cNvPr>
          <p:cNvPicPr>
            <a:picLocks noChangeAspect="1"/>
          </p:cNvPicPr>
          <p:nvPr/>
        </p:nvPicPr>
        <p:blipFill>
          <a:blip r:embed="rId2"/>
          <a:stretch>
            <a:fillRect/>
          </a:stretch>
        </p:blipFill>
        <p:spPr>
          <a:xfrm>
            <a:off x="0" y="1191016"/>
            <a:ext cx="9122735" cy="5321458"/>
          </a:xfrm>
          <a:prstGeom prst="rect">
            <a:avLst/>
          </a:prstGeom>
        </p:spPr>
      </p:pic>
    </p:spTree>
    <p:extLst>
      <p:ext uri="{BB962C8B-B14F-4D97-AF65-F5344CB8AC3E}">
        <p14:creationId xmlns:p14="http://schemas.microsoft.com/office/powerpoint/2010/main" val="251675192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305A72-48EA-8655-65EE-41D213010428}"/>
              </a:ext>
            </a:extLst>
          </p:cNvPr>
          <p:cNvSpPr>
            <a:spLocks noGrp="1"/>
          </p:cNvSpPr>
          <p:nvPr>
            <p:ph type="title"/>
          </p:nvPr>
        </p:nvSpPr>
        <p:spPr>
          <a:xfrm>
            <a:off x="1006211" y="195988"/>
            <a:ext cx="6923671" cy="646975"/>
          </a:xfrm>
        </p:spPr>
        <p:txBody>
          <a:bodyPr/>
          <a:lstStyle/>
          <a:p>
            <a:pPr marL="342900" indent="-342900" algn="ctr">
              <a:buFont typeface="Arial" panose="020B0604020202020204" pitchFamily="34" charset="0"/>
              <a:buChar char="•"/>
            </a:pPr>
            <a:r>
              <a:rPr lang="en-US" sz="2400" kern="1200" dirty="0">
                <a:solidFill>
                  <a:schemeClr val="accent1"/>
                </a:solidFill>
                <a:latin typeface="Times New Roman" panose="02020603050405020304" pitchFamily="18" charset="0"/>
                <a:ea typeface="+mj-ea"/>
                <a:cs typeface="Times New Roman" panose="02020603050405020304" pitchFamily="18" charset="0"/>
              </a:rPr>
              <a:t>Supply of 4,000 Coconut Seedlings to Farmers</a:t>
            </a:r>
            <a:endParaRPr lang="en-US" sz="2400" dirty="0">
              <a:solidFill>
                <a:schemeClr val="accent1"/>
              </a:solidFill>
              <a:latin typeface="Times New Roman" panose="02020603050405020304" pitchFamily="18" charset="0"/>
              <a:cs typeface="Times New Roman" panose="02020603050405020304" pitchFamily="18" charset="0"/>
            </a:endParaRPr>
          </a:p>
        </p:txBody>
      </p:sp>
      <p:sp>
        <p:nvSpPr>
          <p:cNvPr id="6" name="Rectangle 5"/>
          <p:cNvSpPr/>
          <p:nvPr/>
        </p:nvSpPr>
        <p:spPr>
          <a:xfrm>
            <a:off x="290146" y="1639765"/>
            <a:ext cx="8563707" cy="769441"/>
          </a:xfrm>
          <a:prstGeom prst="rect">
            <a:avLst/>
          </a:prstGeom>
        </p:spPr>
        <p:txBody>
          <a:bodyPr wrap="square">
            <a:spAutoFit/>
          </a:bodyPr>
          <a:lstStyle/>
          <a:p>
            <a:pPr marL="0" lvl="1" indent="0">
              <a:buNone/>
            </a:pPr>
            <a:endParaRPr lang="en-US" sz="2200" dirty="0">
              <a:solidFill>
                <a:srgbClr val="FF0000"/>
              </a:solidFill>
            </a:endParaRPr>
          </a:p>
          <a:p>
            <a:pPr marL="0" lvl="1" indent="0">
              <a:buNone/>
            </a:pPr>
            <a:endParaRPr lang="en-US" sz="2200" dirty="0">
              <a:solidFill>
                <a:srgbClr val="FF0000"/>
              </a:solidFill>
            </a:endParaRPr>
          </a:p>
        </p:txBody>
      </p:sp>
      <p:sp>
        <p:nvSpPr>
          <p:cNvPr id="5" name="Slide Number Placeholder 4">
            <a:extLst>
              <a:ext uri="{FF2B5EF4-FFF2-40B4-BE49-F238E27FC236}">
                <a16:creationId xmlns:a16="http://schemas.microsoft.com/office/drawing/2014/main" id="{CC33857C-0470-487E-A02E-51532067CECB}"/>
              </a:ext>
            </a:extLst>
          </p:cNvPr>
          <p:cNvSpPr>
            <a:spLocks noGrp="1"/>
          </p:cNvSpPr>
          <p:nvPr>
            <p:ph type="sldNum" sz="quarter" idx="11"/>
          </p:nvPr>
        </p:nvSpPr>
        <p:spPr/>
        <p:txBody>
          <a:bodyPr/>
          <a:lstStyle/>
          <a:p>
            <a:fld id="{2392425C-E889-4A93-B643-0E993E815549}" type="slidenum">
              <a:rPr lang="en-US" smtClean="0"/>
              <a:t>39</a:t>
            </a:fld>
            <a:endParaRPr lang="en-US"/>
          </a:p>
        </p:txBody>
      </p:sp>
      <p:pic>
        <p:nvPicPr>
          <p:cNvPr id="8" name="Picture 7">
            <a:extLst>
              <a:ext uri="{FF2B5EF4-FFF2-40B4-BE49-F238E27FC236}">
                <a16:creationId xmlns:a16="http://schemas.microsoft.com/office/drawing/2014/main" id="{730806E2-01AD-4A7C-AEC1-7FF7EE95789F}"/>
              </a:ext>
            </a:extLst>
          </p:cNvPr>
          <p:cNvPicPr>
            <a:picLocks noChangeAspect="1"/>
          </p:cNvPicPr>
          <p:nvPr/>
        </p:nvPicPr>
        <p:blipFill>
          <a:blip r:embed="rId2"/>
          <a:stretch>
            <a:fillRect/>
          </a:stretch>
        </p:blipFill>
        <p:spPr>
          <a:xfrm>
            <a:off x="130628" y="1152159"/>
            <a:ext cx="8882744" cy="5200657"/>
          </a:xfrm>
          <a:prstGeom prst="rect">
            <a:avLst/>
          </a:prstGeom>
        </p:spPr>
      </p:pic>
    </p:spTree>
    <p:extLst>
      <p:ext uri="{BB962C8B-B14F-4D97-AF65-F5344CB8AC3E}">
        <p14:creationId xmlns:p14="http://schemas.microsoft.com/office/powerpoint/2010/main" val="394136545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3C4CF-8083-8138-DD85-12DDA733BA4B}"/>
              </a:ext>
            </a:extLst>
          </p:cNvPr>
          <p:cNvSpPr>
            <a:spLocks noGrp="1"/>
          </p:cNvSpPr>
          <p:nvPr>
            <p:ph type="title"/>
          </p:nvPr>
        </p:nvSpPr>
        <p:spPr>
          <a:xfrm>
            <a:off x="777612" y="176729"/>
            <a:ext cx="7815008" cy="806400"/>
          </a:xfrm>
        </p:spPr>
        <p:txBody>
          <a:bodyPr/>
          <a:lstStyle/>
          <a:p>
            <a:pPr defTabSz="685800" fontAlgn="base">
              <a:spcBef>
                <a:spcPct val="0"/>
              </a:spcBef>
              <a:spcAft>
                <a:spcPct val="0"/>
              </a:spcAft>
            </a:pPr>
            <a:r>
              <a:rPr lang="en-US" sz="2400" dirty="0">
                <a:solidFill>
                  <a:schemeClr val="accent1"/>
                </a:solidFill>
                <a:latin typeface="Times New Roman" panose="02020603050405020304" pitchFamily="18" charset="0"/>
                <a:cs typeface="Times New Roman" panose="02020603050405020304" pitchFamily="18" charset="0"/>
              </a:rPr>
              <a:t>POLICY OUTCOME INDICATORS AND TARGETS</a:t>
            </a:r>
          </a:p>
        </p:txBody>
      </p:sp>
      <p:sp>
        <p:nvSpPr>
          <p:cNvPr id="5" name="Slide Number Placeholder 4">
            <a:extLst>
              <a:ext uri="{FF2B5EF4-FFF2-40B4-BE49-F238E27FC236}">
                <a16:creationId xmlns:a16="http://schemas.microsoft.com/office/drawing/2014/main" id="{2E300A83-EEB4-4A64-8A75-DBFAEF11B5FE}"/>
              </a:ext>
            </a:extLst>
          </p:cNvPr>
          <p:cNvSpPr>
            <a:spLocks noGrp="1"/>
          </p:cNvSpPr>
          <p:nvPr>
            <p:ph type="sldNum" sz="quarter" idx="11"/>
          </p:nvPr>
        </p:nvSpPr>
        <p:spPr/>
        <p:txBody>
          <a:bodyPr/>
          <a:lstStyle/>
          <a:p>
            <a:fld id="{2392425C-E889-4A93-B643-0E993E815549}" type="slidenum">
              <a:rPr lang="en-US" smtClean="0"/>
              <a:t>40</a:t>
            </a:fld>
            <a:endParaRPr lang="en-US"/>
          </a:p>
        </p:txBody>
      </p:sp>
      <p:graphicFrame>
        <p:nvGraphicFramePr>
          <p:cNvPr id="4" name="Table 3">
            <a:extLst>
              <a:ext uri="{FF2B5EF4-FFF2-40B4-BE49-F238E27FC236}">
                <a16:creationId xmlns:a16="http://schemas.microsoft.com/office/drawing/2014/main" id="{36004F5D-45A7-49E8-8A8A-AD1F8C050178}"/>
              </a:ext>
            </a:extLst>
          </p:cNvPr>
          <p:cNvGraphicFramePr>
            <a:graphicFrameLocks noGrp="1"/>
          </p:cNvGraphicFramePr>
          <p:nvPr>
            <p:extLst>
              <p:ext uri="{D42A27DB-BD31-4B8C-83A1-F6EECF244321}">
                <p14:modId xmlns:p14="http://schemas.microsoft.com/office/powerpoint/2010/main" val="910166852"/>
              </p:ext>
            </p:extLst>
          </p:nvPr>
        </p:nvGraphicFramePr>
        <p:xfrm>
          <a:off x="94130" y="845820"/>
          <a:ext cx="8727141" cy="5205790"/>
        </p:xfrm>
        <a:graphic>
          <a:graphicData uri="http://schemas.openxmlformats.org/drawingml/2006/table">
            <a:tbl>
              <a:tblPr firstRow="1" firstCol="1" bandRow="1">
                <a:tableStyleId>{5940675A-B579-460E-94D1-54222C63F5DA}</a:tableStyleId>
              </a:tblPr>
              <a:tblGrid>
                <a:gridCol w="1203448">
                  <a:extLst>
                    <a:ext uri="{9D8B030D-6E8A-4147-A177-3AD203B41FA5}">
                      <a16:colId xmlns:a16="http://schemas.microsoft.com/office/drawing/2014/main" val="417729582"/>
                    </a:ext>
                  </a:extLst>
                </a:gridCol>
                <a:gridCol w="1203448">
                  <a:extLst>
                    <a:ext uri="{9D8B030D-6E8A-4147-A177-3AD203B41FA5}">
                      <a16:colId xmlns:a16="http://schemas.microsoft.com/office/drawing/2014/main" val="2184617898"/>
                    </a:ext>
                  </a:extLst>
                </a:gridCol>
                <a:gridCol w="1386360">
                  <a:extLst>
                    <a:ext uri="{9D8B030D-6E8A-4147-A177-3AD203B41FA5}">
                      <a16:colId xmlns:a16="http://schemas.microsoft.com/office/drawing/2014/main" val="4273393758"/>
                    </a:ext>
                  </a:extLst>
                </a:gridCol>
                <a:gridCol w="1396045">
                  <a:extLst>
                    <a:ext uri="{9D8B030D-6E8A-4147-A177-3AD203B41FA5}">
                      <a16:colId xmlns:a16="http://schemas.microsoft.com/office/drawing/2014/main" val="560165827"/>
                    </a:ext>
                  </a:extLst>
                </a:gridCol>
                <a:gridCol w="1396045">
                  <a:extLst>
                    <a:ext uri="{9D8B030D-6E8A-4147-A177-3AD203B41FA5}">
                      <a16:colId xmlns:a16="http://schemas.microsoft.com/office/drawing/2014/main" val="2209546110"/>
                    </a:ext>
                  </a:extLst>
                </a:gridCol>
                <a:gridCol w="1031298">
                  <a:extLst>
                    <a:ext uri="{9D8B030D-6E8A-4147-A177-3AD203B41FA5}">
                      <a16:colId xmlns:a16="http://schemas.microsoft.com/office/drawing/2014/main" val="3086665126"/>
                    </a:ext>
                  </a:extLst>
                </a:gridCol>
                <a:gridCol w="1110497">
                  <a:extLst>
                    <a:ext uri="{9D8B030D-6E8A-4147-A177-3AD203B41FA5}">
                      <a16:colId xmlns:a16="http://schemas.microsoft.com/office/drawing/2014/main" val="989004902"/>
                    </a:ext>
                  </a:extLst>
                </a:gridCol>
              </a:tblGrid>
              <a:tr h="569813">
                <a:tc rowSpan="2">
                  <a:txBody>
                    <a:bodyPr/>
                    <a:lstStyle/>
                    <a:p>
                      <a:pPr marL="0" marR="0" algn="ctr">
                        <a:lnSpc>
                          <a:spcPct val="107000"/>
                        </a:lnSpc>
                        <a:spcBef>
                          <a:spcPts val="0"/>
                        </a:spcBef>
                        <a:spcAft>
                          <a:spcPts val="800"/>
                        </a:spcAft>
                      </a:pPr>
                      <a:r>
                        <a:rPr lang="en-GB" sz="1400" b="1" kern="100" dirty="0">
                          <a:effectLst/>
                          <a:latin typeface="Times New Roman" panose="02020603050405020304" pitchFamily="18" charset="0"/>
                          <a:cs typeface="Times New Roman" panose="02020603050405020304" pitchFamily="18" charset="0"/>
                        </a:rPr>
                        <a:t> </a:t>
                      </a:r>
                      <a:endParaRPr lang="en-US" sz="1400" b="1" kern="100" dirty="0">
                        <a:effectLst/>
                        <a:latin typeface="Times New Roman" panose="02020603050405020304" pitchFamily="18" charset="0"/>
                        <a:cs typeface="Times New Roman" panose="02020603050405020304" pitchFamily="18" charset="0"/>
                      </a:endParaRPr>
                    </a:p>
                    <a:p>
                      <a:pPr marL="0" marR="0" algn="ctr">
                        <a:lnSpc>
                          <a:spcPct val="107000"/>
                        </a:lnSpc>
                        <a:spcBef>
                          <a:spcPts val="0"/>
                        </a:spcBef>
                        <a:spcAft>
                          <a:spcPts val="800"/>
                        </a:spcAft>
                      </a:pPr>
                      <a:r>
                        <a:rPr lang="en-GB" sz="1400" b="1" kern="100" dirty="0">
                          <a:effectLst/>
                          <a:latin typeface="Times New Roman" panose="02020603050405020304" pitchFamily="18" charset="0"/>
                          <a:cs typeface="Times New Roman" panose="02020603050405020304" pitchFamily="18" charset="0"/>
                        </a:rPr>
                        <a:t>Outcome Indicator</a:t>
                      </a:r>
                      <a:endParaRPr lang="en-US"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tc>
                <a:tc rowSpan="2">
                  <a:txBody>
                    <a:bodyPr/>
                    <a:lstStyle/>
                    <a:p>
                      <a:pPr marL="0" marR="0" algn="ctr">
                        <a:lnSpc>
                          <a:spcPct val="107000"/>
                        </a:lnSpc>
                        <a:spcBef>
                          <a:spcPts val="0"/>
                        </a:spcBef>
                        <a:spcAft>
                          <a:spcPts val="800"/>
                        </a:spcAft>
                      </a:pPr>
                      <a:r>
                        <a:rPr lang="en-GB" sz="1400" b="1" kern="100" dirty="0">
                          <a:effectLst/>
                          <a:latin typeface="Times New Roman" panose="02020603050405020304" pitchFamily="18" charset="0"/>
                          <a:cs typeface="Times New Roman" panose="02020603050405020304" pitchFamily="18" charset="0"/>
                        </a:rPr>
                        <a:t>Outcome Indicator Description</a:t>
                      </a:r>
                      <a:endParaRPr lang="en-US"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41544" marR="41544" marT="7693" marB="0" anchor="ctr"/>
                </a:tc>
                <a:tc rowSpan="2">
                  <a:txBody>
                    <a:bodyPr/>
                    <a:lstStyle/>
                    <a:p>
                      <a:pPr marL="0" marR="0" algn="ctr">
                        <a:lnSpc>
                          <a:spcPct val="107000"/>
                        </a:lnSpc>
                        <a:spcBef>
                          <a:spcPts val="0"/>
                        </a:spcBef>
                        <a:spcAft>
                          <a:spcPts val="800"/>
                        </a:spcAft>
                      </a:pPr>
                      <a:r>
                        <a:rPr lang="en-GB" sz="1400" b="1" kern="100" dirty="0">
                          <a:effectLst/>
                          <a:latin typeface="Times New Roman" panose="02020603050405020304" pitchFamily="18" charset="0"/>
                          <a:cs typeface="Times New Roman" panose="02020603050405020304" pitchFamily="18" charset="0"/>
                        </a:rPr>
                        <a:t>Unit of Measurement</a:t>
                      </a:r>
                      <a:endParaRPr lang="en-US"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41544" marR="41544" marT="7693" marB="0" anchor="ctr"/>
                </a:tc>
                <a:tc gridSpan="2">
                  <a:txBody>
                    <a:bodyPr/>
                    <a:lstStyle/>
                    <a:p>
                      <a:pPr marL="0" marR="0" algn="ctr">
                        <a:lnSpc>
                          <a:spcPct val="107000"/>
                        </a:lnSpc>
                        <a:spcBef>
                          <a:spcPts val="0"/>
                        </a:spcBef>
                        <a:spcAft>
                          <a:spcPts val="800"/>
                        </a:spcAft>
                      </a:pPr>
                      <a:r>
                        <a:rPr lang="en-GB" sz="1400" b="1" kern="100" dirty="0">
                          <a:effectLst/>
                          <a:latin typeface="Times New Roman" panose="02020603050405020304" pitchFamily="18" charset="0"/>
                          <a:cs typeface="Times New Roman" panose="02020603050405020304" pitchFamily="18" charset="0"/>
                        </a:rPr>
                        <a:t>Previous year’s performance (2023)</a:t>
                      </a:r>
                      <a:endParaRPr lang="en-US"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41544" marR="41544" marT="7693" marB="0" anchor="ctr"/>
                </a:tc>
                <a:tc hMerge="1">
                  <a:txBody>
                    <a:bodyPr/>
                    <a:lstStyle/>
                    <a:p>
                      <a:endParaRPr lang="en-US"/>
                    </a:p>
                  </a:txBody>
                  <a:tcPr/>
                </a:tc>
                <a:tc gridSpan="2">
                  <a:txBody>
                    <a:bodyPr/>
                    <a:lstStyle/>
                    <a:p>
                      <a:pPr marL="0" marR="0" algn="ctr">
                        <a:lnSpc>
                          <a:spcPct val="107000"/>
                        </a:lnSpc>
                        <a:spcBef>
                          <a:spcPts val="0"/>
                        </a:spcBef>
                        <a:spcAft>
                          <a:spcPts val="800"/>
                        </a:spcAft>
                      </a:pPr>
                      <a:r>
                        <a:rPr lang="en-GB" sz="1400" b="1" kern="100" dirty="0">
                          <a:effectLst/>
                          <a:latin typeface="Times New Roman" panose="02020603050405020304" pitchFamily="18" charset="0"/>
                          <a:cs typeface="Times New Roman" panose="02020603050405020304" pitchFamily="18" charset="0"/>
                        </a:rPr>
                        <a:t>Current year’s Actual Performance (2024)</a:t>
                      </a:r>
                      <a:endParaRPr lang="en-US"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41544" marR="41544" marT="7693" marB="0" anchor="ctr"/>
                </a:tc>
                <a:tc hMerge="1">
                  <a:txBody>
                    <a:bodyPr/>
                    <a:lstStyle/>
                    <a:p>
                      <a:endParaRPr lang="en-US"/>
                    </a:p>
                  </a:txBody>
                  <a:tcPr/>
                </a:tc>
                <a:extLst>
                  <a:ext uri="{0D108BD9-81ED-4DB2-BD59-A6C34878D82A}">
                    <a16:rowId xmlns:a16="http://schemas.microsoft.com/office/drawing/2014/main" val="1862748363"/>
                  </a:ext>
                </a:extLst>
              </a:tr>
              <a:tr h="755555">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marR="0" algn="ctr">
                        <a:lnSpc>
                          <a:spcPct val="107000"/>
                        </a:lnSpc>
                        <a:spcBef>
                          <a:spcPts val="0"/>
                        </a:spcBef>
                        <a:spcAft>
                          <a:spcPts val="800"/>
                        </a:spcAft>
                      </a:pPr>
                      <a:r>
                        <a:rPr lang="en-GB" sz="1400" b="1" kern="100" dirty="0">
                          <a:effectLst/>
                          <a:latin typeface="Times New Roman" panose="02020603050405020304" pitchFamily="18" charset="0"/>
                          <a:cs typeface="Times New Roman" panose="02020603050405020304" pitchFamily="18" charset="0"/>
                        </a:rPr>
                        <a:t>Target</a:t>
                      </a:r>
                      <a:endParaRPr lang="en-US"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41544" marR="41544" marT="7693" marB="0" anchor="ctr"/>
                </a:tc>
                <a:tc>
                  <a:txBody>
                    <a:bodyPr/>
                    <a:lstStyle/>
                    <a:p>
                      <a:pPr marL="0" marR="0" algn="ctr">
                        <a:lnSpc>
                          <a:spcPct val="107000"/>
                        </a:lnSpc>
                        <a:spcBef>
                          <a:spcPts val="0"/>
                        </a:spcBef>
                        <a:spcAft>
                          <a:spcPts val="800"/>
                        </a:spcAft>
                      </a:pPr>
                      <a:r>
                        <a:rPr lang="en-GB" sz="1400" b="1" kern="100" dirty="0">
                          <a:effectLst/>
                          <a:latin typeface="Times New Roman" panose="02020603050405020304" pitchFamily="18" charset="0"/>
                          <a:cs typeface="Times New Roman" panose="02020603050405020304" pitchFamily="18" charset="0"/>
                        </a:rPr>
                        <a:t>Actual</a:t>
                      </a:r>
                      <a:endParaRPr lang="en-US"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41544" marR="41544" marT="7693" marB="0" anchor="ctr"/>
                </a:tc>
                <a:tc>
                  <a:txBody>
                    <a:bodyPr/>
                    <a:lstStyle/>
                    <a:p>
                      <a:pPr marL="0" marR="0" algn="ctr">
                        <a:lnSpc>
                          <a:spcPct val="107000"/>
                        </a:lnSpc>
                        <a:spcBef>
                          <a:spcPts val="0"/>
                        </a:spcBef>
                        <a:spcAft>
                          <a:spcPts val="800"/>
                        </a:spcAft>
                      </a:pPr>
                      <a:r>
                        <a:rPr lang="en-GB" sz="1400" b="1" kern="100" dirty="0">
                          <a:effectLst/>
                          <a:latin typeface="Times New Roman" panose="02020603050405020304" pitchFamily="18" charset="0"/>
                          <a:cs typeface="Times New Roman" panose="02020603050405020304" pitchFamily="18" charset="0"/>
                        </a:rPr>
                        <a:t>Target</a:t>
                      </a:r>
                      <a:endParaRPr lang="en-US"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41544" marR="41544" marT="7693" marB="0" anchor="ctr"/>
                </a:tc>
                <a:tc>
                  <a:txBody>
                    <a:bodyPr/>
                    <a:lstStyle/>
                    <a:p>
                      <a:pPr marL="0" marR="0" algn="ctr">
                        <a:lnSpc>
                          <a:spcPct val="107000"/>
                        </a:lnSpc>
                        <a:spcBef>
                          <a:spcPts val="0"/>
                        </a:spcBef>
                        <a:spcAft>
                          <a:spcPts val="800"/>
                        </a:spcAft>
                      </a:pPr>
                      <a:r>
                        <a:rPr lang="en-GB" sz="1400" b="1" kern="100" dirty="0">
                          <a:effectLst/>
                          <a:latin typeface="Times New Roman" panose="02020603050405020304" pitchFamily="18" charset="0"/>
                          <a:cs typeface="Times New Roman" panose="02020603050405020304" pitchFamily="18" charset="0"/>
                        </a:rPr>
                        <a:t>Actuals as at September</a:t>
                      </a:r>
                      <a:endParaRPr lang="en-US"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41544" marR="41544" marT="7693" marB="0" anchor="ctr"/>
                </a:tc>
                <a:extLst>
                  <a:ext uri="{0D108BD9-81ED-4DB2-BD59-A6C34878D82A}">
                    <a16:rowId xmlns:a16="http://schemas.microsoft.com/office/drawing/2014/main" val="2117637861"/>
                  </a:ext>
                </a:extLst>
              </a:tr>
              <a:tr h="1849483">
                <a:tc>
                  <a:txBody>
                    <a:bodyPr/>
                    <a:lstStyle/>
                    <a:p>
                      <a:pPr marL="0" marR="0">
                        <a:lnSpc>
                          <a:spcPct val="107000"/>
                        </a:lnSpc>
                        <a:spcBef>
                          <a:spcPts val="0"/>
                        </a:spcBef>
                        <a:spcAft>
                          <a:spcPts val="800"/>
                        </a:spcAft>
                      </a:pPr>
                      <a:endParaRPr lang="en-US" sz="1400" b="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a:lnSpc>
                          <a:spcPct val="107000"/>
                        </a:lnSpc>
                        <a:spcBef>
                          <a:spcPts val="0"/>
                        </a:spcBef>
                        <a:spcAft>
                          <a:spcPts val="800"/>
                        </a:spcAft>
                      </a:pPr>
                      <a:r>
                        <a:rPr lang="en-US" sz="1400" b="0" kern="100" dirty="0">
                          <a:effectLst/>
                          <a:latin typeface="Times New Roman" panose="02020603050405020304" pitchFamily="18" charset="0"/>
                          <a:ea typeface="Aptos" panose="020B0004020202020204" pitchFamily="34" charset="0"/>
                          <a:cs typeface="Times New Roman" panose="02020603050405020304" pitchFamily="18" charset="0"/>
                        </a:rPr>
                        <a:t>Improved Basic School Performance </a:t>
                      </a:r>
                    </a:p>
                  </a:txBody>
                  <a:tcPr marL="0" marR="0" marT="0" marB="0">
                    <a:solidFill>
                      <a:schemeClr val="bg1"/>
                    </a:solidFill>
                  </a:tcPr>
                </a:tc>
                <a:tc>
                  <a:txBody>
                    <a:bodyPr/>
                    <a:lstStyle/>
                    <a:p>
                      <a:pPr marL="0" marR="0" algn="l">
                        <a:lnSpc>
                          <a:spcPct val="107000"/>
                        </a:lnSpc>
                        <a:spcBef>
                          <a:spcPts val="0"/>
                        </a:spcBef>
                        <a:spcAft>
                          <a:spcPts val="800"/>
                        </a:spcAft>
                      </a:pPr>
                      <a:endParaRPr lang="en-US" sz="1400" b="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algn="l">
                        <a:lnSpc>
                          <a:spcPct val="107000"/>
                        </a:lnSpc>
                        <a:spcBef>
                          <a:spcPts val="0"/>
                        </a:spcBef>
                        <a:spcAft>
                          <a:spcPts val="800"/>
                        </a:spcAft>
                      </a:pPr>
                      <a:r>
                        <a:rPr lang="en-US" sz="1400" b="0" kern="100" dirty="0">
                          <a:effectLst/>
                          <a:latin typeface="Times New Roman" panose="02020603050405020304" pitchFamily="18" charset="0"/>
                          <a:ea typeface="Aptos" panose="020B0004020202020204" pitchFamily="34" charset="0"/>
                          <a:cs typeface="Times New Roman" panose="02020603050405020304" pitchFamily="18" charset="0"/>
                        </a:rPr>
                        <a:t>Improved BECE Results performance</a:t>
                      </a:r>
                    </a:p>
                  </a:txBody>
                  <a:tcPr marL="41544" marR="41544" marT="7693" marB="0">
                    <a:solidFill>
                      <a:schemeClr val="bg1"/>
                    </a:solidFill>
                  </a:tcPr>
                </a:tc>
                <a:tc>
                  <a:txBody>
                    <a:bodyPr/>
                    <a:lstStyle/>
                    <a:p>
                      <a:pPr marL="0" marR="0" algn="ctr">
                        <a:lnSpc>
                          <a:spcPct val="107000"/>
                        </a:lnSpc>
                        <a:spcBef>
                          <a:spcPts val="0"/>
                        </a:spcBef>
                        <a:spcAft>
                          <a:spcPts val="800"/>
                        </a:spcAft>
                      </a:pPr>
                      <a:endParaRPr lang="en-US" sz="1400" b="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algn="ctr">
                        <a:lnSpc>
                          <a:spcPct val="107000"/>
                        </a:lnSpc>
                        <a:spcBef>
                          <a:spcPts val="0"/>
                        </a:spcBef>
                        <a:spcAft>
                          <a:spcPts val="800"/>
                        </a:spcAft>
                      </a:pPr>
                      <a:r>
                        <a:rPr lang="en-US" sz="1400" b="0" kern="100" dirty="0">
                          <a:effectLst/>
                          <a:latin typeface="Times New Roman" panose="02020603050405020304" pitchFamily="18" charset="0"/>
                          <a:ea typeface="Aptos" panose="020B0004020202020204" pitchFamily="34" charset="0"/>
                          <a:cs typeface="Times New Roman" panose="02020603050405020304" pitchFamily="18" charset="0"/>
                        </a:rPr>
                        <a:t>Percentage of pupils passed BECE</a:t>
                      </a:r>
                    </a:p>
                  </a:txBody>
                  <a:tcPr marL="41544" marR="41544" marT="7693" marB="0">
                    <a:solidFill>
                      <a:schemeClr val="bg1"/>
                    </a:solidFill>
                  </a:tcPr>
                </a:tc>
                <a:tc>
                  <a:txBody>
                    <a:bodyPr/>
                    <a:lstStyle/>
                    <a:p>
                      <a:pPr algn="ctr">
                        <a:lnSpc>
                          <a:spcPct val="107000"/>
                        </a:lnSpc>
                      </a:pPr>
                      <a:endParaRPr lang="en-US" sz="1400" b="0" kern="100" dirty="0">
                        <a:effectLst/>
                        <a:latin typeface="Times New Roman" panose="02020603050405020304" pitchFamily="18" charset="0"/>
                        <a:cs typeface="Times New Roman" panose="02020603050405020304" pitchFamily="18" charset="0"/>
                      </a:endParaRPr>
                    </a:p>
                    <a:p>
                      <a:pPr algn="ctr">
                        <a:lnSpc>
                          <a:spcPct val="107000"/>
                        </a:lnSpc>
                      </a:pPr>
                      <a:endParaRPr lang="en-US" sz="1400" b="0" kern="100" dirty="0">
                        <a:effectLst/>
                        <a:latin typeface="Times New Roman" panose="02020603050405020304" pitchFamily="18" charset="0"/>
                        <a:cs typeface="Times New Roman" panose="02020603050405020304" pitchFamily="18" charset="0"/>
                      </a:endParaRPr>
                    </a:p>
                    <a:p>
                      <a:pPr algn="ctr">
                        <a:lnSpc>
                          <a:spcPct val="107000"/>
                        </a:lnSpc>
                      </a:pPr>
                      <a:r>
                        <a:rPr lang="en-US" sz="1400" b="0" kern="100" dirty="0">
                          <a:effectLst/>
                          <a:latin typeface="Times New Roman" panose="02020603050405020304" pitchFamily="18" charset="0"/>
                          <a:cs typeface="Times New Roman" panose="02020603050405020304" pitchFamily="18" charset="0"/>
                        </a:rPr>
                        <a:t>68%</a:t>
                      </a:r>
                    </a:p>
                  </a:txBody>
                  <a:tcPr marL="41544" marR="41544" marT="7693" marB="0">
                    <a:solidFill>
                      <a:schemeClr val="bg1"/>
                    </a:solidFill>
                  </a:tcPr>
                </a:tc>
                <a:tc>
                  <a:txBody>
                    <a:bodyPr/>
                    <a:lstStyle/>
                    <a:p>
                      <a:pPr algn="ctr">
                        <a:lnSpc>
                          <a:spcPct val="107000"/>
                        </a:lnSpc>
                      </a:pPr>
                      <a:endParaRPr lang="en-US" sz="1400" b="0" kern="100" dirty="0">
                        <a:effectLst/>
                        <a:latin typeface="Times New Roman" panose="02020603050405020304" pitchFamily="18" charset="0"/>
                        <a:cs typeface="Times New Roman" panose="02020603050405020304" pitchFamily="18" charset="0"/>
                      </a:endParaRPr>
                    </a:p>
                    <a:p>
                      <a:pPr algn="ctr">
                        <a:lnSpc>
                          <a:spcPct val="107000"/>
                        </a:lnSpc>
                      </a:pPr>
                      <a:endParaRPr lang="en-US" sz="1400" b="0" kern="100" dirty="0">
                        <a:effectLst/>
                        <a:latin typeface="Times New Roman" panose="02020603050405020304" pitchFamily="18" charset="0"/>
                        <a:cs typeface="Times New Roman" panose="02020603050405020304" pitchFamily="18" charset="0"/>
                      </a:endParaRPr>
                    </a:p>
                    <a:p>
                      <a:pPr algn="ctr">
                        <a:lnSpc>
                          <a:spcPct val="107000"/>
                        </a:lnSpc>
                      </a:pPr>
                      <a:r>
                        <a:rPr lang="en-US" sz="1400" b="0" kern="100" dirty="0">
                          <a:effectLst/>
                          <a:latin typeface="Times New Roman" panose="02020603050405020304" pitchFamily="18" charset="0"/>
                          <a:cs typeface="Times New Roman" panose="02020603050405020304" pitchFamily="18" charset="0"/>
                        </a:rPr>
                        <a:t>88.1%</a:t>
                      </a:r>
                    </a:p>
                  </a:txBody>
                  <a:tcPr marL="41544" marR="41544" marT="7693" marB="0">
                    <a:solidFill>
                      <a:schemeClr val="bg1"/>
                    </a:solidFill>
                  </a:tcPr>
                </a:tc>
                <a:tc>
                  <a:txBody>
                    <a:bodyPr/>
                    <a:lstStyle/>
                    <a:p>
                      <a:pPr marL="0" marR="0" lvl="0" indent="0" algn="ctr" defTabSz="914400" rtl="0" eaLnBrk="1" fontAlgn="auto" latinLnBrk="0" hangingPunct="1">
                        <a:lnSpc>
                          <a:spcPct val="107000"/>
                        </a:lnSpc>
                        <a:spcBef>
                          <a:spcPts val="0"/>
                        </a:spcBef>
                        <a:spcAft>
                          <a:spcPts val="0"/>
                        </a:spcAft>
                        <a:buClr>
                          <a:srgbClr val="000000"/>
                        </a:buClr>
                        <a:buSzTx/>
                        <a:buFont typeface="Arial"/>
                        <a:buNone/>
                        <a:tabLst/>
                        <a:defRPr/>
                      </a:pPr>
                      <a:endParaRPr kumimoji="0" lang="en-US" sz="1400" b="0" i="0" u="none" strike="noStrike" kern="1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ctr" defTabSz="914400" rtl="0" eaLnBrk="1" fontAlgn="auto" latinLnBrk="0" hangingPunct="1">
                        <a:lnSpc>
                          <a:spcPct val="107000"/>
                        </a:lnSpc>
                        <a:spcBef>
                          <a:spcPts val="0"/>
                        </a:spcBef>
                        <a:spcAft>
                          <a:spcPts val="0"/>
                        </a:spcAft>
                        <a:buClr>
                          <a:srgbClr val="000000"/>
                        </a:buClr>
                        <a:buSzTx/>
                        <a:buFont typeface="Arial"/>
                        <a:buNone/>
                        <a:tabLst/>
                        <a:defRPr/>
                      </a:pPr>
                      <a:endParaRPr kumimoji="0" lang="en-US" sz="1400" b="0" i="0" u="none" strike="noStrike" kern="1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ctr" defTabSz="914400" rtl="0" eaLnBrk="1" fontAlgn="auto" latinLnBrk="0" hangingPunct="1">
                        <a:lnSpc>
                          <a:spcPct val="107000"/>
                        </a:lnSpc>
                        <a:spcBef>
                          <a:spcPts val="0"/>
                        </a:spcBef>
                        <a:spcAft>
                          <a:spcPts val="0"/>
                        </a:spcAft>
                        <a:buClr>
                          <a:srgbClr val="000000"/>
                        </a:buClr>
                        <a:buSzTx/>
                        <a:buFont typeface="Arial"/>
                        <a:buNone/>
                        <a:tabLst/>
                        <a:defRPr/>
                      </a:pPr>
                      <a:r>
                        <a:rPr kumimoji="0" lang="en-US" sz="1400" b="0" i="0" u="none" strike="noStrike" kern="1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rPr>
                        <a:t>80%</a:t>
                      </a:r>
                    </a:p>
                  </a:txBody>
                  <a:tcPr marL="41544" marR="41544" marT="7693" marB="0">
                    <a:solidFill>
                      <a:schemeClr val="bg1"/>
                    </a:solidFill>
                  </a:tcPr>
                </a:tc>
                <a:tc>
                  <a:txBody>
                    <a:bodyPr/>
                    <a:lstStyle/>
                    <a:p>
                      <a:pPr marL="0" marR="0" lvl="0" indent="0" algn="ctr" defTabSz="914400" rtl="0" eaLnBrk="1" fontAlgn="auto" latinLnBrk="0" hangingPunct="1">
                        <a:lnSpc>
                          <a:spcPct val="107000"/>
                        </a:lnSpc>
                        <a:spcBef>
                          <a:spcPts val="0"/>
                        </a:spcBef>
                        <a:spcAft>
                          <a:spcPts val="0"/>
                        </a:spcAft>
                        <a:buClr>
                          <a:srgbClr val="000000"/>
                        </a:buClr>
                        <a:buSzTx/>
                        <a:buFont typeface="Arial"/>
                        <a:buNone/>
                        <a:tabLst/>
                        <a:defRPr/>
                      </a:pPr>
                      <a:endParaRPr kumimoji="0" lang="en-US" sz="1400" b="0" i="0" u="none" strike="noStrike" kern="1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ctr" defTabSz="914400" rtl="0" eaLnBrk="1" fontAlgn="auto" latinLnBrk="0" hangingPunct="1">
                        <a:lnSpc>
                          <a:spcPct val="107000"/>
                        </a:lnSpc>
                        <a:spcBef>
                          <a:spcPts val="0"/>
                        </a:spcBef>
                        <a:spcAft>
                          <a:spcPts val="0"/>
                        </a:spcAft>
                        <a:buClr>
                          <a:srgbClr val="000000"/>
                        </a:buClr>
                        <a:buSzTx/>
                        <a:buFont typeface="Arial"/>
                        <a:buNone/>
                        <a:tabLst/>
                        <a:defRPr/>
                      </a:pPr>
                      <a:endParaRPr kumimoji="0" lang="en-US" sz="1400" b="0" i="0" u="none" strike="noStrike" kern="1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ctr" defTabSz="914400" rtl="0" eaLnBrk="1" fontAlgn="auto" latinLnBrk="0" hangingPunct="1">
                        <a:lnSpc>
                          <a:spcPct val="107000"/>
                        </a:lnSpc>
                        <a:spcBef>
                          <a:spcPts val="0"/>
                        </a:spcBef>
                        <a:spcAft>
                          <a:spcPts val="0"/>
                        </a:spcAft>
                        <a:buClr>
                          <a:srgbClr val="000000"/>
                        </a:buClr>
                        <a:buSzTx/>
                        <a:buFont typeface="Arial"/>
                        <a:buNone/>
                        <a:tabLst/>
                        <a:defRPr/>
                      </a:pPr>
                      <a:r>
                        <a:rPr kumimoji="0" lang="en-US" sz="1400" b="0" i="0" u="none" strike="noStrike" kern="1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rPr>
                        <a:t>N/A</a:t>
                      </a:r>
                    </a:p>
                  </a:txBody>
                  <a:tcPr marL="41544" marR="41544" marT="7693" marB="0">
                    <a:solidFill>
                      <a:schemeClr val="bg1"/>
                    </a:solidFill>
                  </a:tcPr>
                </a:tc>
                <a:extLst>
                  <a:ext uri="{0D108BD9-81ED-4DB2-BD59-A6C34878D82A}">
                    <a16:rowId xmlns:a16="http://schemas.microsoft.com/office/drawing/2014/main" val="2671957016"/>
                  </a:ext>
                </a:extLst>
              </a:tr>
              <a:tr h="2030939">
                <a:tc>
                  <a:txBody>
                    <a:bodyPr/>
                    <a:lstStyle/>
                    <a:p>
                      <a:pPr marL="0" marR="0">
                        <a:lnSpc>
                          <a:spcPct val="107000"/>
                        </a:lnSpc>
                        <a:spcBef>
                          <a:spcPts val="0"/>
                        </a:spcBef>
                        <a:spcAft>
                          <a:spcPts val="800"/>
                        </a:spcAft>
                      </a:pPr>
                      <a:r>
                        <a:rPr lang="en-GB" sz="1400" b="0" kern="100" dirty="0">
                          <a:effectLst/>
                          <a:latin typeface="Times New Roman" panose="02020603050405020304" pitchFamily="18" charset="0"/>
                          <a:cs typeface="Times New Roman" panose="02020603050405020304" pitchFamily="18" charset="0"/>
                        </a:rPr>
                        <a:t> Improved support to PWDs</a:t>
                      </a:r>
                      <a:endParaRPr lang="en-US" sz="1400" b="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tc>
                <a:tc>
                  <a:txBody>
                    <a:bodyPr/>
                    <a:lstStyle/>
                    <a:p>
                      <a:pPr marL="0" marR="0">
                        <a:lnSpc>
                          <a:spcPct val="107000"/>
                        </a:lnSpc>
                        <a:spcBef>
                          <a:spcPts val="0"/>
                        </a:spcBef>
                        <a:spcAft>
                          <a:spcPts val="800"/>
                        </a:spcAft>
                      </a:pPr>
                      <a:r>
                        <a:rPr kumimoji="0" lang="en-GB" sz="1400" b="0" i="0" u="none" strike="noStrike" kern="1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rPr>
                        <a:t>Improved Livelihood of the poor, vulnerable and marginalized in the District </a:t>
                      </a:r>
                      <a:endParaRPr lang="en-US" sz="1400" b="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41544" marR="41544" marT="7693" marB="0"/>
                </a:tc>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kumimoji="0" lang="en-GB" sz="1400" b="0" i="0" u="none" strike="noStrike" kern="100" cap="none" spc="0" normalizeH="0" baseline="0" noProof="0" dirty="0">
                          <a:ln>
                            <a:noFill/>
                          </a:ln>
                          <a:solidFill>
                            <a:srgbClr val="000000"/>
                          </a:solidFill>
                          <a:effectLst/>
                          <a:uLnTx/>
                          <a:uFillTx/>
                          <a:latin typeface="Times New Roman" panose="02020603050405020304" pitchFamily="18" charset="0"/>
                          <a:ea typeface="Aptos" panose="020B0004020202020204" pitchFamily="34" charset="0"/>
                          <a:cs typeface="Times New Roman" panose="02020603050405020304" pitchFamily="18" charset="0"/>
                          <a:sym typeface="Arial"/>
                        </a:rPr>
                        <a:t>Percentage of registered persons with Disability  engage in Productive economic activities</a:t>
                      </a:r>
                      <a:endParaRPr kumimoji="0" lang="en-US" sz="1400" b="0" i="0" u="none" strike="noStrike" kern="100" cap="none" spc="0" normalizeH="0" baseline="0" noProof="0" dirty="0">
                        <a:ln>
                          <a:noFill/>
                        </a:ln>
                        <a:solidFill>
                          <a:srgbClr val="000000"/>
                        </a:solidFill>
                        <a:effectLst/>
                        <a:uLnTx/>
                        <a:uFillTx/>
                        <a:latin typeface="Times New Roman" panose="02020603050405020304" pitchFamily="18" charset="0"/>
                        <a:ea typeface="Aptos" panose="020B0004020202020204" pitchFamily="34" charset="0"/>
                        <a:cs typeface="Times New Roman" panose="02020603050405020304" pitchFamily="18" charset="0"/>
                        <a:sym typeface="Arial"/>
                      </a:endParaRPr>
                    </a:p>
                    <a:p>
                      <a:pPr marL="0" marR="0" algn="ctr">
                        <a:lnSpc>
                          <a:spcPct val="107000"/>
                        </a:lnSpc>
                        <a:spcBef>
                          <a:spcPts val="0"/>
                        </a:spcBef>
                        <a:spcAft>
                          <a:spcPts val="800"/>
                        </a:spcAft>
                      </a:pPr>
                      <a:endParaRPr lang="en-US" sz="1400" b="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41544" marR="41544" marT="7693" marB="0" anchor="ctr"/>
                </a:tc>
                <a:tc>
                  <a:txBody>
                    <a:bodyPr/>
                    <a:lstStyle/>
                    <a:p>
                      <a:pPr algn="ctr">
                        <a:lnSpc>
                          <a:spcPct val="107000"/>
                        </a:lnSpc>
                      </a:pPr>
                      <a:r>
                        <a:rPr lang="en-US" sz="1400" b="0" kern="100" dirty="0">
                          <a:effectLst/>
                          <a:latin typeface="Times New Roman" panose="02020603050405020304" pitchFamily="18" charset="0"/>
                          <a:cs typeface="Times New Roman" panose="02020603050405020304" pitchFamily="18" charset="0"/>
                        </a:rPr>
                        <a:t>60%</a:t>
                      </a:r>
                    </a:p>
                  </a:txBody>
                  <a:tcPr marL="41544" marR="41544" marT="7693" marB="0" anchor="ctr"/>
                </a:tc>
                <a:tc>
                  <a:txBody>
                    <a:bodyPr/>
                    <a:lstStyle/>
                    <a:p>
                      <a:pPr algn="ctr">
                        <a:lnSpc>
                          <a:spcPct val="107000"/>
                        </a:lnSpc>
                      </a:pPr>
                      <a:r>
                        <a:rPr lang="en-US" sz="1400" b="0" kern="100" dirty="0">
                          <a:effectLst/>
                          <a:latin typeface="Times New Roman" panose="02020603050405020304" pitchFamily="18" charset="0"/>
                          <a:cs typeface="Times New Roman" panose="02020603050405020304" pitchFamily="18" charset="0"/>
                        </a:rPr>
                        <a:t>45%</a:t>
                      </a:r>
                    </a:p>
                  </a:txBody>
                  <a:tcPr marL="41544" marR="41544" marT="7693" marB="0" anchor="ctr"/>
                </a:tc>
                <a:tc>
                  <a:txBody>
                    <a:bodyPr/>
                    <a:lstStyle/>
                    <a:p>
                      <a:pPr marL="0" marR="0" algn="ctr">
                        <a:lnSpc>
                          <a:spcPct val="107000"/>
                        </a:lnSpc>
                        <a:spcBef>
                          <a:spcPts val="0"/>
                        </a:spcBef>
                        <a:spcAft>
                          <a:spcPts val="800"/>
                        </a:spcAft>
                      </a:pPr>
                      <a:r>
                        <a:rPr lang="en-GB" sz="1400" b="0" kern="100" dirty="0">
                          <a:effectLst/>
                          <a:latin typeface="Times New Roman" panose="02020603050405020304" pitchFamily="18" charset="0"/>
                          <a:cs typeface="Times New Roman" panose="02020603050405020304" pitchFamily="18" charset="0"/>
                        </a:rPr>
                        <a:t>60%</a:t>
                      </a:r>
                      <a:endParaRPr lang="en-US" sz="1400" b="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41544" marR="41544" marT="7693" marB="0" anchor="ctr"/>
                </a:tc>
                <a:tc>
                  <a:txBody>
                    <a:bodyPr/>
                    <a:lstStyle/>
                    <a:p>
                      <a:pPr marL="0" marR="0" algn="ctr">
                        <a:lnSpc>
                          <a:spcPct val="107000"/>
                        </a:lnSpc>
                        <a:spcBef>
                          <a:spcPts val="0"/>
                        </a:spcBef>
                        <a:spcAft>
                          <a:spcPts val="800"/>
                        </a:spcAft>
                      </a:pPr>
                      <a:r>
                        <a:rPr lang="en-GB" sz="1400" b="0" kern="100" dirty="0">
                          <a:effectLst/>
                          <a:latin typeface="Times New Roman" panose="02020603050405020304" pitchFamily="18" charset="0"/>
                          <a:cs typeface="Times New Roman" panose="02020603050405020304" pitchFamily="18" charset="0"/>
                        </a:rPr>
                        <a:t>40%</a:t>
                      </a:r>
                      <a:endParaRPr lang="en-US" sz="1400" b="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41544" marR="41544" marT="7693" marB="0" anchor="ctr"/>
                </a:tc>
                <a:extLst>
                  <a:ext uri="{0D108BD9-81ED-4DB2-BD59-A6C34878D82A}">
                    <a16:rowId xmlns:a16="http://schemas.microsoft.com/office/drawing/2014/main" val="1710544596"/>
                  </a:ext>
                </a:extLst>
              </a:tr>
            </a:tbl>
          </a:graphicData>
        </a:graphic>
      </p:graphicFrame>
    </p:spTree>
    <p:extLst>
      <p:ext uri="{BB962C8B-B14F-4D97-AF65-F5344CB8AC3E}">
        <p14:creationId xmlns:p14="http://schemas.microsoft.com/office/powerpoint/2010/main" val="348552287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3C4CF-8083-8138-DD85-12DDA733BA4B}"/>
              </a:ext>
            </a:extLst>
          </p:cNvPr>
          <p:cNvSpPr>
            <a:spLocks noGrp="1"/>
          </p:cNvSpPr>
          <p:nvPr>
            <p:ph type="title"/>
          </p:nvPr>
        </p:nvSpPr>
        <p:spPr>
          <a:xfrm>
            <a:off x="777612" y="176729"/>
            <a:ext cx="7815008" cy="806400"/>
          </a:xfrm>
        </p:spPr>
        <p:txBody>
          <a:bodyPr/>
          <a:lstStyle/>
          <a:p>
            <a:pPr defTabSz="685800" fontAlgn="base">
              <a:spcBef>
                <a:spcPct val="0"/>
              </a:spcBef>
              <a:spcAft>
                <a:spcPct val="0"/>
              </a:spcAft>
            </a:pPr>
            <a:r>
              <a:rPr lang="en-US" sz="2400" dirty="0">
                <a:solidFill>
                  <a:schemeClr val="accent1"/>
                </a:solidFill>
                <a:latin typeface="Times New Roman" panose="02020603050405020304" pitchFamily="18" charset="0"/>
                <a:cs typeface="Times New Roman" panose="02020603050405020304" pitchFamily="18" charset="0"/>
              </a:rPr>
              <a:t>POLICY OUTCOME INDICATORS AND TARGETS</a:t>
            </a:r>
          </a:p>
        </p:txBody>
      </p:sp>
      <p:sp>
        <p:nvSpPr>
          <p:cNvPr id="5" name="Slide Number Placeholder 4">
            <a:extLst>
              <a:ext uri="{FF2B5EF4-FFF2-40B4-BE49-F238E27FC236}">
                <a16:creationId xmlns:a16="http://schemas.microsoft.com/office/drawing/2014/main" id="{2E300A83-EEB4-4A64-8A75-DBFAEF11B5FE}"/>
              </a:ext>
            </a:extLst>
          </p:cNvPr>
          <p:cNvSpPr>
            <a:spLocks noGrp="1"/>
          </p:cNvSpPr>
          <p:nvPr>
            <p:ph type="sldNum" sz="quarter" idx="11"/>
          </p:nvPr>
        </p:nvSpPr>
        <p:spPr/>
        <p:txBody>
          <a:bodyPr/>
          <a:lstStyle/>
          <a:p>
            <a:fld id="{2392425C-E889-4A93-B643-0E993E815549}" type="slidenum">
              <a:rPr lang="en-US" smtClean="0"/>
              <a:t>41</a:t>
            </a:fld>
            <a:endParaRPr lang="en-US"/>
          </a:p>
        </p:txBody>
      </p:sp>
      <p:graphicFrame>
        <p:nvGraphicFramePr>
          <p:cNvPr id="4" name="Table 3">
            <a:extLst>
              <a:ext uri="{FF2B5EF4-FFF2-40B4-BE49-F238E27FC236}">
                <a16:creationId xmlns:a16="http://schemas.microsoft.com/office/drawing/2014/main" id="{36004F5D-45A7-49E8-8A8A-AD1F8C050178}"/>
              </a:ext>
            </a:extLst>
          </p:cNvPr>
          <p:cNvGraphicFramePr>
            <a:graphicFrameLocks noGrp="1"/>
          </p:cNvGraphicFramePr>
          <p:nvPr>
            <p:extLst>
              <p:ext uri="{D42A27DB-BD31-4B8C-83A1-F6EECF244321}">
                <p14:modId xmlns:p14="http://schemas.microsoft.com/office/powerpoint/2010/main" val="1409486298"/>
              </p:ext>
            </p:extLst>
          </p:nvPr>
        </p:nvGraphicFramePr>
        <p:xfrm>
          <a:off x="304800" y="845820"/>
          <a:ext cx="8650941" cy="4704081"/>
        </p:xfrm>
        <a:graphic>
          <a:graphicData uri="http://schemas.openxmlformats.org/drawingml/2006/table">
            <a:tbl>
              <a:tblPr firstRow="1" firstCol="1" bandRow="1">
                <a:tableStyleId>{5940675A-B579-460E-94D1-54222C63F5DA}</a:tableStyleId>
              </a:tblPr>
              <a:tblGrid>
                <a:gridCol w="1267027">
                  <a:extLst>
                    <a:ext uri="{9D8B030D-6E8A-4147-A177-3AD203B41FA5}">
                      <a16:colId xmlns:a16="http://schemas.microsoft.com/office/drawing/2014/main" val="417729582"/>
                    </a:ext>
                  </a:extLst>
                </a:gridCol>
                <a:gridCol w="1534444">
                  <a:extLst>
                    <a:ext uri="{9D8B030D-6E8A-4147-A177-3AD203B41FA5}">
                      <a16:colId xmlns:a16="http://schemas.microsoft.com/office/drawing/2014/main" val="2184617898"/>
                    </a:ext>
                  </a:extLst>
                </a:gridCol>
                <a:gridCol w="1519517">
                  <a:extLst>
                    <a:ext uri="{9D8B030D-6E8A-4147-A177-3AD203B41FA5}">
                      <a16:colId xmlns:a16="http://schemas.microsoft.com/office/drawing/2014/main" val="4273393758"/>
                    </a:ext>
                  </a:extLst>
                </a:gridCol>
                <a:gridCol w="1075765">
                  <a:extLst>
                    <a:ext uri="{9D8B030D-6E8A-4147-A177-3AD203B41FA5}">
                      <a16:colId xmlns:a16="http://schemas.microsoft.com/office/drawing/2014/main" val="560165827"/>
                    </a:ext>
                  </a:extLst>
                </a:gridCol>
                <a:gridCol w="1125683">
                  <a:extLst>
                    <a:ext uri="{9D8B030D-6E8A-4147-A177-3AD203B41FA5}">
                      <a16:colId xmlns:a16="http://schemas.microsoft.com/office/drawing/2014/main" val="2209546110"/>
                    </a:ext>
                  </a:extLst>
                </a:gridCol>
                <a:gridCol w="1020849">
                  <a:extLst>
                    <a:ext uri="{9D8B030D-6E8A-4147-A177-3AD203B41FA5}">
                      <a16:colId xmlns:a16="http://schemas.microsoft.com/office/drawing/2014/main" val="3086665126"/>
                    </a:ext>
                  </a:extLst>
                </a:gridCol>
                <a:gridCol w="1107656">
                  <a:extLst>
                    <a:ext uri="{9D8B030D-6E8A-4147-A177-3AD203B41FA5}">
                      <a16:colId xmlns:a16="http://schemas.microsoft.com/office/drawing/2014/main" val="989004902"/>
                    </a:ext>
                  </a:extLst>
                </a:gridCol>
              </a:tblGrid>
              <a:tr h="781373">
                <a:tc rowSpan="2">
                  <a:txBody>
                    <a:bodyPr/>
                    <a:lstStyle/>
                    <a:p>
                      <a:pPr marL="0" marR="0" algn="ctr">
                        <a:lnSpc>
                          <a:spcPct val="107000"/>
                        </a:lnSpc>
                        <a:spcBef>
                          <a:spcPts val="0"/>
                        </a:spcBef>
                        <a:spcAft>
                          <a:spcPts val="800"/>
                        </a:spcAft>
                      </a:pPr>
                      <a:r>
                        <a:rPr lang="en-GB" sz="1600" b="1" kern="100" dirty="0">
                          <a:effectLst/>
                          <a:latin typeface="Times New Roman" panose="02020603050405020304" pitchFamily="18" charset="0"/>
                          <a:cs typeface="Times New Roman" panose="02020603050405020304" pitchFamily="18" charset="0"/>
                        </a:rPr>
                        <a:t> </a:t>
                      </a:r>
                      <a:endParaRPr lang="en-US" sz="1600" b="1" kern="100" dirty="0">
                        <a:effectLst/>
                        <a:latin typeface="Times New Roman" panose="02020603050405020304" pitchFamily="18" charset="0"/>
                        <a:cs typeface="Times New Roman" panose="02020603050405020304" pitchFamily="18" charset="0"/>
                      </a:endParaRPr>
                    </a:p>
                    <a:p>
                      <a:pPr marL="0" marR="0" algn="ctr">
                        <a:lnSpc>
                          <a:spcPct val="107000"/>
                        </a:lnSpc>
                        <a:spcBef>
                          <a:spcPts val="0"/>
                        </a:spcBef>
                        <a:spcAft>
                          <a:spcPts val="800"/>
                        </a:spcAft>
                      </a:pPr>
                      <a:r>
                        <a:rPr lang="en-GB" sz="1600" b="1" kern="100" dirty="0">
                          <a:effectLst/>
                          <a:latin typeface="Times New Roman" panose="02020603050405020304" pitchFamily="18" charset="0"/>
                          <a:cs typeface="Times New Roman" panose="02020603050405020304" pitchFamily="18" charset="0"/>
                        </a:rPr>
                        <a:t>Outcome Indicator</a:t>
                      </a:r>
                      <a:endParaRPr lang="en-US" sz="16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tc>
                <a:tc rowSpan="2">
                  <a:txBody>
                    <a:bodyPr/>
                    <a:lstStyle/>
                    <a:p>
                      <a:pPr marL="0" marR="0" algn="ctr">
                        <a:lnSpc>
                          <a:spcPct val="107000"/>
                        </a:lnSpc>
                        <a:spcBef>
                          <a:spcPts val="0"/>
                        </a:spcBef>
                        <a:spcAft>
                          <a:spcPts val="800"/>
                        </a:spcAft>
                      </a:pPr>
                      <a:r>
                        <a:rPr lang="en-GB" sz="1600" b="1" kern="100" dirty="0">
                          <a:effectLst/>
                          <a:latin typeface="Times New Roman" panose="02020603050405020304" pitchFamily="18" charset="0"/>
                          <a:cs typeface="Times New Roman" panose="02020603050405020304" pitchFamily="18" charset="0"/>
                        </a:rPr>
                        <a:t>Outcome Indicator Description</a:t>
                      </a:r>
                      <a:endParaRPr lang="en-US" sz="16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41544" marR="41544" marT="7693" marB="0" anchor="ctr"/>
                </a:tc>
                <a:tc rowSpan="2">
                  <a:txBody>
                    <a:bodyPr/>
                    <a:lstStyle/>
                    <a:p>
                      <a:pPr marL="0" marR="0" algn="ctr">
                        <a:lnSpc>
                          <a:spcPct val="107000"/>
                        </a:lnSpc>
                        <a:spcBef>
                          <a:spcPts val="0"/>
                        </a:spcBef>
                        <a:spcAft>
                          <a:spcPts val="800"/>
                        </a:spcAft>
                      </a:pPr>
                      <a:r>
                        <a:rPr lang="en-GB" sz="1600" b="1" kern="100" dirty="0">
                          <a:effectLst/>
                          <a:latin typeface="Times New Roman" panose="02020603050405020304" pitchFamily="18" charset="0"/>
                          <a:cs typeface="Times New Roman" panose="02020603050405020304" pitchFamily="18" charset="0"/>
                        </a:rPr>
                        <a:t>Unit of Measurement</a:t>
                      </a:r>
                      <a:endParaRPr lang="en-US" sz="16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41544" marR="41544" marT="7693" marB="0" anchor="ctr"/>
                </a:tc>
                <a:tc gridSpan="2">
                  <a:txBody>
                    <a:bodyPr/>
                    <a:lstStyle/>
                    <a:p>
                      <a:pPr marL="0" marR="0" algn="ctr">
                        <a:lnSpc>
                          <a:spcPct val="107000"/>
                        </a:lnSpc>
                        <a:spcBef>
                          <a:spcPts val="0"/>
                        </a:spcBef>
                        <a:spcAft>
                          <a:spcPts val="800"/>
                        </a:spcAft>
                      </a:pPr>
                      <a:r>
                        <a:rPr lang="en-GB" sz="1600" b="1" kern="100" dirty="0">
                          <a:effectLst/>
                          <a:latin typeface="Times New Roman" panose="02020603050405020304" pitchFamily="18" charset="0"/>
                          <a:cs typeface="Times New Roman" panose="02020603050405020304" pitchFamily="18" charset="0"/>
                        </a:rPr>
                        <a:t>Previous year’s performance (2023)</a:t>
                      </a:r>
                      <a:endParaRPr lang="en-US" sz="16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41544" marR="41544" marT="7693" marB="0" anchor="ctr"/>
                </a:tc>
                <a:tc hMerge="1">
                  <a:txBody>
                    <a:bodyPr/>
                    <a:lstStyle/>
                    <a:p>
                      <a:endParaRPr lang="en-US"/>
                    </a:p>
                  </a:txBody>
                  <a:tcPr/>
                </a:tc>
                <a:tc gridSpan="2">
                  <a:txBody>
                    <a:bodyPr/>
                    <a:lstStyle/>
                    <a:p>
                      <a:pPr marL="0" marR="0" algn="ctr">
                        <a:lnSpc>
                          <a:spcPct val="107000"/>
                        </a:lnSpc>
                        <a:spcBef>
                          <a:spcPts val="0"/>
                        </a:spcBef>
                        <a:spcAft>
                          <a:spcPts val="800"/>
                        </a:spcAft>
                      </a:pPr>
                      <a:r>
                        <a:rPr lang="en-GB" sz="1600" b="1" kern="100" dirty="0">
                          <a:effectLst/>
                          <a:latin typeface="Times New Roman" panose="02020603050405020304" pitchFamily="18" charset="0"/>
                          <a:cs typeface="Times New Roman" panose="02020603050405020304" pitchFamily="18" charset="0"/>
                        </a:rPr>
                        <a:t>Current year’s Actual Performance (2024)</a:t>
                      </a:r>
                      <a:endParaRPr lang="en-US" sz="16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41544" marR="41544" marT="7693" marB="0" anchor="ctr"/>
                </a:tc>
                <a:tc hMerge="1">
                  <a:txBody>
                    <a:bodyPr/>
                    <a:lstStyle/>
                    <a:p>
                      <a:endParaRPr lang="en-US"/>
                    </a:p>
                  </a:txBody>
                  <a:tcPr/>
                </a:tc>
                <a:extLst>
                  <a:ext uri="{0D108BD9-81ED-4DB2-BD59-A6C34878D82A}">
                    <a16:rowId xmlns:a16="http://schemas.microsoft.com/office/drawing/2014/main" val="1862748363"/>
                  </a:ext>
                </a:extLst>
              </a:tr>
              <a:tr h="977548">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marR="0" algn="ctr">
                        <a:lnSpc>
                          <a:spcPct val="107000"/>
                        </a:lnSpc>
                        <a:spcBef>
                          <a:spcPts val="0"/>
                        </a:spcBef>
                        <a:spcAft>
                          <a:spcPts val="800"/>
                        </a:spcAft>
                      </a:pPr>
                      <a:r>
                        <a:rPr lang="en-GB" sz="1600" b="1" kern="100" dirty="0">
                          <a:effectLst/>
                          <a:latin typeface="Times New Roman" panose="02020603050405020304" pitchFamily="18" charset="0"/>
                          <a:cs typeface="Times New Roman" panose="02020603050405020304" pitchFamily="18" charset="0"/>
                        </a:rPr>
                        <a:t>Target</a:t>
                      </a:r>
                      <a:endParaRPr lang="en-US" sz="16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41544" marR="41544" marT="7693" marB="0" anchor="ctr"/>
                </a:tc>
                <a:tc>
                  <a:txBody>
                    <a:bodyPr/>
                    <a:lstStyle/>
                    <a:p>
                      <a:pPr marL="0" marR="0" algn="ctr">
                        <a:lnSpc>
                          <a:spcPct val="107000"/>
                        </a:lnSpc>
                        <a:spcBef>
                          <a:spcPts val="0"/>
                        </a:spcBef>
                        <a:spcAft>
                          <a:spcPts val="800"/>
                        </a:spcAft>
                      </a:pPr>
                      <a:r>
                        <a:rPr lang="en-GB" sz="1600" b="1" kern="100" dirty="0">
                          <a:effectLst/>
                          <a:latin typeface="Times New Roman" panose="02020603050405020304" pitchFamily="18" charset="0"/>
                          <a:cs typeface="Times New Roman" panose="02020603050405020304" pitchFamily="18" charset="0"/>
                        </a:rPr>
                        <a:t>Actual</a:t>
                      </a:r>
                      <a:endParaRPr lang="en-US" sz="16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41544" marR="41544" marT="7693" marB="0" anchor="ctr"/>
                </a:tc>
                <a:tc>
                  <a:txBody>
                    <a:bodyPr/>
                    <a:lstStyle/>
                    <a:p>
                      <a:pPr marL="0" marR="0" algn="ctr">
                        <a:lnSpc>
                          <a:spcPct val="107000"/>
                        </a:lnSpc>
                        <a:spcBef>
                          <a:spcPts val="0"/>
                        </a:spcBef>
                        <a:spcAft>
                          <a:spcPts val="800"/>
                        </a:spcAft>
                      </a:pPr>
                      <a:r>
                        <a:rPr lang="en-GB" sz="1600" b="1" kern="100" dirty="0">
                          <a:effectLst/>
                          <a:latin typeface="Times New Roman" panose="02020603050405020304" pitchFamily="18" charset="0"/>
                          <a:cs typeface="Times New Roman" panose="02020603050405020304" pitchFamily="18" charset="0"/>
                        </a:rPr>
                        <a:t>Target</a:t>
                      </a:r>
                      <a:endParaRPr lang="en-US" sz="16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41544" marR="41544" marT="7693" marB="0" anchor="ctr"/>
                </a:tc>
                <a:tc>
                  <a:txBody>
                    <a:bodyPr/>
                    <a:lstStyle/>
                    <a:p>
                      <a:pPr marL="0" marR="0" algn="ctr">
                        <a:lnSpc>
                          <a:spcPct val="107000"/>
                        </a:lnSpc>
                        <a:spcBef>
                          <a:spcPts val="0"/>
                        </a:spcBef>
                        <a:spcAft>
                          <a:spcPts val="800"/>
                        </a:spcAft>
                      </a:pPr>
                      <a:r>
                        <a:rPr lang="en-GB" sz="1600" b="1" kern="100" dirty="0">
                          <a:effectLst/>
                          <a:latin typeface="Times New Roman" panose="02020603050405020304" pitchFamily="18" charset="0"/>
                          <a:cs typeface="Times New Roman" panose="02020603050405020304" pitchFamily="18" charset="0"/>
                        </a:rPr>
                        <a:t>Actuals as at September</a:t>
                      </a:r>
                      <a:endParaRPr lang="en-US" sz="16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41544" marR="41544" marT="7693" marB="0" anchor="ctr"/>
                </a:tc>
                <a:extLst>
                  <a:ext uri="{0D108BD9-81ED-4DB2-BD59-A6C34878D82A}">
                    <a16:rowId xmlns:a16="http://schemas.microsoft.com/office/drawing/2014/main" val="2117637861"/>
                  </a:ext>
                </a:extLst>
              </a:tr>
              <a:tr h="1967612">
                <a:tc>
                  <a:txBody>
                    <a:bodyPr/>
                    <a:lstStyle/>
                    <a:p>
                      <a:pPr marL="0" marR="0">
                        <a:lnSpc>
                          <a:spcPct val="107000"/>
                        </a:lnSpc>
                        <a:spcBef>
                          <a:spcPts val="0"/>
                        </a:spcBef>
                        <a:spcAft>
                          <a:spcPts val="800"/>
                        </a:spcAft>
                      </a:pPr>
                      <a:r>
                        <a:rPr lang="en-GB" sz="1600" b="0" i="0" u="none" strike="noStrike" cap="none" dirty="0">
                          <a:solidFill>
                            <a:schemeClr val="tx1"/>
                          </a:solidFill>
                          <a:effectLst/>
                          <a:latin typeface="Times New Roman" panose="02020603050405020304" pitchFamily="18" charset="0"/>
                          <a:ea typeface="+mn-ea"/>
                          <a:cs typeface="Times New Roman" panose="02020603050405020304" pitchFamily="18" charset="0"/>
                          <a:sym typeface="Arial"/>
                        </a:rPr>
                        <a:t>Improved access to safe and reliable water supply services for all</a:t>
                      </a:r>
                      <a:endParaRPr lang="en-US" sz="16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tc>
                <a:tc>
                  <a:txBody>
                    <a:bodyPr/>
                    <a:lstStyle/>
                    <a:p>
                      <a:pPr marL="0" marR="0">
                        <a:lnSpc>
                          <a:spcPct val="107000"/>
                        </a:lnSpc>
                        <a:spcBef>
                          <a:spcPts val="0"/>
                        </a:spcBef>
                        <a:spcAft>
                          <a:spcPts val="800"/>
                        </a:spcAft>
                      </a:pPr>
                      <a:r>
                        <a:rPr lang="en-GB" sz="1600" b="0" i="0" u="none" strike="noStrike" cap="none" dirty="0">
                          <a:solidFill>
                            <a:schemeClr val="tx1"/>
                          </a:solidFill>
                          <a:effectLst/>
                          <a:latin typeface="Times New Roman" panose="02020603050405020304" pitchFamily="18" charset="0"/>
                          <a:ea typeface="+mn-ea"/>
                          <a:cs typeface="Times New Roman" panose="02020603050405020304" pitchFamily="18" charset="0"/>
                          <a:sym typeface="Arial"/>
                        </a:rPr>
                        <a:t>Improved access to safe and reliable water supply services for all</a:t>
                      </a:r>
                      <a:endParaRPr lang="en-US" sz="16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41544" marR="41544" marT="7693" marB="0"/>
                </a:tc>
                <a:tc>
                  <a:txBody>
                    <a:bodyPr/>
                    <a:lstStyle/>
                    <a:p>
                      <a:pPr marL="0" marR="0">
                        <a:lnSpc>
                          <a:spcPct val="107000"/>
                        </a:lnSpc>
                        <a:spcBef>
                          <a:spcPts val="0"/>
                        </a:spcBef>
                        <a:spcAft>
                          <a:spcPts val="800"/>
                        </a:spcAft>
                      </a:pPr>
                      <a:r>
                        <a:rPr lang="en-GB" sz="1600" b="0" i="0" u="none" strike="noStrike" cap="none" dirty="0">
                          <a:solidFill>
                            <a:schemeClr val="tx1"/>
                          </a:solidFill>
                          <a:effectLst/>
                          <a:latin typeface="Times New Roman" panose="02020603050405020304" pitchFamily="18" charset="0"/>
                          <a:ea typeface="+mn-ea"/>
                          <a:cs typeface="Times New Roman" panose="02020603050405020304" pitchFamily="18" charset="0"/>
                          <a:sym typeface="Arial"/>
                        </a:rPr>
                        <a:t>Percentage of District population with sustainable access to safe water sources</a:t>
                      </a:r>
                      <a:r>
                        <a:rPr lang="en-GB" sz="1600" b="0" kern="100" dirty="0">
                          <a:effectLst/>
                          <a:latin typeface="Times New Roman" panose="02020603050405020304" pitchFamily="18" charset="0"/>
                          <a:cs typeface="Times New Roman" panose="02020603050405020304" pitchFamily="18" charset="0"/>
                        </a:rPr>
                        <a:t> </a:t>
                      </a:r>
                      <a:endParaRPr lang="en-US" sz="1600" b="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41544" marR="41544" marT="7693" marB="0"/>
                </a:tc>
                <a:tc>
                  <a:txBody>
                    <a:bodyPr/>
                    <a:lstStyle/>
                    <a:p>
                      <a:pPr>
                        <a:lnSpc>
                          <a:spcPct val="107000"/>
                        </a:lnSpc>
                      </a:pPr>
                      <a:endParaRPr lang="en-US" sz="1600" b="0" kern="100" dirty="0">
                        <a:effectLst/>
                        <a:latin typeface="Times New Roman" panose="02020603050405020304" pitchFamily="18" charset="0"/>
                        <a:cs typeface="Times New Roman" panose="02020603050405020304" pitchFamily="18" charset="0"/>
                      </a:endParaRPr>
                    </a:p>
                    <a:p>
                      <a:pPr>
                        <a:lnSpc>
                          <a:spcPct val="107000"/>
                        </a:lnSpc>
                      </a:pPr>
                      <a:r>
                        <a:rPr lang="en-US" sz="1600" b="0" kern="100" dirty="0">
                          <a:effectLst/>
                          <a:latin typeface="Times New Roman" panose="02020603050405020304" pitchFamily="18" charset="0"/>
                          <a:cs typeface="Times New Roman" panose="02020603050405020304" pitchFamily="18" charset="0"/>
                        </a:rPr>
                        <a:t>70%</a:t>
                      </a:r>
                    </a:p>
                  </a:txBody>
                  <a:tcPr marL="41544" marR="41544" marT="7693" marB="0"/>
                </a:tc>
                <a:tc>
                  <a:txBody>
                    <a:bodyPr/>
                    <a:lstStyle/>
                    <a:p>
                      <a:pPr>
                        <a:lnSpc>
                          <a:spcPct val="107000"/>
                        </a:lnSpc>
                      </a:pPr>
                      <a:endParaRPr lang="en-US" sz="1600" b="0" kern="100" dirty="0">
                        <a:effectLst/>
                        <a:latin typeface="Times New Roman" panose="02020603050405020304" pitchFamily="18" charset="0"/>
                        <a:cs typeface="Times New Roman" panose="02020603050405020304" pitchFamily="18" charset="0"/>
                      </a:endParaRPr>
                    </a:p>
                    <a:p>
                      <a:pPr>
                        <a:lnSpc>
                          <a:spcPct val="107000"/>
                        </a:lnSpc>
                      </a:pPr>
                      <a:r>
                        <a:rPr lang="en-US" sz="1600" b="0" kern="100" dirty="0">
                          <a:effectLst/>
                          <a:latin typeface="Times New Roman" panose="02020603050405020304" pitchFamily="18" charset="0"/>
                          <a:cs typeface="Times New Roman" panose="02020603050405020304" pitchFamily="18" charset="0"/>
                        </a:rPr>
                        <a:t>65%</a:t>
                      </a:r>
                    </a:p>
                  </a:txBody>
                  <a:tcPr marL="41544" marR="41544" marT="7693" marB="0"/>
                </a:tc>
                <a:tc>
                  <a:txBody>
                    <a:bodyPr/>
                    <a:lstStyle/>
                    <a:p>
                      <a:pPr marL="0" marR="0">
                        <a:lnSpc>
                          <a:spcPct val="107000"/>
                        </a:lnSpc>
                        <a:spcBef>
                          <a:spcPts val="0"/>
                        </a:spcBef>
                        <a:spcAft>
                          <a:spcPts val="800"/>
                        </a:spcAft>
                      </a:pPr>
                      <a:r>
                        <a:rPr lang="en-GB" sz="1600" b="0" kern="100" dirty="0">
                          <a:effectLst/>
                          <a:latin typeface="Times New Roman" panose="02020603050405020304" pitchFamily="18" charset="0"/>
                          <a:cs typeface="Times New Roman" panose="02020603050405020304" pitchFamily="18" charset="0"/>
                        </a:rPr>
                        <a:t> </a:t>
                      </a:r>
                    </a:p>
                    <a:p>
                      <a:pPr marL="0" marR="0">
                        <a:lnSpc>
                          <a:spcPct val="107000"/>
                        </a:lnSpc>
                        <a:spcBef>
                          <a:spcPts val="0"/>
                        </a:spcBef>
                        <a:spcAft>
                          <a:spcPts val="800"/>
                        </a:spcAft>
                      </a:pPr>
                      <a:r>
                        <a:rPr lang="en-GB" sz="1600" b="0" kern="100" dirty="0">
                          <a:effectLst/>
                          <a:latin typeface="Times New Roman" panose="02020603050405020304" pitchFamily="18" charset="0"/>
                          <a:cs typeface="Times New Roman" panose="02020603050405020304" pitchFamily="18" charset="0"/>
                        </a:rPr>
                        <a:t>75%</a:t>
                      </a:r>
                      <a:endParaRPr lang="en-US" sz="1600" b="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41544" marR="41544" marT="7693" marB="0"/>
                </a:tc>
                <a:tc>
                  <a:txBody>
                    <a:bodyPr/>
                    <a:lstStyle/>
                    <a:p>
                      <a:pPr marL="0" marR="0">
                        <a:lnSpc>
                          <a:spcPct val="107000"/>
                        </a:lnSpc>
                        <a:spcBef>
                          <a:spcPts val="0"/>
                        </a:spcBef>
                        <a:spcAft>
                          <a:spcPts val="800"/>
                        </a:spcAft>
                      </a:pPr>
                      <a:endParaRPr lang="en-GB" sz="1600" b="0" kern="100" dirty="0">
                        <a:effectLst/>
                        <a:latin typeface="Times New Roman" panose="02020603050405020304" pitchFamily="18" charset="0"/>
                        <a:cs typeface="Times New Roman" panose="02020603050405020304" pitchFamily="18" charset="0"/>
                      </a:endParaRPr>
                    </a:p>
                    <a:p>
                      <a:pPr marL="0" marR="0">
                        <a:lnSpc>
                          <a:spcPct val="107000"/>
                        </a:lnSpc>
                        <a:spcBef>
                          <a:spcPts val="0"/>
                        </a:spcBef>
                        <a:spcAft>
                          <a:spcPts val="800"/>
                        </a:spcAft>
                      </a:pPr>
                      <a:r>
                        <a:rPr lang="en-GB" sz="1600" b="0" kern="100" dirty="0">
                          <a:effectLst/>
                          <a:latin typeface="Times New Roman" panose="02020603050405020304" pitchFamily="18" charset="0"/>
                          <a:cs typeface="Times New Roman" panose="02020603050405020304" pitchFamily="18" charset="0"/>
                        </a:rPr>
                        <a:t>70.2% </a:t>
                      </a:r>
                      <a:endParaRPr lang="en-US" sz="1600" b="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41544" marR="41544" marT="7693" marB="0"/>
                </a:tc>
                <a:extLst>
                  <a:ext uri="{0D108BD9-81ED-4DB2-BD59-A6C34878D82A}">
                    <a16:rowId xmlns:a16="http://schemas.microsoft.com/office/drawing/2014/main" val="2671957016"/>
                  </a:ext>
                </a:extLst>
              </a:tr>
              <a:tr h="977548">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GB" sz="1600" b="0" kern="100" dirty="0">
                          <a:effectLst/>
                          <a:latin typeface="Times New Roman" panose="02020603050405020304" pitchFamily="18" charset="0"/>
                          <a:cs typeface="Times New Roman" panose="02020603050405020304" pitchFamily="18" charset="0"/>
                        </a:rPr>
                        <a:t> </a:t>
                      </a:r>
                      <a:r>
                        <a:rPr lang="en-US" sz="1600" b="0" kern="100" dirty="0">
                          <a:effectLst/>
                          <a:latin typeface="Times New Roman" panose="02020603050405020304" pitchFamily="18" charset="0"/>
                          <a:ea typeface="Aptos" panose="020B0004020202020204" pitchFamily="34" charset="0"/>
                          <a:cs typeface="Times New Roman" panose="02020603050405020304" pitchFamily="18" charset="0"/>
                        </a:rPr>
                        <a:t>Improved IGF Mobilization </a:t>
                      </a:r>
                    </a:p>
                  </a:txBody>
                  <a:tcPr marL="0" marR="0" marT="0" marB="0"/>
                </a:tc>
                <a:tc>
                  <a:txBody>
                    <a:bodyPr/>
                    <a:lstStyle/>
                    <a:p>
                      <a:pPr marL="0" marR="0">
                        <a:lnSpc>
                          <a:spcPct val="107000"/>
                        </a:lnSpc>
                        <a:spcBef>
                          <a:spcPts val="0"/>
                        </a:spcBef>
                        <a:spcAft>
                          <a:spcPts val="800"/>
                        </a:spcAft>
                      </a:pPr>
                      <a:r>
                        <a:rPr lang="en-GB" sz="1600" b="0" kern="100" dirty="0">
                          <a:effectLst/>
                          <a:latin typeface="Times New Roman" panose="02020603050405020304" pitchFamily="18" charset="0"/>
                          <a:cs typeface="Times New Roman" panose="02020603050405020304" pitchFamily="18" charset="0"/>
                        </a:rPr>
                        <a:t> IGF Mobilization Performance</a:t>
                      </a:r>
                      <a:endParaRPr lang="en-US" sz="1600" b="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41544" marR="41544" marT="7693" marB="0"/>
                </a:tc>
                <a:tc>
                  <a:txBody>
                    <a:bodyPr/>
                    <a:lstStyle/>
                    <a:p>
                      <a:pPr marL="0" marR="0">
                        <a:lnSpc>
                          <a:spcPct val="107000"/>
                        </a:lnSpc>
                        <a:spcBef>
                          <a:spcPts val="0"/>
                        </a:spcBef>
                        <a:spcAft>
                          <a:spcPts val="800"/>
                        </a:spcAft>
                      </a:pPr>
                      <a:r>
                        <a:rPr lang="en-GB" sz="1600" b="0" kern="100" dirty="0">
                          <a:effectLst/>
                          <a:latin typeface="Times New Roman" panose="02020603050405020304" pitchFamily="18" charset="0"/>
                          <a:cs typeface="Times New Roman" panose="02020603050405020304" pitchFamily="18" charset="0"/>
                        </a:rPr>
                        <a:t> Percentage Change in IGF </a:t>
                      </a:r>
                      <a:endParaRPr lang="en-US" sz="1600" b="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41544" marR="41544" marT="7693" marB="0"/>
                </a:tc>
                <a:tc>
                  <a:txBody>
                    <a:bodyPr/>
                    <a:lstStyle/>
                    <a:p>
                      <a:pPr>
                        <a:lnSpc>
                          <a:spcPct val="107000"/>
                        </a:lnSpc>
                      </a:pPr>
                      <a:r>
                        <a:rPr lang="en-US" sz="1600" b="0" kern="100" dirty="0">
                          <a:effectLst/>
                          <a:latin typeface="Times New Roman" panose="02020603050405020304" pitchFamily="18" charset="0"/>
                          <a:cs typeface="Times New Roman" panose="02020603050405020304" pitchFamily="18" charset="0"/>
                        </a:rPr>
                        <a:t>20%</a:t>
                      </a:r>
                    </a:p>
                  </a:txBody>
                  <a:tcPr marL="41544" marR="41544" marT="7693" marB="0" anchor="ctr"/>
                </a:tc>
                <a:tc>
                  <a:txBody>
                    <a:bodyPr/>
                    <a:lstStyle/>
                    <a:p>
                      <a:pPr>
                        <a:lnSpc>
                          <a:spcPct val="107000"/>
                        </a:lnSpc>
                      </a:pPr>
                      <a:r>
                        <a:rPr lang="en-US" sz="1600" b="0" kern="100" dirty="0">
                          <a:effectLst/>
                          <a:latin typeface="Times New Roman" panose="02020603050405020304" pitchFamily="18" charset="0"/>
                          <a:cs typeface="Times New Roman" panose="02020603050405020304" pitchFamily="18" charset="0"/>
                        </a:rPr>
                        <a:t>30.92%</a:t>
                      </a:r>
                    </a:p>
                  </a:txBody>
                  <a:tcPr marL="41544" marR="41544" marT="7693" marB="0" anchor="ctr"/>
                </a:tc>
                <a:tc>
                  <a:txBody>
                    <a:bodyPr/>
                    <a:lstStyle/>
                    <a:p>
                      <a:pPr marL="0" marR="0">
                        <a:lnSpc>
                          <a:spcPct val="107000"/>
                        </a:lnSpc>
                        <a:spcBef>
                          <a:spcPts val="0"/>
                        </a:spcBef>
                        <a:spcAft>
                          <a:spcPts val="800"/>
                        </a:spcAft>
                      </a:pPr>
                      <a:r>
                        <a:rPr lang="en-GB" sz="1600" b="0" kern="100" dirty="0">
                          <a:effectLst/>
                          <a:latin typeface="Times New Roman" panose="02020603050405020304" pitchFamily="18" charset="0"/>
                          <a:cs typeface="Times New Roman" panose="02020603050405020304" pitchFamily="18" charset="0"/>
                        </a:rPr>
                        <a:t> 20%</a:t>
                      </a:r>
                      <a:endParaRPr lang="en-US" sz="1600" b="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41544" marR="41544" marT="7693" marB="0" anchor="ctr"/>
                </a:tc>
                <a:tc>
                  <a:txBody>
                    <a:bodyPr/>
                    <a:lstStyle/>
                    <a:p>
                      <a:pPr marL="0" marR="0">
                        <a:lnSpc>
                          <a:spcPct val="107000"/>
                        </a:lnSpc>
                        <a:spcBef>
                          <a:spcPts val="0"/>
                        </a:spcBef>
                        <a:spcAft>
                          <a:spcPts val="800"/>
                        </a:spcAft>
                      </a:pPr>
                      <a:r>
                        <a:rPr lang="en-GB" sz="1600" b="0" kern="100" dirty="0">
                          <a:effectLst/>
                          <a:latin typeface="Times New Roman" panose="02020603050405020304" pitchFamily="18" charset="0"/>
                          <a:cs typeface="Times New Roman" panose="02020603050405020304" pitchFamily="18" charset="0"/>
                        </a:rPr>
                        <a:t>11.43% </a:t>
                      </a:r>
                      <a:endParaRPr lang="en-US" sz="1600" b="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41544" marR="41544" marT="7693" marB="0" anchor="ctr"/>
                </a:tc>
                <a:extLst>
                  <a:ext uri="{0D108BD9-81ED-4DB2-BD59-A6C34878D82A}">
                    <a16:rowId xmlns:a16="http://schemas.microsoft.com/office/drawing/2014/main" val="1710544596"/>
                  </a:ext>
                </a:extLst>
              </a:tr>
            </a:tbl>
          </a:graphicData>
        </a:graphic>
      </p:graphicFrame>
    </p:spTree>
    <p:extLst>
      <p:ext uri="{BB962C8B-B14F-4D97-AF65-F5344CB8AC3E}">
        <p14:creationId xmlns:p14="http://schemas.microsoft.com/office/powerpoint/2010/main" val="198669371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3C4CF-8083-8138-DD85-12DDA733BA4B}"/>
              </a:ext>
            </a:extLst>
          </p:cNvPr>
          <p:cNvSpPr>
            <a:spLocks noGrp="1"/>
          </p:cNvSpPr>
          <p:nvPr>
            <p:ph type="title"/>
          </p:nvPr>
        </p:nvSpPr>
        <p:spPr>
          <a:xfrm>
            <a:off x="1008732" y="141985"/>
            <a:ext cx="7815008" cy="543815"/>
          </a:xfrm>
        </p:spPr>
        <p:txBody>
          <a:bodyPr/>
          <a:lstStyle/>
          <a:p>
            <a:pPr algn="ctr" defTabSz="685800" fontAlgn="base">
              <a:spcBef>
                <a:spcPct val="0"/>
              </a:spcBef>
              <a:spcAft>
                <a:spcPct val="0"/>
              </a:spcAft>
            </a:pPr>
            <a:r>
              <a:rPr lang="en-US" sz="2400" dirty="0">
                <a:solidFill>
                  <a:schemeClr val="accent1"/>
                </a:solidFill>
                <a:latin typeface="Times New Roman" panose="02020603050405020304" pitchFamily="18" charset="0"/>
                <a:cs typeface="Times New Roman" panose="02020603050405020304" pitchFamily="18" charset="0"/>
              </a:rPr>
              <a:t>SANITATION BUDGET PERFORMANCE</a:t>
            </a:r>
          </a:p>
        </p:txBody>
      </p:sp>
      <p:graphicFrame>
        <p:nvGraphicFramePr>
          <p:cNvPr id="5" name="Table 4">
            <a:extLst>
              <a:ext uri="{FF2B5EF4-FFF2-40B4-BE49-F238E27FC236}">
                <a16:creationId xmlns:a16="http://schemas.microsoft.com/office/drawing/2014/main" id="{F1BD71B4-9157-4AD9-987E-C4A38FDED54A}"/>
              </a:ext>
            </a:extLst>
          </p:cNvPr>
          <p:cNvGraphicFramePr>
            <a:graphicFrameLocks noGrp="1"/>
          </p:cNvGraphicFramePr>
          <p:nvPr>
            <p:extLst>
              <p:ext uri="{D42A27DB-BD31-4B8C-83A1-F6EECF244321}">
                <p14:modId xmlns:p14="http://schemas.microsoft.com/office/powerpoint/2010/main" val="2735907181"/>
              </p:ext>
            </p:extLst>
          </p:nvPr>
        </p:nvGraphicFramePr>
        <p:xfrm>
          <a:off x="279919" y="988567"/>
          <a:ext cx="8543821" cy="4461763"/>
        </p:xfrm>
        <a:graphic>
          <a:graphicData uri="http://schemas.openxmlformats.org/drawingml/2006/table">
            <a:tbl>
              <a:tblPr firstRow="1" bandRow="1">
                <a:tableStyleId>{5940675A-B579-460E-94D1-54222C63F5DA}</a:tableStyleId>
              </a:tblPr>
              <a:tblGrid>
                <a:gridCol w="701595">
                  <a:extLst>
                    <a:ext uri="{9D8B030D-6E8A-4147-A177-3AD203B41FA5}">
                      <a16:colId xmlns:a16="http://schemas.microsoft.com/office/drawing/2014/main" val="260031509"/>
                    </a:ext>
                  </a:extLst>
                </a:gridCol>
                <a:gridCol w="5076760">
                  <a:extLst>
                    <a:ext uri="{9D8B030D-6E8A-4147-A177-3AD203B41FA5}">
                      <a16:colId xmlns:a16="http://schemas.microsoft.com/office/drawing/2014/main" val="2021215530"/>
                    </a:ext>
                  </a:extLst>
                </a:gridCol>
                <a:gridCol w="1382733">
                  <a:extLst>
                    <a:ext uri="{9D8B030D-6E8A-4147-A177-3AD203B41FA5}">
                      <a16:colId xmlns:a16="http://schemas.microsoft.com/office/drawing/2014/main" val="945774854"/>
                    </a:ext>
                  </a:extLst>
                </a:gridCol>
                <a:gridCol w="1382733">
                  <a:extLst>
                    <a:ext uri="{9D8B030D-6E8A-4147-A177-3AD203B41FA5}">
                      <a16:colId xmlns:a16="http://schemas.microsoft.com/office/drawing/2014/main" val="3753420959"/>
                    </a:ext>
                  </a:extLst>
                </a:gridCol>
              </a:tblGrid>
              <a:tr h="654992">
                <a:tc gridSpan="3">
                  <a:txBody>
                    <a:bodyPr/>
                    <a:lstStyle/>
                    <a:p>
                      <a:pPr marL="0" marR="0" algn="ctr">
                        <a:lnSpc>
                          <a:spcPct val="107000"/>
                        </a:lnSpc>
                        <a:spcBef>
                          <a:spcPts val="0"/>
                        </a:spcBef>
                        <a:spcAft>
                          <a:spcPts val="800"/>
                        </a:spcAft>
                      </a:pPr>
                      <a:r>
                        <a:rPr lang="en-US" sz="1600" b="1" dirty="0">
                          <a:effectLst/>
                          <a:latin typeface="Times New Roman" panose="02020603050405020304" pitchFamily="18" charset="0"/>
                          <a:cs typeface="Times New Roman" panose="02020603050405020304" pitchFamily="18" charset="0"/>
                        </a:rPr>
                        <a:t>Liquid Waste</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hMerge="1">
                  <a:txBody>
                    <a:bodyPr/>
                    <a:lstStyle/>
                    <a:p>
                      <a:endParaRPr lang="en-US"/>
                    </a:p>
                  </a:txBody>
                  <a:tcPr/>
                </a:tc>
                <a:tc hMerge="1">
                  <a:txBody>
                    <a:bodyPr/>
                    <a:lstStyle/>
                    <a:p>
                      <a:endParaRPr lang="en-US"/>
                    </a:p>
                  </a:txBody>
                  <a:tcPr/>
                </a:tc>
                <a:tc>
                  <a:txBody>
                    <a:bodyPr/>
                    <a:lstStyle/>
                    <a:p>
                      <a:endParaRPr lang="en-US" sz="160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794865706"/>
                  </a:ext>
                </a:extLst>
              </a:tr>
              <a:tr h="897935">
                <a:tc>
                  <a:txBody>
                    <a:bodyPr/>
                    <a:lstStyle/>
                    <a:p>
                      <a:pPr marL="0" marR="0" algn="ctr">
                        <a:lnSpc>
                          <a:spcPct val="107000"/>
                        </a:lnSpc>
                        <a:spcBef>
                          <a:spcPts val="0"/>
                        </a:spcBef>
                        <a:spcAft>
                          <a:spcPts val="800"/>
                        </a:spcAft>
                      </a:pPr>
                      <a:r>
                        <a:rPr lang="en-US" sz="1600" b="1" dirty="0">
                          <a:effectLst/>
                          <a:latin typeface="Times New Roman" panose="02020603050405020304" pitchFamily="18" charset="0"/>
                          <a:cs typeface="Times New Roman" panose="02020603050405020304" pitchFamily="18" charset="0"/>
                        </a:rPr>
                        <a:t>No</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anchor="b"/>
                </a:tc>
                <a:tc>
                  <a:txBody>
                    <a:bodyPr/>
                    <a:lstStyle/>
                    <a:p>
                      <a:pPr marL="0" marR="0" algn="ctr">
                        <a:lnSpc>
                          <a:spcPct val="107000"/>
                        </a:lnSpc>
                        <a:spcBef>
                          <a:spcPts val="0"/>
                        </a:spcBef>
                        <a:spcAft>
                          <a:spcPts val="800"/>
                        </a:spcAft>
                      </a:pPr>
                      <a:r>
                        <a:rPr lang="en-US" sz="1600" b="1" dirty="0">
                          <a:effectLst/>
                          <a:latin typeface="Times New Roman" panose="02020603050405020304" pitchFamily="18" charset="0"/>
                          <a:cs typeface="Times New Roman" panose="02020603050405020304" pitchFamily="18" charset="0"/>
                        </a:rPr>
                        <a:t>Name of Activity/Project</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anchor="b"/>
                </a:tc>
                <a:tc>
                  <a:txBody>
                    <a:bodyPr/>
                    <a:lstStyle/>
                    <a:p>
                      <a:pPr marL="0" marR="0" algn="ctr">
                        <a:lnSpc>
                          <a:spcPct val="107000"/>
                        </a:lnSpc>
                        <a:spcBef>
                          <a:spcPts val="0"/>
                        </a:spcBef>
                        <a:spcAft>
                          <a:spcPts val="800"/>
                        </a:spcAft>
                      </a:pPr>
                      <a:r>
                        <a:rPr lang="en-US" sz="1600" b="1" dirty="0">
                          <a:effectLst/>
                          <a:latin typeface="Times New Roman" panose="02020603050405020304" pitchFamily="18" charset="0"/>
                          <a:cs typeface="Times New Roman" panose="02020603050405020304" pitchFamily="18" charset="0"/>
                        </a:rPr>
                        <a:t>Budget</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anchor="b"/>
                </a:tc>
                <a:tc>
                  <a:txBody>
                    <a:bodyPr/>
                    <a:lstStyle/>
                    <a:p>
                      <a:pPr marL="0" marR="0" algn="ctr">
                        <a:lnSpc>
                          <a:spcPct val="107000"/>
                        </a:lnSpc>
                        <a:spcBef>
                          <a:spcPts val="0"/>
                        </a:spcBef>
                        <a:spcAft>
                          <a:spcPts val="800"/>
                        </a:spcAft>
                      </a:pPr>
                      <a:r>
                        <a:rPr lang="en-US" sz="1600" b="1" dirty="0">
                          <a:effectLst/>
                          <a:latin typeface="Times New Roman" panose="02020603050405020304" pitchFamily="18" charset="0"/>
                          <a:ea typeface="Calibri" panose="020F0502020204030204" pitchFamily="34" charset="0"/>
                          <a:cs typeface="Times New Roman" panose="02020603050405020304" pitchFamily="18" charset="0"/>
                        </a:rPr>
                        <a:t>Actuals as at September, 2024</a:t>
                      </a:r>
                    </a:p>
                  </a:txBody>
                  <a:tcPr anchor="b"/>
                </a:tc>
                <a:extLst>
                  <a:ext uri="{0D108BD9-81ED-4DB2-BD59-A6C34878D82A}">
                    <a16:rowId xmlns:a16="http://schemas.microsoft.com/office/drawing/2014/main" val="694860692"/>
                  </a:ext>
                </a:extLst>
              </a:tr>
              <a:tr h="1096472">
                <a:tc>
                  <a:txBody>
                    <a:bodyPr/>
                    <a:lstStyle/>
                    <a:p>
                      <a:pPr>
                        <a:lnSpc>
                          <a:spcPct val="107000"/>
                        </a:lnSpc>
                      </a:pPr>
                      <a:r>
                        <a:rPr lang="en-US" sz="1600" b="1" dirty="0">
                          <a:effectLst/>
                          <a:latin typeface="Times New Roman" panose="02020603050405020304" pitchFamily="18" charset="0"/>
                          <a:cs typeface="Times New Roman" panose="02020603050405020304" pitchFamily="18" charset="0"/>
                        </a:rPr>
                        <a:t>1</a:t>
                      </a:r>
                    </a:p>
                  </a:txBody>
                  <a:tcPr anchor="b"/>
                </a:tc>
                <a:tc>
                  <a:txBody>
                    <a:bodyPr/>
                    <a:lstStyle/>
                    <a:p>
                      <a:pPr algn="l"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Organize and supervise regular liquid waste management, fumigation, disinfection and disinfestation of markets, sanitary sites, public institutions and final disposal sites.</a:t>
                      </a:r>
                    </a:p>
                  </a:txBody>
                  <a:tcPr marL="9525" marR="9525" marT="9525" marB="0" anchor="b"/>
                </a:tc>
                <a:tc>
                  <a:txBody>
                    <a:bodyPr/>
                    <a:lstStyle/>
                    <a:p>
                      <a:pPr algn="r">
                        <a:lnSpc>
                          <a:spcPct val="107000"/>
                        </a:lnSpc>
                      </a:pPr>
                      <a:r>
                        <a:rPr lang="en-US" sz="1600" b="0" dirty="0">
                          <a:effectLst/>
                          <a:latin typeface="Times New Roman" panose="02020603050405020304" pitchFamily="18" charset="0"/>
                          <a:cs typeface="Times New Roman" panose="02020603050405020304" pitchFamily="18" charset="0"/>
                        </a:rPr>
                        <a:t>120,000.00</a:t>
                      </a:r>
                    </a:p>
                  </a:txBody>
                  <a:tcPr anchor="b"/>
                </a:tc>
                <a:tc>
                  <a:txBody>
                    <a:bodyPr/>
                    <a:lstStyle/>
                    <a:p>
                      <a:pPr algn="r">
                        <a:lnSpc>
                          <a:spcPct val="107000"/>
                        </a:lnSpc>
                      </a:pPr>
                      <a:r>
                        <a:rPr lang="en-US" sz="1600" b="0" dirty="0">
                          <a:effectLst/>
                          <a:latin typeface="Times New Roman" panose="02020603050405020304" pitchFamily="18" charset="0"/>
                          <a:cs typeface="Times New Roman" panose="02020603050405020304" pitchFamily="18" charset="0"/>
                        </a:rPr>
                        <a:t>49,212.00</a:t>
                      </a:r>
                    </a:p>
                  </a:txBody>
                  <a:tcPr anchor="b"/>
                </a:tc>
                <a:extLst>
                  <a:ext uri="{0D108BD9-81ED-4DB2-BD59-A6C34878D82A}">
                    <a16:rowId xmlns:a16="http://schemas.microsoft.com/office/drawing/2014/main" val="3709232867"/>
                  </a:ext>
                </a:extLst>
              </a:tr>
              <a:tr h="1146169">
                <a:tc>
                  <a:txBody>
                    <a:bodyPr/>
                    <a:lstStyle/>
                    <a:p>
                      <a:pPr>
                        <a:lnSpc>
                          <a:spcPct val="107000"/>
                        </a:lnSpc>
                      </a:pPr>
                      <a:r>
                        <a:rPr lang="en-US" sz="1600" b="1" dirty="0">
                          <a:effectLst/>
                          <a:latin typeface="Times New Roman" panose="02020603050405020304" pitchFamily="18" charset="0"/>
                          <a:cs typeface="Times New Roman" panose="02020603050405020304" pitchFamily="18" charset="0"/>
                        </a:rPr>
                        <a:t>2</a:t>
                      </a:r>
                    </a:p>
                  </a:txBody>
                  <a:tcPr anchor="b"/>
                </a:tc>
                <a:tc>
                  <a:txBody>
                    <a:bodyPr/>
                    <a:lstStyle/>
                    <a:p>
                      <a:pPr>
                        <a:lnSpc>
                          <a:spcPct val="107000"/>
                        </a:lnSpc>
                      </a:pPr>
                      <a:r>
                        <a:rPr lang="en-US" sz="1600" b="0" dirty="0">
                          <a:effectLst/>
                          <a:latin typeface="Times New Roman" panose="02020603050405020304" pitchFamily="18" charset="0"/>
                          <a:cs typeface="Times New Roman" panose="02020603050405020304" pitchFamily="18" charset="0"/>
                        </a:rPr>
                        <a:t>Conduct inspections and promote household latrines in 5 communities namely; Asesewa, </a:t>
                      </a:r>
                      <a:r>
                        <a:rPr lang="en-US" sz="1600" b="0" dirty="0" err="1">
                          <a:effectLst/>
                          <a:latin typeface="Times New Roman" panose="02020603050405020304" pitchFamily="18" charset="0"/>
                          <a:cs typeface="Times New Roman" panose="02020603050405020304" pitchFamily="18" charset="0"/>
                        </a:rPr>
                        <a:t>Akateng</a:t>
                      </a:r>
                      <a:r>
                        <a:rPr lang="en-US" sz="1600" b="0" dirty="0">
                          <a:effectLst/>
                          <a:latin typeface="Times New Roman" panose="02020603050405020304" pitchFamily="18" charset="0"/>
                          <a:cs typeface="Times New Roman" panose="02020603050405020304" pitchFamily="18" charset="0"/>
                        </a:rPr>
                        <a:t> ,</a:t>
                      </a:r>
                      <a:r>
                        <a:rPr lang="en-US" sz="1600" b="0" dirty="0" err="1">
                          <a:effectLst/>
                          <a:latin typeface="Times New Roman" panose="02020603050405020304" pitchFamily="18" charset="0"/>
                          <a:cs typeface="Times New Roman" panose="02020603050405020304" pitchFamily="18" charset="0"/>
                        </a:rPr>
                        <a:t>Sekesua</a:t>
                      </a:r>
                      <a:r>
                        <a:rPr lang="en-US" sz="1600" b="0" dirty="0">
                          <a:effectLst/>
                          <a:latin typeface="Times New Roman" panose="02020603050405020304" pitchFamily="18" charset="0"/>
                          <a:cs typeface="Times New Roman" panose="02020603050405020304" pitchFamily="18" charset="0"/>
                        </a:rPr>
                        <a:t> , </a:t>
                      </a:r>
                      <a:r>
                        <a:rPr lang="en-US" sz="1600" b="0" dirty="0" err="1">
                          <a:effectLst/>
                          <a:latin typeface="Times New Roman" panose="02020603050405020304" pitchFamily="18" charset="0"/>
                          <a:cs typeface="Times New Roman" panose="02020603050405020304" pitchFamily="18" charset="0"/>
                        </a:rPr>
                        <a:t>Otrokper</a:t>
                      </a:r>
                      <a:r>
                        <a:rPr lang="en-US" sz="1600" b="0" dirty="0">
                          <a:effectLst/>
                          <a:latin typeface="Times New Roman" panose="02020603050405020304" pitchFamily="18" charset="0"/>
                          <a:cs typeface="Times New Roman" panose="02020603050405020304" pitchFamily="18" charset="0"/>
                        </a:rPr>
                        <a:t> and </a:t>
                      </a:r>
                      <a:r>
                        <a:rPr lang="en-US" sz="1600" b="0" dirty="0" err="1">
                          <a:effectLst/>
                          <a:latin typeface="Times New Roman" panose="02020603050405020304" pitchFamily="18" charset="0"/>
                          <a:cs typeface="Times New Roman" panose="02020603050405020304" pitchFamily="18" charset="0"/>
                        </a:rPr>
                        <a:t>Anyaboni</a:t>
                      </a:r>
                      <a:r>
                        <a:rPr lang="en-US" sz="1600" b="0" dirty="0">
                          <a:effectLst/>
                          <a:latin typeface="Times New Roman" panose="02020603050405020304" pitchFamily="18" charset="0"/>
                          <a:cs typeface="Times New Roman" panose="02020603050405020304" pitchFamily="18" charset="0"/>
                        </a:rPr>
                        <a:t> </a:t>
                      </a:r>
                    </a:p>
                  </a:txBody>
                  <a:tcPr anchor="b"/>
                </a:tc>
                <a:tc>
                  <a:txBody>
                    <a:bodyPr/>
                    <a:lstStyle/>
                    <a:p>
                      <a:pPr algn="r">
                        <a:lnSpc>
                          <a:spcPct val="107000"/>
                        </a:lnSpc>
                      </a:pPr>
                      <a:r>
                        <a:rPr lang="en-US" sz="1600" b="0" dirty="0">
                          <a:effectLst/>
                          <a:latin typeface="Times New Roman" panose="02020603050405020304" pitchFamily="18" charset="0"/>
                          <a:cs typeface="Times New Roman" panose="02020603050405020304" pitchFamily="18" charset="0"/>
                        </a:rPr>
                        <a:t>28,000.00</a:t>
                      </a:r>
                    </a:p>
                  </a:txBody>
                  <a:tcPr anchor="b"/>
                </a:tc>
                <a:tc>
                  <a:txBody>
                    <a:bodyPr/>
                    <a:lstStyle/>
                    <a:p>
                      <a:pPr algn="r">
                        <a:lnSpc>
                          <a:spcPct val="107000"/>
                        </a:lnSpc>
                      </a:pPr>
                      <a:r>
                        <a:rPr lang="en-US" sz="1600" b="0" dirty="0">
                          <a:effectLst/>
                          <a:latin typeface="Times New Roman" panose="02020603050405020304" pitchFamily="18" charset="0"/>
                          <a:cs typeface="Times New Roman" panose="02020603050405020304" pitchFamily="18" charset="0"/>
                        </a:rPr>
                        <a:t>-</a:t>
                      </a:r>
                    </a:p>
                  </a:txBody>
                  <a:tcPr anchor="b"/>
                </a:tc>
                <a:extLst>
                  <a:ext uri="{0D108BD9-81ED-4DB2-BD59-A6C34878D82A}">
                    <a16:rowId xmlns:a16="http://schemas.microsoft.com/office/drawing/2014/main" val="193442217"/>
                  </a:ext>
                </a:extLst>
              </a:tr>
              <a:tr h="666195">
                <a:tc>
                  <a:txBody>
                    <a:bodyPr/>
                    <a:lstStyle/>
                    <a:p>
                      <a:pPr>
                        <a:lnSpc>
                          <a:spcPct val="107000"/>
                        </a:lnSpc>
                      </a:pPr>
                      <a:endParaRPr lang="en-US" sz="1600" b="1">
                        <a:effectLst/>
                        <a:latin typeface="Times New Roman" panose="02020603050405020304" pitchFamily="18" charset="0"/>
                        <a:cs typeface="Times New Roman" panose="02020603050405020304" pitchFamily="18" charset="0"/>
                      </a:endParaRPr>
                    </a:p>
                  </a:txBody>
                  <a:tcPr anchor="b"/>
                </a:tc>
                <a:tc>
                  <a:txBody>
                    <a:bodyPr/>
                    <a:lstStyle/>
                    <a:p>
                      <a:pPr>
                        <a:lnSpc>
                          <a:spcPct val="107000"/>
                        </a:lnSpc>
                      </a:pPr>
                      <a:r>
                        <a:rPr lang="en-US" sz="1600" b="1" dirty="0">
                          <a:effectLst/>
                          <a:latin typeface="Times New Roman" panose="02020603050405020304" pitchFamily="18" charset="0"/>
                          <a:cs typeface="Times New Roman" panose="02020603050405020304" pitchFamily="18" charset="0"/>
                        </a:rPr>
                        <a:t>TOTAL</a:t>
                      </a:r>
                    </a:p>
                  </a:txBody>
                  <a:tcPr anchor="b"/>
                </a:tc>
                <a:tc>
                  <a:txBody>
                    <a:bodyPr/>
                    <a:lstStyle/>
                    <a:p>
                      <a:pPr algn="r">
                        <a:lnSpc>
                          <a:spcPct val="107000"/>
                        </a:lnSpc>
                      </a:pPr>
                      <a:r>
                        <a:rPr lang="en-US" sz="1600" b="1" dirty="0">
                          <a:effectLst/>
                          <a:latin typeface="Times New Roman" panose="02020603050405020304" pitchFamily="18" charset="0"/>
                          <a:cs typeface="Times New Roman" panose="02020603050405020304" pitchFamily="18" charset="0"/>
                        </a:rPr>
                        <a:t>148,000.00</a:t>
                      </a:r>
                    </a:p>
                  </a:txBody>
                  <a:tcPr anchor="b">
                    <a:solidFill>
                      <a:schemeClr val="bg1"/>
                    </a:solidFill>
                  </a:tcPr>
                </a:tc>
                <a:tc>
                  <a:txBody>
                    <a:bodyPr/>
                    <a:lstStyle/>
                    <a:p>
                      <a:pPr algn="r">
                        <a:lnSpc>
                          <a:spcPct val="107000"/>
                        </a:lnSpc>
                      </a:pPr>
                      <a:r>
                        <a:rPr lang="en-US" sz="1600" b="1" dirty="0">
                          <a:effectLst/>
                          <a:latin typeface="Times New Roman" panose="02020603050405020304" pitchFamily="18" charset="0"/>
                          <a:cs typeface="Times New Roman" panose="02020603050405020304" pitchFamily="18" charset="0"/>
                        </a:rPr>
                        <a:t>49,212.00</a:t>
                      </a:r>
                    </a:p>
                  </a:txBody>
                  <a:tcPr anchor="b">
                    <a:solidFill>
                      <a:schemeClr val="bg1"/>
                    </a:solidFill>
                  </a:tcPr>
                </a:tc>
                <a:extLst>
                  <a:ext uri="{0D108BD9-81ED-4DB2-BD59-A6C34878D82A}">
                    <a16:rowId xmlns:a16="http://schemas.microsoft.com/office/drawing/2014/main" val="1295200142"/>
                  </a:ext>
                </a:extLst>
              </a:tr>
            </a:tbl>
          </a:graphicData>
        </a:graphic>
      </p:graphicFrame>
      <p:sp>
        <p:nvSpPr>
          <p:cNvPr id="4" name="Slide Number Placeholder 3">
            <a:extLst>
              <a:ext uri="{FF2B5EF4-FFF2-40B4-BE49-F238E27FC236}">
                <a16:creationId xmlns:a16="http://schemas.microsoft.com/office/drawing/2014/main" id="{89421C1C-B5FF-4474-A4EB-FD49AD3894F8}"/>
              </a:ext>
            </a:extLst>
          </p:cNvPr>
          <p:cNvSpPr>
            <a:spLocks noGrp="1"/>
          </p:cNvSpPr>
          <p:nvPr>
            <p:ph type="sldNum" sz="quarter" idx="11"/>
          </p:nvPr>
        </p:nvSpPr>
        <p:spPr/>
        <p:txBody>
          <a:bodyPr/>
          <a:lstStyle/>
          <a:p>
            <a:fld id="{2392425C-E889-4A93-B643-0E993E815549}" type="slidenum">
              <a:rPr lang="en-US" smtClean="0"/>
              <a:t>42</a:t>
            </a:fld>
            <a:endParaRPr lang="en-US"/>
          </a:p>
        </p:txBody>
      </p:sp>
    </p:spTree>
    <p:extLst>
      <p:ext uri="{BB962C8B-B14F-4D97-AF65-F5344CB8AC3E}">
        <p14:creationId xmlns:p14="http://schemas.microsoft.com/office/powerpoint/2010/main" val="144261787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3C4CF-8083-8138-DD85-12DDA733BA4B}"/>
              </a:ext>
            </a:extLst>
          </p:cNvPr>
          <p:cNvSpPr>
            <a:spLocks noGrp="1"/>
          </p:cNvSpPr>
          <p:nvPr>
            <p:ph type="title"/>
          </p:nvPr>
        </p:nvSpPr>
        <p:spPr>
          <a:xfrm>
            <a:off x="1008732" y="-57905"/>
            <a:ext cx="7815008" cy="543815"/>
          </a:xfrm>
        </p:spPr>
        <p:txBody>
          <a:bodyPr/>
          <a:lstStyle/>
          <a:p>
            <a:pPr algn="ctr" defTabSz="685800" fontAlgn="base">
              <a:spcBef>
                <a:spcPct val="0"/>
              </a:spcBef>
              <a:spcAft>
                <a:spcPct val="0"/>
              </a:spcAft>
            </a:pPr>
            <a:r>
              <a:rPr lang="en-US" sz="2400" dirty="0">
                <a:solidFill>
                  <a:schemeClr val="accent1"/>
                </a:solidFill>
                <a:latin typeface="Times New Roman" panose="02020603050405020304" pitchFamily="18" charset="0"/>
                <a:cs typeface="Times New Roman" panose="02020603050405020304" pitchFamily="18" charset="0"/>
              </a:rPr>
              <a:t>SANITATION BUDGET PERFORMANCE</a:t>
            </a:r>
          </a:p>
        </p:txBody>
      </p:sp>
      <p:graphicFrame>
        <p:nvGraphicFramePr>
          <p:cNvPr id="7" name="Table 6">
            <a:extLst>
              <a:ext uri="{FF2B5EF4-FFF2-40B4-BE49-F238E27FC236}">
                <a16:creationId xmlns:a16="http://schemas.microsoft.com/office/drawing/2014/main" id="{06492A5E-49E1-4850-8182-B8ADAAD8E232}"/>
              </a:ext>
            </a:extLst>
          </p:cNvPr>
          <p:cNvGraphicFramePr>
            <a:graphicFrameLocks noGrp="1"/>
          </p:cNvGraphicFramePr>
          <p:nvPr>
            <p:extLst>
              <p:ext uri="{D42A27DB-BD31-4B8C-83A1-F6EECF244321}">
                <p14:modId xmlns:p14="http://schemas.microsoft.com/office/powerpoint/2010/main" val="2599364403"/>
              </p:ext>
            </p:extLst>
          </p:nvPr>
        </p:nvGraphicFramePr>
        <p:xfrm>
          <a:off x="306812" y="864532"/>
          <a:ext cx="8516927" cy="5451919"/>
        </p:xfrm>
        <a:graphic>
          <a:graphicData uri="http://schemas.openxmlformats.org/drawingml/2006/table">
            <a:tbl>
              <a:tblPr firstRow="1" bandRow="1">
                <a:tableStyleId>{5940675A-B579-460E-94D1-54222C63F5DA}</a:tableStyleId>
              </a:tblPr>
              <a:tblGrid>
                <a:gridCol w="584306">
                  <a:extLst>
                    <a:ext uri="{9D8B030D-6E8A-4147-A177-3AD203B41FA5}">
                      <a16:colId xmlns:a16="http://schemas.microsoft.com/office/drawing/2014/main" val="134508048"/>
                    </a:ext>
                  </a:extLst>
                </a:gridCol>
                <a:gridCol w="5186570">
                  <a:extLst>
                    <a:ext uri="{9D8B030D-6E8A-4147-A177-3AD203B41FA5}">
                      <a16:colId xmlns:a16="http://schemas.microsoft.com/office/drawing/2014/main" val="3694199055"/>
                    </a:ext>
                  </a:extLst>
                </a:gridCol>
                <a:gridCol w="1202988">
                  <a:extLst>
                    <a:ext uri="{9D8B030D-6E8A-4147-A177-3AD203B41FA5}">
                      <a16:colId xmlns:a16="http://schemas.microsoft.com/office/drawing/2014/main" val="1201937429"/>
                    </a:ext>
                  </a:extLst>
                </a:gridCol>
                <a:gridCol w="1543063">
                  <a:extLst>
                    <a:ext uri="{9D8B030D-6E8A-4147-A177-3AD203B41FA5}">
                      <a16:colId xmlns:a16="http://schemas.microsoft.com/office/drawing/2014/main" val="1900544033"/>
                    </a:ext>
                  </a:extLst>
                </a:gridCol>
              </a:tblGrid>
              <a:tr h="439858">
                <a:tc gridSpan="4">
                  <a:txBody>
                    <a:bodyPr/>
                    <a:lstStyle/>
                    <a:p>
                      <a:pPr marL="0" marR="0" algn="ctr">
                        <a:lnSpc>
                          <a:spcPct val="107000"/>
                        </a:lnSpc>
                        <a:spcBef>
                          <a:spcPts val="0"/>
                        </a:spcBef>
                        <a:spcAft>
                          <a:spcPts val="800"/>
                        </a:spcAft>
                      </a:pPr>
                      <a:r>
                        <a:rPr lang="en-US" sz="1600" b="1" dirty="0">
                          <a:effectLst/>
                          <a:latin typeface="Times New Roman" panose="02020603050405020304" pitchFamily="18" charset="0"/>
                          <a:cs typeface="Times New Roman" panose="02020603050405020304" pitchFamily="18" charset="0"/>
                        </a:rPr>
                        <a:t>Solid Waste</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228763113"/>
                  </a:ext>
                </a:extLst>
              </a:tr>
              <a:tr h="769708">
                <a:tc>
                  <a:txBody>
                    <a:bodyPr/>
                    <a:lstStyle/>
                    <a:p>
                      <a:pPr marL="0" marR="0" algn="ctr">
                        <a:lnSpc>
                          <a:spcPct val="107000"/>
                        </a:lnSpc>
                        <a:spcBef>
                          <a:spcPts val="0"/>
                        </a:spcBef>
                        <a:spcAft>
                          <a:spcPts val="800"/>
                        </a:spcAft>
                      </a:pPr>
                      <a:r>
                        <a:rPr lang="en-US" sz="1400" b="1" dirty="0">
                          <a:effectLst/>
                        </a:rPr>
                        <a:t>No</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anchor="b"/>
                </a:tc>
                <a:tc>
                  <a:txBody>
                    <a:bodyPr/>
                    <a:lstStyle/>
                    <a:p>
                      <a:pPr marL="0" marR="0" algn="ctr">
                        <a:lnSpc>
                          <a:spcPct val="107000"/>
                        </a:lnSpc>
                        <a:spcBef>
                          <a:spcPts val="0"/>
                        </a:spcBef>
                        <a:spcAft>
                          <a:spcPts val="800"/>
                        </a:spcAft>
                      </a:pPr>
                      <a:r>
                        <a:rPr lang="en-US" sz="1600" b="1" dirty="0">
                          <a:effectLst/>
                          <a:latin typeface="Times New Roman" panose="02020603050405020304" pitchFamily="18" charset="0"/>
                          <a:cs typeface="Times New Roman" panose="02020603050405020304" pitchFamily="18" charset="0"/>
                        </a:rPr>
                        <a:t>Name of Activity/Project</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anchor="b"/>
                </a:tc>
                <a:tc>
                  <a:txBody>
                    <a:bodyPr/>
                    <a:lstStyle/>
                    <a:p>
                      <a:pPr marL="0" marR="0" algn="ctr">
                        <a:lnSpc>
                          <a:spcPct val="107000"/>
                        </a:lnSpc>
                        <a:spcBef>
                          <a:spcPts val="0"/>
                        </a:spcBef>
                        <a:spcAft>
                          <a:spcPts val="800"/>
                        </a:spcAft>
                      </a:pPr>
                      <a:r>
                        <a:rPr lang="en-US" sz="1600" b="1" dirty="0">
                          <a:effectLst/>
                          <a:latin typeface="Times New Roman" panose="02020603050405020304" pitchFamily="18" charset="0"/>
                          <a:cs typeface="Times New Roman" panose="02020603050405020304" pitchFamily="18" charset="0"/>
                        </a:rPr>
                        <a:t>Budget</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anchor="b"/>
                </a:tc>
                <a:tc>
                  <a:txBody>
                    <a:bodyPr/>
                    <a:lstStyle/>
                    <a:p>
                      <a:pPr marL="0" marR="0" algn="ctr">
                        <a:lnSpc>
                          <a:spcPct val="107000"/>
                        </a:lnSpc>
                        <a:spcBef>
                          <a:spcPts val="0"/>
                        </a:spcBef>
                        <a:spcAft>
                          <a:spcPts val="800"/>
                        </a:spcAft>
                      </a:pPr>
                      <a:r>
                        <a:rPr lang="en-US" sz="1600" b="1" dirty="0">
                          <a:effectLst/>
                          <a:latin typeface="Times New Roman" panose="02020603050405020304" pitchFamily="18" charset="0"/>
                          <a:ea typeface="Calibri" panose="020F0502020204030204" pitchFamily="34" charset="0"/>
                          <a:cs typeface="Times New Roman" panose="02020603050405020304" pitchFamily="18" charset="0"/>
                        </a:rPr>
                        <a:t>Actuals as at September, 2024</a:t>
                      </a:r>
                    </a:p>
                  </a:txBody>
                  <a:tcPr anchor="b"/>
                </a:tc>
                <a:extLst>
                  <a:ext uri="{0D108BD9-81ED-4DB2-BD59-A6C34878D82A}">
                    <a16:rowId xmlns:a16="http://schemas.microsoft.com/office/drawing/2014/main" val="2155824376"/>
                  </a:ext>
                </a:extLst>
              </a:tr>
              <a:tr h="769708">
                <a:tc>
                  <a:txBody>
                    <a:bodyPr/>
                    <a:lstStyle/>
                    <a:p>
                      <a:pPr>
                        <a:lnSpc>
                          <a:spcPct val="107000"/>
                        </a:lnSpc>
                      </a:pPr>
                      <a:r>
                        <a:rPr lang="en-US" sz="1200" b="1" dirty="0">
                          <a:effectLst/>
                          <a:latin typeface="+mj-lt"/>
                          <a:cs typeface="Times New Roman" panose="02020603050405020304" pitchFamily="18" charset="0"/>
                        </a:rPr>
                        <a:t>1</a:t>
                      </a:r>
                    </a:p>
                  </a:txBody>
                  <a:tcPr anchor="b"/>
                </a:tc>
                <a:tc>
                  <a:txBody>
                    <a:bodyPr/>
                    <a:lstStyle/>
                    <a:p>
                      <a:pPr>
                        <a:lnSpc>
                          <a:spcPct val="107000"/>
                        </a:lnSpc>
                      </a:pPr>
                      <a:r>
                        <a:rPr lang="en-US" sz="1600" b="0" dirty="0">
                          <a:effectLst/>
                          <a:latin typeface="Times New Roman" panose="02020603050405020304" pitchFamily="18" charset="0"/>
                          <a:cs typeface="Times New Roman" panose="02020603050405020304" pitchFamily="18" charset="0"/>
                        </a:rPr>
                        <a:t>Organize</a:t>
                      </a:r>
                      <a:r>
                        <a:rPr lang="en-US" sz="1600" b="0" baseline="0" dirty="0">
                          <a:effectLst/>
                          <a:latin typeface="Times New Roman" panose="02020603050405020304" pitchFamily="18" charset="0"/>
                          <a:cs typeface="Times New Roman" panose="02020603050405020304" pitchFamily="18" charset="0"/>
                        </a:rPr>
                        <a:t> screening of food vendors and undertake public education on food hygiene</a:t>
                      </a:r>
                      <a:endParaRPr lang="en-US" sz="1600" b="0" dirty="0">
                        <a:effectLst/>
                        <a:latin typeface="Times New Roman" panose="02020603050405020304" pitchFamily="18" charset="0"/>
                        <a:cs typeface="Times New Roman" panose="02020603050405020304" pitchFamily="18" charset="0"/>
                      </a:endParaRPr>
                    </a:p>
                  </a:txBody>
                  <a:tcPr anchor="b"/>
                </a:tc>
                <a:tc>
                  <a:txBody>
                    <a:bodyPr/>
                    <a:lstStyle/>
                    <a:p>
                      <a:pPr algn="r">
                        <a:lnSpc>
                          <a:spcPct val="107000"/>
                        </a:lnSpc>
                      </a:pPr>
                      <a:r>
                        <a:rPr lang="en-US" sz="1600" b="0" dirty="0">
                          <a:effectLst/>
                          <a:latin typeface="Times New Roman" panose="02020603050405020304" pitchFamily="18" charset="0"/>
                          <a:cs typeface="Times New Roman" panose="02020603050405020304" pitchFamily="18" charset="0"/>
                        </a:rPr>
                        <a:t>16,000.00</a:t>
                      </a:r>
                    </a:p>
                  </a:txBody>
                  <a:tcPr anchor="b"/>
                </a:tc>
                <a:tc>
                  <a:txBody>
                    <a:bodyPr/>
                    <a:lstStyle/>
                    <a:p>
                      <a:pPr algn="r">
                        <a:lnSpc>
                          <a:spcPct val="107000"/>
                        </a:lnSpc>
                      </a:pPr>
                      <a:r>
                        <a:rPr lang="en-US" sz="1600" b="0" dirty="0">
                          <a:effectLst/>
                          <a:latin typeface="Times New Roman" panose="02020603050405020304" pitchFamily="18" charset="0"/>
                          <a:cs typeface="Times New Roman" panose="02020603050405020304" pitchFamily="18" charset="0"/>
                        </a:rPr>
                        <a:t>6,000.00</a:t>
                      </a:r>
                    </a:p>
                  </a:txBody>
                  <a:tcPr anchor="b"/>
                </a:tc>
                <a:extLst>
                  <a:ext uri="{0D108BD9-81ED-4DB2-BD59-A6C34878D82A}">
                    <a16:rowId xmlns:a16="http://schemas.microsoft.com/office/drawing/2014/main" val="4064835252"/>
                  </a:ext>
                </a:extLst>
              </a:tr>
              <a:tr h="630336">
                <a:tc>
                  <a:txBody>
                    <a:bodyPr/>
                    <a:lstStyle/>
                    <a:p>
                      <a:pPr>
                        <a:lnSpc>
                          <a:spcPct val="107000"/>
                        </a:lnSpc>
                      </a:pPr>
                      <a:r>
                        <a:rPr lang="en-US" sz="1200" b="1" dirty="0">
                          <a:effectLst/>
                          <a:latin typeface="+mj-lt"/>
                          <a:cs typeface="Times New Roman" panose="02020603050405020304" pitchFamily="18" charset="0"/>
                        </a:rPr>
                        <a:t>2</a:t>
                      </a:r>
                    </a:p>
                  </a:txBody>
                  <a:tcPr anchor="b"/>
                </a:tc>
                <a:tc>
                  <a:txBody>
                    <a:bodyPr/>
                    <a:lstStyle/>
                    <a:p>
                      <a:pPr algn="l"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Organize 4no. regular clean up exercises at Asesewa, </a:t>
                      </a:r>
                      <a:r>
                        <a:rPr lang="en-US" sz="1600" b="0" i="0" u="none" strike="noStrike" dirty="0" err="1">
                          <a:solidFill>
                            <a:srgbClr val="000000"/>
                          </a:solidFill>
                          <a:effectLst/>
                          <a:latin typeface="Times New Roman" panose="02020603050405020304" pitchFamily="18" charset="0"/>
                          <a:cs typeface="Times New Roman" panose="02020603050405020304" pitchFamily="18" charset="0"/>
                        </a:rPr>
                        <a:t>Akateng</a:t>
                      </a:r>
                      <a:r>
                        <a:rPr lang="en-US" sz="16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600" b="0" i="0" u="none" strike="noStrike" dirty="0" err="1">
                          <a:solidFill>
                            <a:srgbClr val="000000"/>
                          </a:solidFill>
                          <a:effectLst/>
                          <a:latin typeface="Times New Roman" panose="02020603050405020304" pitchFamily="18" charset="0"/>
                          <a:cs typeface="Times New Roman" panose="02020603050405020304" pitchFamily="18" charset="0"/>
                        </a:rPr>
                        <a:t>Sekesua</a:t>
                      </a:r>
                      <a:r>
                        <a:rPr lang="en-US" sz="1600" b="0" i="0" u="none" strike="noStrike" dirty="0">
                          <a:solidFill>
                            <a:srgbClr val="000000"/>
                          </a:solidFill>
                          <a:effectLst/>
                          <a:latin typeface="Times New Roman" panose="02020603050405020304" pitchFamily="18" charset="0"/>
                          <a:cs typeface="Times New Roman" panose="02020603050405020304" pitchFamily="18" charset="0"/>
                        </a:rPr>
                        <a:t> and </a:t>
                      </a:r>
                      <a:r>
                        <a:rPr lang="en-US" sz="1600" b="0" i="0" u="none" strike="noStrike" dirty="0" err="1">
                          <a:solidFill>
                            <a:srgbClr val="000000"/>
                          </a:solidFill>
                          <a:effectLst/>
                          <a:latin typeface="Times New Roman" panose="02020603050405020304" pitchFamily="18" charset="0"/>
                          <a:cs typeface="Times New Roman" panose="02020603050405020304" pitchFamily="18" charset="0"/>
                        </a:rPr>
                        <a:t>Otrokper</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r">
                        <a:lnSpc>
                          <a:spcPct val="107000"/>
                        </a:lnSpc>
                      </a:pPr>
                      <a:r>
                        <a:rPr lang="en-US" sz="1600" b="0" dirty="0">
                          <a:effectLst/>
                          <a:latin typeface="Times New Roman" panose="02020603050405020304" pitchFamily="18" charset="0"/>
                          <a:cs typeface="Times New Roman" panose="02020603050405020304" pitchFamily="18" charset="0"/>
                        </a:rPr>
                        <a:t>25,000.00</a:t>
                      </a:r>
                    </a:p>
                  </a:txBody>
                  <a:tcPr anchor="b"/>
                </a:tc>
                <a:tc>
                  <a:txBody>
                    <a:bodyPr/>
                    <a:lstStyle/>
                    <a:p>
                      <a:pPr algn="r">
                        <a:lnSpc>
                          <a:spcPct val="107000"/>
                        </a:lnSpc>
                      </a:pPr>
                      <a:r>
                        <a:rPr lang="en-US" sz="1600" b="0" dirty="0">
                          <a:effectLst/>
                          <a:latin typeface="Times New Roman" panose="02020603050405020304" pitchFamily="18" charset="0"/>
                          <a:cs typeface="Times New Roman" panose="02020603050405020304" pitchFamily="18" charset="0"/>
                        </a:rPr>
                        <a:t>4,000.00</a:t>
                      </a:r>
                    </a:p>
                  </a:txBody>
                  <a:tcPr anchor="b"/>
                </a:tc>
                <a:extLst>
                  <a:ext uri="{0D108BD9-81ED-4DB2-BD59-A6C34878D82A}">
                    <a16:rowId xmlns:a16="http://schemas.microsoft.com/office/drawing/2014/main" val="682158049"/>
                  </a:ext>
                </a:extLst>
              </a:tr>
              <a:tr h="439858">
                <a:tc>
                  <a:txBody>
                    <a:bodyPr/>
                    <a:lstStyle/>
                    <a:p>
                      <a:pPr>
                        <a:lnSpc>
                          <a:spcPct val="107000"/>
                        </a:lnSpc>
                      </a:pPr>
                      <a:r>
                        <a:rPr lang="en-US" sz="1200" b="1" dirty="0">
                          <a:effectLst/>
                          <a:latin typeface="+mj-lt"/>
                          <a:cs typeface="Times New Roman" panose="02020603050405020304" pitchFamily="18" charset="0"/>
                        </a:rPr>
                        <a:t>3</a:t>
                      </a:r>
                    </a:p>
                  </a:txBody>
                  <a:tcPr anchor="b"/>
                </a:tc>
                <a:tc>
                  <a:txBody>
                    <a:bodyPr/>
                    <a:lstStyle/>
                    <a:p>
                      <a:pPr algn="l"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Procure 1no. refuse container and sanitary equipment and detergents</a:t>
                      </a:r>
                    </a:p>
                  </a:txBody>
                  <a:tcPr marL="9525" marR="9525" marT="9525" marB="0" anchor="b"/>
                </a:tc>
                <a:tc>
                  <a:txBody>
                    <a:bodyPr/>
                    <a:lstStyle/>
                    <a:p>
                      <a:pPr algn="r">
                        <a:lnSpc>
                          <a:spcPct val="107000"/>
                        </a:lnSpc>
                      </a:pPr>
                      <a:r>
                        <a:rPr lang="en-US" sz="1600" b="0" dirty="0">
                          <a:effectLst/>
                          <a:latin typeface="Times New Roman" panose="02020603050405020304" pitchFamily="18" charset="0"/>
                          <a:cs typeface="Times New Roman" panose="02020603050405020304" pitchFamily="18" charset="0"/>
                        </a:rPr>
                        <a:t>30,000.00</a:t>
                      </a:r>
                    </a:p>
                  </a:txBody>
                  <a:tcPr anchor="b"/>
                </a:tc>
                <a:tc>
                  <a:txBody>
                    <a:bodyPr/>
                    <a:lstStyle/>
                    <a:p>
                      <a:pPr algn="r">
                        <a:lnSpc>
                          <a:spcPct val="107000"/>
                        </a:lnSpc>
                      </a:pPr>
                      <a:r>
                        <a:rPr lang="en-US" sz="1600" b="0" dirty="0">
                          <a:effectLst/>
                          <a:latin typeface="Times New Roman" panose="02020603050405020304" pitchFamily="18" charset="0"/>
                          <a:cs typeface="Times New Roman" panose="02020603050405020304" pitchFamily="18" charset="0"/>
                        </a:rPr>
                        <a:t>15,000.00</a:t>
                      </a:r>
                    </a:p>
                  </a:txBody>
                  <a:tcPr anchor="b"/>
                </a:tc>
                <a:extLst>
                  <a:ext uri="{0D108BD9-81ED-4DB2-BD59-A6C34878D82A}">
                    <a16:rowId xmlns:a16="http://schemas.microsoft.com/office/drawing/2014/main" val="3632239579"/>
                  </a:ext>
                </a:extLst>
              </a:tr>
              <a:tr h="938623">
                <a:tc>
                  <a:txBody>
                    <a:bodyPr/>
                    <a:lstStyle/>
                    <a:p>
                      <a:pPr>
                        <a:lnSpc>
                          <a:spcPct val="107000"/>
                        </a:lnSpc>
                      </a:pPr>
                      <a:r>
                        <a:rPr lang="en-US" sz="1200" b="1" dirty="0">
                          <a:effectLst/>
                          <a:latin typeface="+mj-lt"/>
                          <a:cs typeface="Times New Roman" panose="02020603050405020304" pitchFamily="18" charset="0"/>
                        </a:rPr>
                        <a:t>4</a:t>
                      </a:r>
                    </a:p>
                  </a:txBody>
                  <a:tcPr anchor="b"/>
                </a:tc>
                <a:tc>
                  <a:txBody>
                    <a:bodyPr/>
                    <a:lstStyle/>
                    <a:p>
                      <a:pPr algn="l"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Enforce Assembly bye-laws and organize public education on excessive noise making, clean air, and sand winning etc. at Asesewa, Akateng, Akrusu and Anyaboni</a:t>
                      </a:r>
                    </a:p>
                  </a:txBody>
                  <a:tcPr marL="9525" marR="9525" marT="9525" marB="0" anchor="b"/>
                </a:tc>
                <a:tc>
                  <a:txBody>
                    <a:bodyPr/>
                    <a:lstStyle/>
                    <a:p>
                      <a:pPr algn="r">
                        <a:lnSpc>
                          <a:spcPct val="107000"/>
                        </a:lnSpc>
                      </a:pPr>
                      <a:r>
                        <a:rPr lang="en-US" sz="1600" b="0" dirty="0">
                          <a:effectLst/>
                          <a:latin typeface="Times New Roman" panose="02020603050405020304" pitchFamily="18" charset="0"/>
                          <a:cs typeface="Times New Roman" panose="02020603050405020304" pitchFamily="18" charset="0"/>
                        </a:rPr>
                        <a:t>13,000.00</a:t>
                      </a:r>
                    </a:p>
                  </a:txBody>
                  <a:tcPr anchor="b"/>
                </a:tc>
                <a:tc>
                  <a:txBody>
                    <a:bodyPr/>
                    <a:lstStyle/>
                    <a:p>
                      <a:pPr algn="r">
                        <a:lnSpc>
                          <a:spcPct val="107000"/>
                        </a:lnSpc>
                      </a:pPr>
                      <a:r>
                        <a:rPr lang="en-US" sz="1600" b="0" dirty="0">
                          <a:effectLst/>
                          <a:latin typeface="Times New Roman" panose="02020603050405020304" pitchFamily="18" charset="0"/>
                          <a:cs typeface="Times New Roman" panose="02020603050405020304" pitchFamily="18" charset="0"/>
                        </a:rPr>
                        <a:t>-</a:t>
                      </a:r>
                    </a:p>
                  </a:txBody>
                  <a:tcPr anchor="b"/>
                </a:tc>
                <a:extLst>
                  <a:ext uri="{0D108BD9-81ED-4DB2-BD59-A6C34878D82A}">
                    <a16:rowId xmlns:a16="http://schemas.microsoft.com/office/drawing/2014/main" val="10005"/>
                  </a:ext>
                </a:extLst>
              </a:tr>
              <a:tr h="439858">
                <a:tc>
                  <a:txBody>
                    <a:bodyPr/>
                    <a:lstStyle/>
                    <a:p>
                      <a:pPr>
                        <a:lnSpc>
                          <a:spcPct val="107000"/>
                        </a:lnSpc>
                      </a:pPr>
                      <a:r>
                        <a:rPr lang="en-US" sz="1200" b="1" dirty="0">
                          <a:effectLst/>
                          <a:latin typeface="+mj-lt"/>
                          <a:cs typeface="Times New Roman" panose="02020603050405020304" pitchFamily="18" charset="0"/>
                        </a:rPr>
                        <a:t>5</a:t>
                      </a:r>
                    </a:p>
                  </a:txBody>
                  <a:tcPr anchor="b"/>
                </a:tc>
                <a:tc>
                  <a:txBody>
                    <a:bodyPr/>
                    <a:lstStyle/>
                    <a:p>
                      <a:pPr algn="l"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Organize environmental public health education programs.</a:t>
                      </a:r>
                    </a:p>
                  </a:txBody>
                  <a:tcPr marL="9525" marR="9525" marT="9525" marB="0" anchor="b"/>
                </a:tc>
                <a:tc>
                  <a:txBody>
                    <a:bodyPr/>
                    <a:lstStyle/>
                    <a:p>
                      <a:pPr algn="r">
                        <a:lnSpc>
                          <a:spcPct val="107000"/>
                        </a:lnSpc>
                      </a:pPr>
                      <a:r>
                        <a:rPr lang="en-US" sz="1600" b="0" dirty="0">
                          <a:effectLst/>
                          <a:latin typeface="Times New Roman" panose="02020603050405020304" pitchFamily="18" charset="0"/>
                          <a:cs typeface="Times New Roman" panose="02020603050405020304" pitchFamily="18" charset="0"/>
                        </a:rPr>
                        <a:t>5,000.00</a:t>
                      </a:r>
                    </a:p>
                  </a:txBody>
                  <a:tcPr anchor="b"/>
                </a:tc>
                <a:tc>
                  <a:txBody>
                    <a:bodyPr/>
                    <a:lstStyle/>
                    <a:p>
                      <a:pPr algn="r">
                        <a:lnSpc>
                          <a:spcPct val="107000"/>
                        </a:lnSpc>
                      </a:pPr>
                      <a:r>
                        <a:rPr lang="en-US" sz="1600" b="0" dirty="0">
                          <a:effectLst/>
                          <a:latin typeface="Times New Roman" panose="02020603050405020304" pitchFamily="18" charset="0"/>
                          <a:cs typeface="Times New Roman" panose="02020603050405020304" pitchFamily="18" charset="0"/>
                        </a:rPr>
                        <a:t>2,000.00</a:t>
                      </a:r>
                    </a:p>
                  </a:txBody>
                  <a:tcPr anchor="b"/>
                </a:tc>
                <a:extLst>
                  <a:ext uri="{0D108BD9-81ED-4DB2-BD59-A6C34878D82A}">
                    <a16:rowId xmlns:a16="http://schemas.microsoft.com/office/drawing/2014/main" val="10006"/>
                  </a:ext>
                </a:extLst>
              </a:tr>
              <a:tr h="439858">
                <a:tc>
                  <a:txBody>
                    <a:bodyPr/>
                    <a:lstStyle/>
                    <a:p>
                      <a:pPr>
                        <a:lnSpc>
                          <a:spcPct val="107000"/>
                        </a:lnSpc>
                      </a:pPr>
                      <a:r>
                        <a:rPr lang="en-US" sz="1200" b="1" dirty="0">
                          <a:effectLst/>
                          <a:latin typeface="+mj-lt"/>
                          <a:cs typeface="Times New Roman" panose="02020603050405020304" pitchFamily="18" charset="0"/>
                        </a:rPr>
                        <a:t>6</a:t>
                      </a:r>
                    </a:p>
                  </a:txBody>
                  <a:tcPr anchor="b"/>
                </a:tc>
                <a:tc>
                  <a:txBody>
                    <a:bodyPr/>
                    <a:lstStyle/>
                    <a:p>
                      <a:pPr algn="l"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Update and Develop DESSAP</a:t>
                      </a:r>
                    </a:p>
                  </a:txBody>
                  <a:tcPr marL="9525" marR="9525" marT="9525" marB="0" anchor="b"/>
                </a:tc>
                <a:tc>
                  <a:txBody>
                    <a:bodyPr/>
                    <a:lstStyle/>
                    <a:p>
                      <a:pPr algn="r">
                        <a:lnSpc>
                          <a:spcPct val="107000"/>
                        </a:lnSpc>
                      </a:pPr>
                      <a:r>
                        <a:rPr lang="en-US" sz="1600" b="0" dirty="0">
                          <a:effectLst/>
                          <a:latin typeface="Times New Roman" panose="02020603050405020304" pitchFamily="18" charset="0"/>
                          <a:cs typeface="Times New Roman" panose="02020603050405020304" pitchFamily="18" charset="0"/>
                        </a:rPr>
                        <a:t>10,000.00</a:t>
                      </a:r>
                    </a:p>
                  </a:txBody>
                  <a:tcPr anchor="b"/>
                </a:tc>
                <a:tc>
                  <a:txBody>
                    <a:bodyPr/>
                    <a:lstStyle/>
                    <a:p>
                      <a:pPr algn="r">
                        <a:lnSpc>
                          <a:spcPct val="107000"/>
                        </a:lnSpc>
                      </a:pPr>
                      <a:r>
                        <a:rPr lang="en-US" sz="1600" b="0" dirty="0">
                          <a:effectLst/>
                          <a:latin typeface="Times New Roman" panose="02020603050405020304" pitchFamily="18" charset="0"/>
                          <a:cs typeface="Times New Roman" panose="02020603050405020304" pitchFamily="18" charset="0"/>
                        </a:rPr>
                        <a:t>5,000.00</a:t>
                      </a:r>
                    </a:p>
                  </a:txBody>
                  <a:tcPr anchor="b"/>
                </a:tc>
                <a:extLst>
                  <a:ext uri="{0D108BD9-81ED-4DB2-BD59-A6C34878D82A}">
                    <a16:rowId xmlns:a16="http://schemas.microsoft.com/office/drawing/2014/main" val="10007"/>
                  </a:ext>
                </a:extLst>
              </a:tr>
              <a:tr h="439858">
                <a:tc>
                  <a:txBody>
                    <a:bodyPr/>
                    <a:lstStyle/>
                    <a:p>
                      <a:pPr>
                        <a:lnSpc>
                          <a:spcPct val="107000"/>
                        </a:lnSpc>
                      </a:pPr>
                      <a:endParaRPr lang="en-US" sz="1200" b="1" dirty="0">
                        <a:effectLst/>
                        <a:latin typeface="+mj-lt"/>
                        <a:cs typeface="Times New Roman" panose="02020603050405020304" pitchFamily="18" charset="0"/>
                      </a:endParaRPr>
                    </a:p>
                  </a:txBody>
                  <a:tcPr anchor="b"/>
                </a:tc>
                <a:tc>
                  <a:txBody>
                    <a:bodyPr/>
                    <a:lstStyle/>
                    <a:p>
                      <a:pPr algn="l" fontAlgn="b"/>
                      <a:r>
                        <a:rPr lang="en-US" sz="1600" b="1" i="0" u="none" strike="noStrike" dirty="0">
                          <a:solidFill>
                            <a:srgbClr val="000000"/>
                          </a:solidFill>
                          <a:effectLst/>
                          <a:latin typeface="Times New Roman" panose="02020603050405020304" pitchFamily="18" charset="0"/>
                          <a:cs typeface="Times New Roman" panose="02020603050405020304" pitchFamily="18" charset="0"/>
                        </a:rPr>
                        <a:t>TOTAL</a:t>
                      </a:r>
                    </a:p>
                  </a:txBody>
                  <a:tcPr marL="9525" marR="9525" marT="9525" marB="0" anchor="b"/>
                </a:tc>
                <a:tc>
                  <a:txBody>
                    <a:bodyPr/>
                    <a:lstStyle/>
                    <a:p>
                      <a:pPr algn="r">
                        <a:lnSpc>
                          <a:spcPct val="107000"/>
                        </a:lnSpc>
                      </a:pPr>
                      <a:r>
                        <a:rPr lang="en-US" sz="1600" b="1" dirty="0">
                          <a:effectLst/>
                          <a:latin typeface="Times New Roman" panose="02020603050405020304" pitchFamily="18" charset="0"/>
                          <a:cs typeface="Times New Roman" panose="02020603050405020304" pitchFamily="18" charset="0"/>
                        </a:rPr>
                        <a:t>99,000.00</a:t>
                      </a:r>
                    </a:p>
                  </a:txBody>
                  <a:tcPr anchor="b">
                    <a:solidFill>
                      <a:schemeClr val="bg1"/>
                    </a:solidFill>
                  </a:tcPr>
                </a:tc>
                <a:tc>
                  <a:txBody>
                    <a:bodyPr/>
                    <a:lstStyle/>
                    <a:p>
                      <a:pPr algn="r">
                        <a:lnSpc>
                          <a:spcPct val="107000"/>
                        </a:lnSpc>
                      </a:pPr>
                      <a:r>
                        <a:rPr lang="en-US" sz="1600" b="1" dirty="0">
                          <a:effectLst/>
                          <a:latin typeface="Times New Roman" panose="02020603050405020304" pitchFamily="18" charset="0"/>
                          <a:cs typeface="Times New Roman" panose="02020603050405020304" pitchFamily="18" charset="0"/>
                        </a:rPr>
                        <a:t>32,000.00</a:t>
                      </a:r>
                    </a:p>
                  </a:txBody>
                  <a:tcPr anchor="b">
                    <a:solidFill>
                      <a:schemeClr val="bg1"/>
                    </a:solidFill>
                  </a:tcPr>
                </a:tc>
                <a:extLst>
                  <a:ext uri="{0D108BD9-81ED-4DB2-BD59-A6C34878D82A}">
                    <a16:rowId xmlns:a16="http://schemas.microsoft.com/office/drawing/2014/main" val="10008"/>
                  </a:ext>
                </a:extLst>
              </a:tr>
            </a:tbl>
          </a:graphicData>
        </a:graphic>
      </p:graphicFrame>
      <p:sp>
        <p:nvSpPr>
          <p:cNvPr id="4" name="Slide Number Placeholder 3">
            <a:extLst>
              <a:ext uri="{FF2B5EF4-FFF2-40B4-BE49-F238E27FC236}">
                <a16:creationId xmlns:a16="http://schemas.microsoft.com/office/drawing/2014/main" id="{91D2AF79-2FAA-4C89-BB5E-16ADF21D6FA0}"/>
              </a:ext>
            </a:extLst>
          </p:cNvPr>
          <p:cNvSpPr>
            <a:spLocks noGrp="1"/>
          </p:cNvSpPr>
          <p:nvPr>
            <p:ph type="sldNum" sz="quarter" idx="11"/>
          </p:nvPr>
        </p:nvSpPr>
        <p:spPr/>
        <p:txBody>
          <a:bodyPr/>
          <a:lstStyle/>
          <a:p>
            <a:fld id="{2392425C-E889-4A93-B643-0E993E815549}" type="slidenum">
              <a:rPr lang="en-US" smtClean="0"/>
              <a:t>43</a:t>
            </a:fld>
            <a:endParaRPr lang="en-US"/>
          </a:p>
        </p:txBody>
      </p:sp>
    </p:spTree>
    <p:extLst>
      <p:ext uri="{BB962C8B-B14F-4D97-AF65-F5344CB8AC3E}">
        <p14:creationId xmlns:p14="http://schemas.microsoft.com/office/powerpoint/2010/main" val="234782055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3C4CF-8083-8138-DD85-12DDA733BA4B}"/>
              </a:ext>
            </a:extLst>
          </p:cNvPr>
          <p:cNvSpPr>
            <a:spLocks noGrp="1"/>
          </p:cNvSpPr>
          <p:nvPr>
            <p:ph type="title"/>
          </p:nvPr>
        </p:nvSpPr>
        <p:spPr>
          <a:xfrm>
            <a:off x="439615" y="349624"/>
            <a:ext cx="8247185" cy="1210235"/>
          </a:xfrm>
        </p:spPr>
        <p:txBody>
          <a:bodyPr/>
          <a:lstStyle/>
          <a:p>
            <a:pPr algn="ctr" defTabSz="685800" fontAlgn="base">
              <a:spcBef>
                <a:spcPct val="0"/>
              </a:spcBef>
              <a:spcAft>
                <a:spcPct val="0"/>
              </a:spcAft>
            </a:pPr>
            <a:r>
              <a:rPr lang="en-US" sz="2400" dirty="0">
                <a:solidFill>
                  <a:schemeClr val="accent1"/>
                </a:solidFill>
                <a:latin typeface="Times New Roman" panose="02020603050405020304" pitchFamily="18" charset="0"/>
                <a:cs typeface="Times New Roman" panose="02020603050405020304" pitchFamily="18" charset="0"/>
              </a:rPr>
              <a:t>DP SUPPORTED PROGRAMMES - CHILD RIGHT PROTECTION AND PROMOTION</a:t>
            </a:r>
          </a:p>
        </p:txBody>
      </p:sp>
      <p:graphicFrame>
        <p:nvGraphicFramePr>
          <p:cNvPr id="4" name="Content Placeholder 3"/>
          <p:cNvGraphicFramePr>
            <a:graphicFrameLocks/>
          </p:cNvGraphicFramePr>
          <p:nvPr>
            <p:extLst>
              <p:ext uri="{D42A27DB-BD31-4B8C-83A1-F6EECF244321}">
                <p14:modId xmlns:p14="http://schemas.microsoft.com/office/powerpoint/2010/main" val="1852177268"/>
              </p:ext>
            </p:extLst>
          </p:nvPr>
        </p:nvGraphicFramePr>
        <p:xfrm>
          <a:off x="219807" y="1813286"/>
          <a:ext cx="8704385" cy="4247916"/>
        </p:xfrm>
        <a:graphic>
          <a:graphicData uri="http://schemas.openxmlformats.org/drawingml/2006/table">
            <a:tbl>
              <a:tblPr firstRow="1" bandRow="1">
                <a:tableStyleId>{5940675A-B579-460E-94D1-54222C63F5DA}</a:tableStyleId>
              </a:tblPr>
              <a:tblGrid>
                <a:gridCol w="644769">
                  <a:extLst>
                    <a:ext uri="{9D8B030D-6E8A-4147-A177-3AD203B41FA5}">
                      <a16:colId xmlns:a16="http://schemas.microsoft.com/office/drawing/2014/main" val="20000"/>
                    </a:ext>
                  </a:extLst>
                </a:gridCol>
                <a:gridCol w="2982058">
                  <a:extLst>
                    <a:ext uri="{9D8B030D-6E8A-4147-A177-3AD203B41FA5}">
                      <a16:colId xmlns:a16="http://schemas.microsoft.com/office/drawing/2014/main" val="20001"/>
                    </a:ext>
                  </a:extLst>
                </a:gridCol>
                <a:gridCol w="1787684">
                  <a:extLst>
                    <a:ext uri="{9D8B030D-6E8A-4147-A177-3AD203B41FA5}">
                      <a16:colId xmlns:a16="http://schemas.microsoft.com/office/drawing/2014/main" val="20002"/>
                    </a:ext>
                  </a:extLst>
                </a:gridCol>
                <a:gridCol w="3289874">
                  <a:extLst>
                    <a:ext uri="{9D8B030D-6E8A-4147-A177-3AD203B41FA5}">
                      <a16:colId xmlns:a16="http://schemas.microsoft.com/office/drawing/2014/main" val="20003"/>
                    </a:ext>
                  </a:extLst>
                </a:gridCol>
              </a:tblGrid>
              <a:tr h="450772">
                <a:tc gridSpan="4">
                  <a:txBody>
                    <a:bodyPr/>
                    <a:lstStyle/>
                    <a:p>
                      <a:pPr algn="ctr"/>
                      <a:r>
                        <a:rPr lang="en-US" sz="1800" b="1" dirty="0">
                          <a:latin typeface="Times New Roman" panose="02020603050405020304" pitchFamily="18" charset="0"/>
                          <a:cs typeface="Times New Roman" panose="02020603050405020304" pitchFamily="18" charset="0"/>
                        </a:rPr>
                        <a:t>Child Right and Protection (UNICEF)</a:t>
                      </a:r>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10000"/>
                  </a:ext>
                </a:extLst>
              </a:tr>
              <a:tr h="450772">
                <a:tc>
                  <a:txBody>
                    <a:bodyPr/>
                    <a:lstStyle/>
                    <a:p>
                      <a:r>
                        <a:rPr lang="en-US" sz="1800" b="1" dirty="0"/>
                        <a:t>No</a:t>
                      </a:r>
                    </a:p>
                  </a:txBody>
                  <a:tcPr anchor="b"/>
                </a:tc>
                <a:tc>
                  <a:txBody>
                    <a:bodyPr/>
                    <a:lstStyle/>
                    <a:p>
                      <a:r>
                        <a:rPr lang="en-US" sz="1800" b="1" dirty="0">
                          <a:latin typeface="Times New Roman" panose="02020603050405020304" pitchFamily="18" charset="0"/>
                          <a:cs typeface="Times New Roman" panose="02020603050405020304" pitchFamily="18" charset="0"/>
                        </a:rPr>
                        <a:t>Name</a:t>
                      </a:r>
                      <a:r>
                        <a:rPr lang="en-US" sz="1800" b="1" baseline="0" dirty="0">
                          <a:latin typeface="Times New Roman" panose="02020603050405020304" pitchFamily="18" charset="0"/>
                          <a:cs typeface="Times New Roman" panose="02020603050405020304" pitchFamily="18" charset="0"/>
                        </a:rPr>
                        <a:t> of Activity/Project</a:t>
                      </a:r>
                      <a:endParaRPr lang="en-US" sz="1800" b="1" dirty="0">
                        <a:latin typeface="Times New Roman" panose="02020603050405020304" pitchFamily="18" charset="0"/>
                        <a:cs typeface="Times New Roman" panose="02020603050405020304" pitchFamily="18" charset="0"/>
                      </a:endParaRPr>
                    </a:p>
                  </a:txBody>
                  <a:tcPr anchor="b"/>
                </a:tc>
                <a:tc>
                  <a:txBody>
                    <a:bodyPr/>
                    <a:lstStyle/>
                    <a:p>
                      <a:r>
                        <a:rPr lang="en-US" sz="1800" b="1" dirty="0">
                          <a:latin typeface="Times New Roman" panose="02020603050405020304" pitchFamily="18" charset="0"/>
                          <a:cs typeface="Times New Roman" panose="02020603050405020304" pitchFamily="18" charset="0"/>
                        </a:rPr>
                        <a:t>Budget </a:t>
                      </a:r>
                    </a:p>
                  </a:txBody>
                  <a:tcPr anchor="b"/>
                </a:tc>
                <a:tc>
                  <a:txBody>
                    <a:bodyPr/>
                    <a:lstStyle/>
                    <a:p>
                      <a:r>
                        <a:rPr lang="en-US" sz="1800" b="1" dirty="0">
                          <a:latin typeface="Times New Roman" panose="02020603050405020304" pitchFamily="18" charset="0"/>
                          <a:cs typeface="Times New Roman" panose="02020603050405020304" pitchFamily="18" charset="0"/>
                        </a:rPr>
                        <a:t>Actual as at September, 2024</a:t>
                      </a:r>
                    </a:p>
                  </a:txBody>
                  <a:tcPr anchor="b"/>
                </a:tc>
                <a:extLst>
                  <a:ext uri="{0D108BD9-81ED-4DB2-BD59-A6C34878D82A}">
                    <a16:rowId xmlns:a16="http://schemas.microsoft.com/office/drawing/2014/main" val="10001"/>
                  </a:ext>
                </a:extLst>
              </a:tr>
              <a:tr h="450772">
                <a:tc>
                  <a:txBody>
                    <a:bodyPr/>
                    <a:lstStyle/>
                    <a:p>
                      <a:r>
                        <a:rPr lang="en-US" sz="1800" dirty="0"/>
                        <a:t>1</a:t>
                      </a:r>
                    </a:p>
                  </a:txBody>
                  <a:tcPr/>
                </a:tc>
                <a:tc>
                  <a:txBody>
                    <a:bodyPr/>
                    <a:lstStyle/>
                    <a:p>
                      <a:r>
                        <a:rPr lang="en-US" sz="1600" b="0" dirty="0">
                          <a:latin typeface="Times New Roman" panose="02020603050405020304" pitchFamily="18" charset="0"/>
                          <a:cs typeface="Times New Roman" panose="02020603050405020304" pitchFamily="18" charset="0"/>
                        </a:rPr>
                        <a:t>Community</a:t>
                      </a:r>
                      <a:r>
                        <a:rPr lang="en-US" sz="1600" b="0" baseline="0" dirty="0">
                          <a:latin typeface="Times New Roman" panose="02020603050405020304" pitchFamily="18" charset="0"/>
                          <a:cs typeface="Times New Roman" panose="02020603050405020304" pitchFamily="18" charset="0"/>
                        </a:rPr>
                        <a:t> engagements with child right protection tool kids on abuse, neglecting and trafficking</a:t>
                      </a:r>
                    </a:p>
                  </a:txBody>
                  <a:tcPr anchor="b"/>
                </a:tc>
                <a:tc>
                  <a:txBody>
                    <a:bodyPr/>
                    <a:lstStyle/>
                    <a:p>
                      <a:pPr algn="r"/>
                      <a:endParaRPr lang="en-US" sz="1800" b="0" dirty="0">
                        <a:latin typeface="Times New Roman" panose="02020603050405020304" pitchFamily="18" charset="0"/>
                        <a:cs typeface="Times New Roman" panose="02020603050405020304" pitchFamily="18" charset="0"/>
                      </a:endParaRPr>
                    </a:p>
                    <a:p>
                      <a:pPr algn="r"/>
                      <a:endParaRPr lang="en-US" sz="1800" b="0" dirty="0">
                        <a:latin typeface="Times New Roman" panose="02020603050405020304" pitchFamily="18" charset="0"/>
                        <a:cs typeface="Times New Roman" panose="02020603050405020304" pitchFamily="18" charset="0"/>
                      </a:endParaRPr>
                    </a:p>
                    <a:p>
                      <a:pPr algn="r"/>
                      <a:r>
                        <a:rPr lang="en-US" sz="1800" b="0" dirty="0">
                          <a:latin typeface="Times New Roman" panose="02020603050405020304" pitchFamily="18" charset="0"/>
                          <a:cs typeface="Times New Roman" panose="02020603050405020304" pitchFamily="18" charset="0"/>
                        </a:rPr>
                        <a:t>15,000.00</a:t>
                      </a:r>
                    </a:p>
                  </a:txBody>
                  <a:tcPr anchor="b"/>
                </a:tc>
                <a:tc>
                  <a:txBody>
                    <a:bodyPr/>
                    <a:lstStyle/>
                    <a:p>
                      <a:pPr algn="r"/>
                      <a:endParaRPr lang="en-US" sz="1800" b="0" dirty="0">
                        <a:latin typeface="Times New Roman" panose="02020603050405020304" pitchFamily="18" charset="0"/>
                        <a:cs typeface="Times New Roman" panose="02020603050405020304" pitchFamily="18" charset="0"/>
                      </a:endParaRPr>
                    </a:p>
                    <a:p>
                      <a:pPr algn="r"/>
                      <a:r>
                        <a:rPr lang="en-US" sz="1800" b="0" dirty="0">
                          <a:latin typeface="Times New Roman" panose="02020603050405020304" pitchFamily="18" charset="0"/>
                          <a:cs typeface="Times New Roman" panose="02020603050405020304" pitchFamily="18" charset="0"/>
                        </a:rPr>
                        <a:t>5,000.00</a:t>
                      </a:r>
                    </a:p>
                  </a:txBody>
                  <a:tcPr anchor="b"/>
                </a:tc>
                <a:extLst>
                  <a:ext uri="{0D108BD9-81ED-4DB2-BD59-A6C34878D82A}">
                    <a16:rowId xmlns:a16="http://schemas.microsoft.com/office/drawing/2014/main" val="10002"/>
                  </a:ext>
                </a:extLst>
              </a:tr>
              <a:tr h="450772">
                <a:tc>
                  <a:txBody>
                    <a:bodyPr/>
                    <a:lstStyle/>
                    <a:p>
                      <a:r>
                        <a:rPr lang="en-US" sz="1800" dirty="0"/>
                        <a:t>2</a:t>
                      </a:r>
                    </a:p>
                  </a:txBody>
                  <a:tcPr/>
                </a:tc>
                <a:tc>
                  <a:txBody>
                    <a:bodyPr/>
                    <a:lstStyle/>
                    <a:p>
                      <a:r>
                        <a:rPr lang="en-US" sz="1600" b="0" dirty="0">
                          <a:latin typeface="Times New Roman" panose="02020603050405020304" pitchFamily="18" charset="0"/>
                          <a:cs typeface="Times New Roman" panose="02020603050405020304" pitchFamily="18" charset="0"/>
                        </a:rPr>
                        <a:t>Organize</a:t>
                      </a:r>
                      <a:r>
                        <a:rPr lang="en-US" sz="1600" b="0" baseline="0" dirty="0">
                          <a:latin typeface="Times New Roman" panose="02020603050405020304" pitchFamily="18" charset="0"/>
                          <a:cs typeface="Times New Roman" panose="02020603050405020304" pitchFamily="18" charset="0"/>
                        </a:rPr>
                        <a:t> motivational seminars  for 200 female students on gender stereotype and reproductive health and its effects</a:t>
                      </a:r>
                      <a:endParaRPr lang="en-US" sz="1600" b="0" dirty="0">
                        <a:latin typeface="Times New Roman" panose="02020603050405020304" pitchFamily="18" charset="0"/>
                        <a:cs typeface="Times New Roman" panose="02020603050405020304" pitchFamily="18" charset="0"/>
                      </a:endParaRPr>
                    </a:p>
                  </a:txBody>
                  <a:tcPr anchor="b"/>
                </a:tc>
                <a:tc>
                  <a:txBody>
                    <a:bodyPr/>
                    <a:lstStyle/>
                    <a:p>
                      <a:pPr algn="r"/>
                      <a:endParaRPr lang="en-US" sz="1800" b="0" dirty="0">
                        <a:latin typeface="Times New Roman" panose="02020603050405020304" pitchFamily="18" charset="0"/>
                        <a:cs typeface="Times New Roman" panose="02020603050405020304" pitchFamily="18" charset="0"/>
                      </a:endParaRPr>
                    </a:p>
                    <a:p>
                      <a:pPr algn="r"/>
                      <a:endParaRPr lang="en-US" sz="1800" b="0" dirty="0">
                        <a:latin typeface="Times New Roman" panose="02020603050405020304" pitchFamily="18" charset="0"/>
                        <a:cs typeface="Times New Roman" panose="02020603050405020304" pitchFamily="18" charset="0"/>
                      </a:endParaRPr>
                    </a:p>
                    <a:p>
                      <a:pPr algn="r"/>
                      <a:r>
                        <a:rPr lang="en-US" sz="1800" b="0" dirty="0">
                          <a:latin typeface="Times New Roman" panose="02020603050405020304" pitchFamily="18" charset="0"/>
                          <a:cs typeface="Times New Roman" panose="02020603050405020304" pitchFamily="18" charset="0"/>
                        </a:rPr>
                        <a:t>5,000.00</a:t>
                      </a:r>
                    </a:p>
                  </a:txBody>
                  <a:tcPr anchor="b"/>
                </a:tc>
                <a:tc>
                  <a:txBody>
                    <a:bodyPr/>
                    <a:lstStyle/>
                    <a:p>
                      <a:pPr algn="r"/>
                      <a:r>
                        <a:rPr lang="en-US" sz="1800" b="0" dirty="0">
                          <a:latin typeface="Times New Roman" panose="02020603050405020304" pitchFamily="18" charset="0"/>
                          <a:cs typeface="Times New Roman" panose="02020603050405020304" pitchFamily="18" charset="0"/>
                        </a:rPr>
                        <a:t>5,000.00</a:t>
                      </a:r>
                    </a:p>
                  </a:txBody>
                  <a:tcPr anchor="b"/>
                </a:tc>
                <a:extLst>
                  <a:ext uri="{0D108BD9-81ED-4DB2-BD59-A6C34878D82A}">
                    <a16:rowId xmlns:a16="http://schemas.microsoft.com/office/drawing/2014/main" val="10003"/>
                  </a:ext>
                </a:extLst>
              </a:tr>
              <a:tr h="450772">
                <a:tc>
                  <a:txBody>
                    <a:bodyPr/>
                    <a:lstStyle/>
                    <a:p>
                      <a:r>
                        <a:rPr lang="en-US" sz="1800" dirty="0"/>
                        <a:t>3</a:t>
                      </a:r>
                    </a:p>
                  </a:txBody>
                  <a:tcPr/>
                </a:tc>
                <a:tc>
                  <a:txBody>
                    <a:bodyPr/>
                    <a:lstStyle/>
                    <a:p>
                      <a:r>
                        <a:rPr lang="en-US" sz="1600" b="0" dirty="0">
                          <a:latin typeface="Times New Roman" panose="02020603050405020304" pitchFamily="18" charset="0"/>
                          <a:cs typeface="Times New Roman" panose="02020603050405020304" pitchFamily="18" charset="0"/>
                        </a:rPr>
                        <a:t>To provide Child and Family Welfare Services including case management for 20 Families</a:t>
                      </a:r>
                    </a:p>
                  </a:txBody>
                  <a:tcPr anchor="b"/>
                </a:tc>
                <a:tc>
                  <a:txBody>
                    <a:bodyPr/>
                    <a:lstStyle/>
                    <a:p>
                      <a:pPr algn="r"/>
                      <a:endParaRPr lang="en-US" sz="1800" b="0" dirty="0">
                        <a:latin typeface="Times New Roman" panose="02020603050405020304" pitchFamily="18" charset="0"/>
                        <a:cs typeface="Times New Roman" panose="02020603050405020304" pitchFamily="18" charset="0"/>
                      </a:endParaRPr>
                    </a:p>
                    <a:p>
                      <a:pPr algn="r"/>
                      <a:endParaRPr lang="en-US" sz="1800" b="0" dirty="0">
                        <a:latin typeface="Times New Roman" panose="02020603050405020304" pitchFamily="18" charset="0"/>
                        <a:cs typeface="Times New Roman" panose="02020603050405020304" pitchFamily="18" charset="0"/>
                      </a:endParaRPr>
                    </a:p>
                    <a:p>
                      <a:pPr algn="r"/>
                      <a:r>
                        <a:rPr lang="en-US" sz="1800" b="0" dirty="0">
                          <a:latin typeface="Times New Roman" panose="02020603050405020304" pitchFamily="18" charset="0"/>
                          <a:cs typeface="Times New Roman" panose="02020603050405020304" pitchFamily="18" charset="0"/>
                        </a:rPr>
                        <a:t>10,000.00</a:t>
                      </a:r>
                    </a:p>
                  </a:txBody>
                  <a:tcPr anchor="b"/>
                </a:tc>
                <a:tc>
                  <a:txBody>
                    <a:bodyPr/>
                    <a:lstStyle/>
                    <a:p>
                      <a:pPr algn="r"/>
                      <a:r>
                        <a:rPr lang="en-US" sz="1800" b="0" dirty="0">
                          <a:latin typeface="Times New Roman" panose="02020603050405020304" pitchFamily="18" charset="0"/>
                          <a:cs typeface="Times New Roman" panose="02020603050405020304" pitchFamily="18" charset="0"/>
                        </a:rPr>
                        <a:t>5,000.00</a:t>
                      </a:r>
                    </a:p>
                  </a:txBody>
                  <a:tcPr anchor="b"/>
                </a:tc>
                <a:extLst>
                  <a:ext uri="{0D108BD9-81ED-4DB2-BD59-A6C34878D82A}">
                    <a16:rowId xmlns:a16="http://schemas.microsoft.com/office/drawing/2014/main" val="10004"/>
                  </a:ext>
                </a:extLst>
              </a:tr>
              <a:tr h="450772">
                <a:tc>
                  <a:txBody>
                    <a:bodyPr/>
                    <a:lstStyle/>
                    <a:p>
                      <a:endParaRPr lang="en-US" sz="1800"/>
                    </a:p>
                  </a:txBody>
                  <a:tcPr/>
                </a:tc>
                <a:tc>
                  <a:txBody>
                    <a:bodyPr/>
                    <a:lstStyle/>
                    <a:p>
                      <a:r>
                        <a:rPr lang="en-US" sz="1800" b="1" dirty="0">
                          <a:latin typeface="Times New Roman" panose="02020603050405020304" pitchFamily="18" charset="0"/>
                          <a:cs typeface="Times New Roman" panose="02020603050405020304" pitchFamily="18" charset="0"/>
                        </a:rPr>
                        <a:t>Total</a:t>
                      </a:r>
                    </a:p>
                  </a:txBody>
                  <a:tcPr/>
                </a:tc>
                <a:tc>
                  <a:txBody>
                    <a:bodyPr/>
                    <a:lstStyle/>
                    <a:p>
                      <a:pPr algn="r"/>
                      <a:r>
                        <a:rPr lang="en-US" sz="1800" b="1" dirty="0">
                          <a:latin typeface="Times New Roman" panose="02020603050405020304" pitchFamily="18" charset="0"/>
                          <a:cs typeface="Times New Roman" panose="02020603050405020304" pitchFamily="18" charset="0"/>
                        </a:rPr>
                        <a:t>30,000.00</a:t>
                      </a:r>
                    </a:p>
                  </a:txBody>
                  <a:tcPr anchor="b"/>
                </a:tc>
                <a:tc>
                  <a:txBody>
                    <a:bodyPr/>
                    <a:lstStyle/>
                    <a:p>
                      <a:pPr algn="r"/>
                      <a:r>
                        <a:rPr lang="en-US" sz="1800" b="1" dirty="0">
                          <a:latin typeface="Times New Roman" panose="02020603050405020304" pitchFamily="18" charset="0"/>
                          <a:cs typeface="Times New Roman" panose="02020603050405020304" pitchFamily="18" charset="0"/>
                        </a:rPr>
                        <a:t>15,000.00</a:t>
                      </a:r>
                    </a:p>
                  </a:txBody>
                  <a:tcPr anchor="b"/>
                </a:tc>
                <a:extLst>
                  <a:ext uri="{0D108BD9-81ED-4DB2-BD59-A6C34878D82A}">
                    <a16:rowId xmlns:a16="http://schemas.microsoft.com/office/drawing/2014/main" val="10007"/>
                  </a:ext>
                </a:extLst>
              </a:tr>
            </a:tbl>
          </a:graphicData>
        </a:graphic>
      </p:graphicFrame>
      <p:sp>
        <p:nvSpPr>
          <p:cNvPr id="5" name="Slide Number Placeholder 4">
            <a:extLst>
              <a:ext uri="{FF2B5EF4-FFF2-40B4-BE49-F238E27FC236}">
                <a16:creationId xmlns:a16="http://schemas.microsoft.com/office/drawing/2014/main" id="{4044D008-902D-4326-A894-09F9A9EEA9EF}"/>
              </a:ext>
            </a:extLst>
          </p:cNvPr>
          <p:cNvSpPr>
            <a:spLocks noGrp="1"/>
          </p:cNvSpPr>
          <p:nvPr>
            <p:ph type="sldNum" sz="quarter" idx="11"/>
          </p:nvPr>
        </p:nvSpPr>
        <p:spPr/>
        <p:txBody>
          <a:bodyPr/>
          <a:lstStyle/>
          <a:p>
            <a:fld id="{2392425C-E889-4A93-B643-0E993E815549}" type="slidenum">
              <a:rPr lang="en-US" smtClean="0"/>
              <a:t>44</a:t>
            </a:fld>
            <a:endParaRPr lang="en-US"/>
          </a:p>
        </p:txBody>
      </p:sp>
    </p:spTree>
    <p:extLst>
      <p:ext uri="{BB962C8B-B14F-4D97-AF65-F5344CB8AC3E}">
        <p14:creationId xmlns:p14="http://schemas.microsoft.com/office/powerpoint/2010/main" val="92355357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3C4CF-8083-8138-DD85-12DDA733BA4B}"/>
              </a:ext>
            </a:extLst>
          </p:cNvPr>
          <p:cNvSpPr>
            <a:spLocks noGrp="1"/>
          </p:cNvSpPr>
          <p:nvPr>
            <p:ph type="title"/>
          </p:nvPr>
        </p:nvSpPr>
        <p:spPr>
          <a:xfrm>
            <a:off x="615461" y="322729"/>
            <a:ext cx="8247185" cy="1183341"/>
          </a:xfrm>
        </p:spPr>
        <p:txBody>
          <a:bodyPr/>
          <a:lstStyle/>
          <a:p>
            <a:pPr algn="ctr" defTabSz="685800" fontAlgn="base">
              <a:spcBef>
                <a:spcPct val="0"/>
              </a:spcBef>
              <a:spcAft>
                <a:spcPct val="0"/>
              </a:spcAft>
            </a:pPr>
            <a:r>
              <a:rPr lang="en-US" sz="2400" dirty="0">
                <a:solidFill>
                  <a:schemeClr val="accent1"/>
                </a:solidFill>
                <a:latin typeface="Times New Roman" panose="02020603050405020304" pitchFamily="18" charset="0"/>
                <a:cs typeface="Times New Roman" panose="02020603050405020304" pitchFamily="18" charset="0"/>
              </a:rPr>
              <a:t>DP SUPPORTED PROGRAMMES - GHANA PRODUCTIVE SAFETY NET PROJECT</a:t>
            </a:r>
          </a:p>
        </p:txBody>
      </p:sp>
      <p:graphicFrame>
        <p:nvGraphicFramePr>
          <p:cNvPr id="4" name="Content Placeholder 3"/>
          <p:cNvGraphicFramePr>
            <a:graphicFrameLocks/>
          </p:cNvGraphicFramePr>
          <p:nvPr>
            <p:extLst>
              <p:ext uri="{D42A27DB-BD31-4B8C-83A1-F6EECF244321}">
                <p14:modId xmlns:p14="http://schemas.microsoft.com/office/powerpoint/2010/main" val="2662956559"/>
              </p:ext>
            </p:extLst>
          </p:nvPr>
        </p:nvGraphicFramePr>
        <p:xfrm>
          <a:off x="158261" y="1288851"/>
          <a:ext cx="8704385" cy="4827036"/>
        </p:xfrm>
        <a:graphic>
          <a:graphicData uri="http://schemas.openxmlformats.org/drawingml/2006/table">
            <a:tbl>
              <a:tblPr firstRow="1" bandRow="1">
                <a:tableStyleId>{5940675A-B579-460E-94D1-54222C63F5DA}</a:tableStyleId>
              </a:tblPr>
              <a:tblGrid>
                <a:gridCol w="644769">
                  <a:extLst>
                    <a:ext uri="{9D8B030D-6E8A-4147-A177-3AD203B41FA5}">
                      <a16:colId xmlns:a16="http://schemas.microsoft.com/office/drawing/2014/main" val="20000"/>
                    </a:ext>
                  </a:extLst>
                </a:gridCol>
                <a:gridCol w="2982058">
                  <a:extLst>
                    <a:ext uri="{9D8B030D-6E8A-4147-A177-3AD203B41FA5}">
                      <a16:colId xmlns:a16="http://schemas.microsoft.com/office/drawing/2014/main" val="20001"/>
                    </a:ext>
                  </a:extLst>
                </a:gridCol>
                <a:gridCol w="2256692">
                  <a:extLst>
                    <a:ext uri="{9D8B030D-6E8A-4147-A177-3AD203B41FA5}">
                      <a16:colId xmlns:a16="http://schemas.microsoft.com/office/drawing/2014/main" val="20002"/>
                    </a:ext>
                  </a:extLst>
                </a:gridCol>
                <a:gridCol w="2820866">
                  <a:extLst>
                    <a:ext uri="{9D8B030D-6E8A-4147-A177-3AD203B41FA5}">
                      <a16:colId xmlns:a16="http://schemas.microsoft.com/office/drawing/2014/main" val="20003"/>
                    </a:ext>
                  </a:extLst>
                </a:gridCol>
              </a:tblGrid>
              <a:tr h="450772">
                <a:tc gridSpan="4">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800" b="1" dirty="0"/>
                        <a:t>Ghana Productive Safety Net Project (GPSNP)</a:t>
                      </a:r>
                    </a:p>
                    <a:p>
                      <a:pPr algn="ctr"/>
                      <a:endParaRPr lang="en-US" sz="1800" b="1" dirty="0">
                        <a:latin typeface="Times New Roman" panose="02020603050405020304" pitchFamily="18" charset="0"/>
                        <a:cs typeface="Times New Roman" panose="02020603050405020304" pitchFamily="18" charset="0"/>
                      </a:endParaRPr>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10000"/>
                  </a:ext>
                </a:extLst>
              </a:tr>
              <a:tr h="450772">
                <a:tc>
                  <a:txBody>
                    <a:bodyPr/>
                    <a:lstStyle/>
                    <a:p>
                      <a:r>
                        <a:rPr lang="en-US" sz="1800" b="1" dirty="0"/>
                        <a:t>No</a:t>
                      </a:r>
                    </a:p>
                  </a:txBody>
                  <a:tcPr anchor="b"/>
                </a:tc>
                <a:tc>
                  <a:txBody>
                    <a:bodyPr/>
                    <a:lstStyle/>
                    <a:p>
                      <a:r>
                        <a:rPr lang="en-US" sz="1800" b="1" dirty="0">
                          <a:latin typeface="Times New Roman" panose="02020603050405020304" pitchFamily="18" charset="0"/>
                          <a:cs typeface="Times New Roman" panose="02020603050405020304" pitchFamily="18" charset="0"/>
                        </a:rPr>
                        <a:t>Name</a:t>
                      </a:r>
                      <a:r>
                        <a:rPr lang="en-US" sz="1800" b="1" baseline="0" dirty="0">
                          <a:latin typeface="Times New Roman" panose="02020603050405020304" pitchFamily="18" charset="0"/>
                          <a:cs typeface="Times New Roman" panose="02020603050405020304" pitchFamily="18" charset="0"/>
                        </a:rPr>
                        <a:t> of Activity/Project</a:t>
                      </a:r>
                      <a:endParaRPr lang="en-US" sz="1800" b="1" dirty="0">
                        <a:latin typeface="Times New Roman" panose="02020603050405020304" pitchFamily="18" charset="0"/>
                        <a:cs typeface="Times New Roman" panose="02020603050405020304" pitchFamily="18" charset="0"/>
                      </a:endParaRPr>
                    </a:p>
                  </a:txBody>
                  <a:tcPr anchor="b"/>
                </a:tc>
                <a:tc>
                  <a:txBody>
                    <a:bodyPr/>
                    <a:lstStyle/>
                    <a:p>
                      <a:r>
                        <a:rPr lang="en-US" sz="1800" b="1" dirty="0">
                          <a:latin typeface="Times New Roman" panose="02020603050405020304" pitchFamily="18" charset="0"/>
                          <a:cs typeface="Times New Roman" panose="02020603050405020304" pitchFamily="18" charset="0"/>
                        </a:rPr>
                        <a:t>Budget </a:t>
                      </a:r>
                    </a:p>
                  </a:txBody>
                  <a:tcPr anchor="b"/>
                </a:tc>
                <a:tc>
                  <a:txBody>
                    <a:bodyPr/>
                    <a:lstStyle/>
                    <a:p>
                      <a:r>
                        <a:rPr lang="en-US" sz="1800" b="1" dirty="0">
                          <a:latin typeface="Times New Roman" panose="02020603050405020304" pitchFamily="18" charset="0"/>
                          <a:cs typeface="Times New Roman" panose="02020603050405020304" pitchFamily="18" charset="0"/>
                        </a:rPr>
                        <a:t>Actual as at August, 2024</a:t>
                      </a:r>
                    </a:p>
                  </a:txBody>
                  <a:tcPr anchor="b"/>
                </a:tc>
                <a:extLst>
                  <a:ext uri="{0D108BD9-81ED-4DB2-BD59-A6C34878D82A}">
                    <a16:rowId xmlns:a16="http://schemas.microsoft.com/office/drawing/2014/main" val="10001"/>
                  </a:ext>
                </a:extLst>
              </a:tr>
              <a:tr h="450772">
                <a:tc>
                  <a:txBody>
                    <a:bodyPr/>
                    <a:lstStyle/>
                    <a:p>
                      <a:r>
                        <a:rPr lang="en-US" sz="1800" b="0" dirty="0"/>
                        <a:t>1.</a:t>
                      </a:r>
                    </a:p>
                  </a:txBody>
                  <a:tcPr anchor="b">
                    <a:solidFill>
                      <a:schemeClr val="bg1"/>
                    </a:solidFill>
                  </a:tcPr>
                </a:tc>
                <a:tc>
                  <a:txBody>
                    <a:bodyPr/>
                    <a:lstStyle/>
                    <a:p>
                      <a:r>
                        <a:rPr lang="en-US" sz="1800" dirty="0">
                          <a:latin typeface="Times New Roman" panose="02020603050405020304" pitchFamily="18" charset="0"/>
                          <a:cs typeface="Times New Roman" panose="02020603050405020304" pitchFamily="18" charset="0"/>
                        </a:rPr>
                        <a:t>Creating 3.2 km access road from </a:t>
                      </a:r>
                      <a:r>
                        <a:rPr lang="en-US" sz="1800" dirty="0" err="1">
                          <a:latin typeface="Times New Roman" panose="02020603050405020304" pitchFamily="18" charset="0"/>
                          <a:cs typeface="Times New Roman" panose="02020603050405020304" pitchFamily="18" charset="0"/>
                        </a:rPr>
                        <a:t>Akrusu</a:t>
                      </a:r>
                      <a:r>
                        <a:rPr lang="en-US" sz="1800" dirty="0">
                          <a:latin typeface="Times New Roman" panose="02020603050405020304" pitchFamily="18" charset="0"/>
                          <a:cs typeface="Times New Roman" panose="02020603050405020304" pitchFamily="18" charset="0"/>
                        </a:rPr>
                        <a:t> thro. </a:t>
                      </a:r>
                      <a:r>
                        <a:rPr lang="en-US" sz="1800" dirty="0" err="1">
                          <a:latin typeface="Times New Roman" panose="02020603050405020304" pitchFamily="18" charset="0"/>
                          <a:cs typeface="Times New Roman" panose="02020603050405020304" pitchFamily="18" charset="0"/>
                        </a:rPr>
                        <a:t>Akrusu</a:t>
                      </a:r>
                      <a:r>
                        <a:rPr lang="en-US" sz="1800" dirty="0">
                          <a:latin typeface="Times New Roman" panose="02020603050405020304" pitchFamily="18" charset="0"/>
                          <a:cs typeface="Times New Roman" panose="02020603050405020304" pitchFamily="18" charset="0"/>
                        </a:rPr>
                        <a:t> Mango Plantation to </a:t>
                      </a:r>
                      <a:r>
                        <a:rPr lang="en-US" sz="1800" dirty="0" err="1">
                          <a:latin typeface="Times New Roman" panose="02020603050405020304" pitchFamily="18" charset="0"/>
                          <a:cs typeface="Times New Roman" panose="02020603050405020304" pitchFamily="18" charset="0"/>
                        </a:rPr>
                        <a:t>Asekeso</a:t>
                      </a:r>
                      <a:endParaRPr lang="en-US" sz="1800" dirty="0">
                        <a:latin typeface="Times New Roman" panose="02020603050405020304" pitchFamily="18" charset="0"/>
                        <a:cs typeface="Times New Roman" panose="02020603050405020304" pitchFamily="18" charset="0"/>
                      </a:endParaRPr>
                    </a:p>
                  </a:txBody>
                  <a:tcPr anchor="b">
                    <a:solidFill>
                      <a:schemeClr val="bg1"/>
                    </a:solidFill>
                  </a:tcPr>
                </a:tc>
                <a:tc>
                  <a:txBody>
                    <a:bodyPr/>
                    <a:lstStyle/>
                    <a:p>
                      <a:pPr algn="r"/>
                      <a:r>
                        <a:rPr lang="en-US" sz="1800" dirty="0">
                          <a:solidFill>
                            <a:schemeClr val="tx1"/>
                          </a:solidFill>
                          <a:latin typeface="Times New Roman" panose="02020603050405020304" pitchFamily="18" charset="0"/>
                          <a:cs typeface="Times New Roman" panose="02020603050405020304" pitchFamily="18" charset="0"/>
                        </a:rPr>
                        <a:t>700,000.00</a:t>
                      </a:r>
                    </a:p>
                  </a:txBody>
                  <a:tcPr anchor="b">
                    <a:solidFill>
                      <a:schemeClr val="bg1"/>
                    </a:solidFill>
                  </a:tcPr>
                </a:tc>
                <a:tc>
                  <a:txBody>
                    <a:bodyPr/>
                    <a:lstStyle/>
                    <a:p>
                      <a:pPr algn="r"/>
                      <a:r>
                        <a:rPr lang="en-US" sz="1800" b="0" dirty="0">
                          <a:latin typeface="Times New Roman" panose="02020603050405020304" pitchFamily="18" charset="0"/>
                          <a:cs typeface="Times New Roman" panose="02020603050405020304" pitchFamily="18" charset="0"/>
                        </a:rPr>
                        <a:t>-</a:t>
                      </a:r>
                    </a:p>
                  </a:txBody>
                  <a:tcPr anchor="b">
                    <a:solidFill>
                      <a:schemeClr val="bg1"/>
                    </a:solidFill>
                  </a:tcPr>
                </a:tc>
                <a:extLst>
                  <a:ext uri="{0D108BD9-81ED-4DB2-BD59-A6C34878D82A}">
                    <a16:rowId xmlns:a16="http://schemas.microsoft.com/office/drawing/2014/main" val="10002"/>
                  </a:ext>
                </a:extLst>
              </a:tr>
              <a:tr h="450772">
                <a:tc>
                  <a:txBody>
                    <a:bodyPr/>
                    <a:lstStyle/>
                    <a:p>
                      <a:r>
                        <a:rPr lang="en-US" sz="1800" b="0" dirty="0"/>
                        <a:t>2.</a:t>
                      </a:r>
                    </a:p>
                  </a:txBody>
                  <a:tcPr anchor="b"/>
                </a:tc>
                <a:tc>
                  <a:txBody>
                    <a:bodyPr/>
                    <a:lstStyle/>
                    <a:p>
                      <a:r>
                        <a:rPr lang="en-US" sz="1800" dirty="0">
                          <a:latin typeface="Times New Roman" panose="02020603050405020304" pitchFamily="18" charset="0"/>
                          <a:cs typeface="Times New Roman" panose="02020603050405020304" pitchFamily="18" charset="0"/>
                        </a:rPr>
                        <a:t>Rehabilitation of Mango plantation</a:t>
                      </a:r>
                      <a:r>
                        <a:rPr lang="en-US" sz="1800" baseline="0" dirty="0">
                          <a:latin typeface="Times New Roman" panose="02020603050405020304" pitchFamily="18" charset="0"/>
                          <a:cs typeface="Times New Roman" panose="02020603050405020304" pitchFamily="18" charset="0"/>
                        </a:rPr>
                        <a:t> at </a:t>
                      </a:r>
                      <a:r>
                        <a:rPr lang="en-US" sz="1800" baseline="0" dirty="0" err="1">
                          <a:latin typeface="Times New Roman" panose="02020603050405020304" pitchFamily="18" charset="0"/>
                          <a:cs typeface="Times New Roman" panose="02020603050405020304" pitchFamily="18" charset="0"/>
                        </a:rPr>
                        <a:t>Akrusu</a:t>
                      </a:r>
                      <a:endParaRPr lang="en-US" sz="1800" dirty="0">
                        <a:latin typeface="Times New Roman" panose="02020603050405020304" pitchFamily="18" charset="0"/>
                        <a:cs typeface="Times New Roman" panose="02020603050405020304" pitchFamily="18" charset="0"/>
                      </a:endParaRPr>
                    </a:p>
                  </a:txBody>
                  <a:tcPr anchor="b"/>
                </a:tc>
                <a:tc>
                  <a:txBody>
                    <a:bodyPr/>
                    <a:lstStyle/>
                    <a:p>
                      <a:pPr algn="r"/>
                      <a:r>
                        <a:rPr lang="en-US" sz="1800" dirty="0">
                          <a:solidFill>
                            <a:schemeClr val="tx1"/>
                          </a:solidFill>
                          <a:latin typeface="Times New Roman" panose="02020603050405020304" pitchFamily="18" charset="0"/>
                          <a:cs typeface="Times New Roman" panose="02020603050405020304" pitchFamily="18" charset="0"/>
                        </a:rPr>
                        <a:t>600,000.00</a:t>
                      </a:r>
                    </a:p>
                  </a:txBody>
                  <a:tcPr anchor="b"/>
                </a:tc>
                <a:tc>
                  <a:txBody>
                    <a:bodyPr/>
                    <a:lstStyle/>
                    <a:p>
                      <a:pPr algn="r"/>
                      <a:r>
                        <a:rPr lang="en-US" sz="1800" b="0" dirty="0">
                          <a:latin typeface="Times New Roman" panose="02020603050405020304" pitchFamily="18" charset="0"/>
                          <a:cs typeface="Times New Roman" panose="02020603050405020304" pitchFamily="18" charset="0"/>
                        </a:rPr>
                        <a:t>34,513.19</a:t>
                      </a:r>
                    </a:p>
                  </a:txBody>
                  <a:tcPr anchor="b"/>
                </a:tc>
                <a:extLst>
                  <a:ext uri="{0D108BD9-81ED-4DB2-BD59-A6C34878D82A}">
                    <a16:rowId xmlns:a16="http://schemas.microsoft.com/office/drawing/2014/main" val="10003"/>
                  </a:ext>
                </a:extLst>
              </a:tr>
              <a:tr h="450772">
                <a:tc>
                  <a:txBody>
                    <a:bodyPr/>
                    <a:lstStyle/>
                    <a:p>
                      <a:r>
                        <a:rPr lang="en-US" sz="1800" b="0" dirty="0"/>
                        <a:t>3.</a:t>
                      </a:r>
                    </a:p>
                  </a:txBody>
                  <a:tcPr anchor="b"/>
                </a:tc>
                <a:tc>
                  <a:txBody>
                    <a:bodyPr/>
                    <a:lstStyle/>
                    <a:p>
                      <a:r>
                        <a:rPr lang="en-US" sz="1800" dirty="0">
                          <a:latin typeface="Times New Roman" panose="02020603050405020304" pitchFamily="18" charset="0"/>
                          <a:cs typeface="Times New Roman" panose="02020603050405020304" pitchFamily="18" charset="0"/>
                        </a:rPr>
                        <a:t>Establishment of Cashew  Plantation at </a:t>
                      </a:r>
                      <a:r>
                        <a:rPr lang="en-US" sz="1800" dirty="0" err="1">
                          <a:latin typeface="Times New Roman" panose="02020603050405020304" pitchFamily="18" charset="0"/>
                          <a:cs typeface="Times New Roman" panose="02020603050405020304" pitchFamily="18" charset="0"/>
                        </a:rPr>
                        <a:t>Akotoe</a:t>
                      </a:r>
                      <a:endParaRPr lang="en-US" sz="1800" dirty="0">
                        <a:latin typeface="Times New Roman" panose="02020603050405020304" pitchFamily="18" charset="0"/>
                        <a:cs typeface="Times New Roman" panose="02020603050405020304" pitchFamily="18" charset="0"/>
                      </a:endParaRPr>
                    </a:p>
                  </a:txBody>
                  <a:tcPr anchor="b"/>
                </a:tc>
                <a:tc>
                  <a:txBody>
                    <a:bodyPr/>
                    <a:lstStyle/>
                    <a:p>
                      <a:pPr algn="r"/>
                      <a:r>
                        <a:rPr lang="en-US" sz="1800" dirty="0">
                          <a:solidFill>
                            <a:schemeClr val="tx1"/>
                          </a:solidFill>
                          <a:latin typeface="Times New Roman" panose="02020603050405020304" pitchFamily="18" charset="0"/>
                          <a:cs typeface="Times New Roman" panose="02020603050405020304" pitchFamily="18" charset="0"/>
                        </a:rPr>
                        <a:t>600,000.00</a:t>
                      </a:r>
                    </a:p>
                  </a:txBody>
                  <a:tcPr anchor="b"/>
                </a:tc>
                <a:tc>
                  <a:txBody>
                    <a:bodyPr/>
                    <a:lstStyle/>
                    <a:p>
                      <a:pPr algn="r"/>
                      <a:r>
                        <a:rPr lang="en-US" sz="1800" b="0" dirty="0">
                          <a:latin typeface="Times New Roman" panose="02020603050405020304" pitchFamily="18" charset="0"/>
                          <a:cs typeface="Times New Roman" panose="02020603050405020304" pitchFamily="18" charset="0"/>
                        </a:rPr>
                        <a:t>56,000.00</a:t>
                      </a:r>
                    </a:p>
                  </a:txBody>
                  <a:tcPr anchor="b"/>
                </a:tc>
                <a:extLst>
                  <a:ext uri="{0D108BD9-81ED-4DB2-BD59-A6C34878D82A}">
                    <a16:rowId xmlns:a16="http://schemas.microsoft.com/office/drawing/2014/main" val="10004"/>
                  </a:ext>
                </a:extLst>
              </a:tr>
              <a:tr h="450772">
                <a:tc>
                  <a:txBody>
                    <a:bodyPr/>
                    <a:lstStyle/>
                    <a:p>
                      <a:r>
                        <a:rPr lang="en-US" sz="1800" b="0" dirty="0"/>
                        <a:t>4.</a:t>
                      </a:r>
                    </a:p>
                  </a:txBody>
                  <a:tcPr anchor="b"/>
                </a:tc>
                <a:tc>
                  <a:txBody>
                    <a:bodyPr/>
                    <a:lstStyle/>
                    <a:p>
                      <a:r>
                        <a:rPr lang="en-US" sz="1800" dirty="0">
                          <a:latin typeface="Times New Roman" panose="02020603050405020304" pitchFamily="18" charset="0"/>
                          <a:cs typeface="Times New Roman" panose="02020603050405020304" pitchFamily="18" charset="0"/>
                        </a:rPr>
                        <a:t>Establishment of Oil</a:t>
                      </a:r>
                      <a:r>
                        <a:rPr lang="en-US" sz="1800" baseline="0" dirty="0">
                          <a:latin typeface="Times New Roman" panose="02020603050405020304" pitchFamily="18" charset="0"/>
                          <a:cs typeface="Times New Roman" panose="02020603050405020304" pitchFamily="18" charset="0"/>
                        </a:rPr>
                        <a:t> Palm Plantation at </a:t>
                      </a:r>
                      <a:r>
                        <a:rPr lang="en-US" sz="1800" baseline="0" dirty="0" err="1">
                          <a:latin typeface="Times New Roman" panose="02020603050405020304" pitchFamily="18" charset="0"/>
                          <a:cs typeface="Times New Roman" panose="02020603050405020304" pitchFamily="18" charset="0"/>
                        </a:rPr>
                        <a:t>Abesre</a:t>
                      </a:r>
                      <a:endParaRPr lang="en-US" sz="1800" dirty="0">
                        <a:latin typeface="Times New Roman" panose="02020603050405020304" pitchFamily="18" charset="0"/>
                        <a:cs typeface="Times New Roman" panose="02020603050405020304" pitchFamily="18" charset="0"/>
                      </a:endParaRPr>
                    </a:p>
                  </a:txBody>
                  <a:tcPr anchor="b"/>
                </a:tc>
                <a:tc>
                  <a:txBody>
                    <a:bodyPr/>
                    <a:lstStyle/>
                    <a:p>
                      <a:pPr algn="r"/>
                      <a:r>
                        <a:rPr lang="en-US" sz="1800" dirty="0">
                          <a:solidFill>
                            <a:schemeClr val="tx1"/>
                          </a:solidFill>
                          <a:latin typeface="Times New Roman" panose="02020603050405020304" pitchFamily="18" charset="0"/>
                          <a:cs typeface="Times New Roman" panose="02020603050405020304" pitchFamily="18" charset="0"/>
                        </a:rPr>
                        <a:t>600,000.00</a:t>
                      </a:r>
                    </a:p>
                  </a:txBody>
                  <a:tcPr anchor="b"/>
                </a:tc>
                <a:tc>
                  <a:txBody>
                    <a:bodyPr/>
                    <a:lstStyle/>
                    <a:p>
                      <a:pPr algn="r"/>
                      <a:r>
                        <a:rPr lang="en-US" sz="1800" b="0" dirty="0">
                          <a:latin typeface="Times New Roman" panose="02020603050405020304" pitchFamily="18" charset="0"/>
                          <a:cs typeface="Times New Roman" panose="02020603050405020304" pitchFamily="18" charset="0"/>
                        </a:rPr>
                        <a:t>44,000.00</a:t>
                      </a:r>
                    </a:p>
                  </a:txBody>
                  <a:tcPr anchor="b"/>
                </a:tc>
                <a:extLst>
                  <a:ext uri="{0D108BD9-81ED-4DB2-BD59-A6C34878D82A}">
                    <a16:rowId xmlns:a16="http://schemas.microsoft.com/office/drawing/2014/main" val="10005"/>
                  </a:ext>
                </a:extLst>
              </a:tr>
              <a:tr h="450772">
                <a:tc>
                  <a:txBody>
                    <a:bodyPr/>
                    <a:lstStyle/>
                    <a:p>
                      <a:r>
                        <a:rPr lang="en-US" sz="1800" b="0" dirty="0"/>
                        <a:t>5</a:t>
                      </a:r>
                    </a:p>
                  </a:txBody>
                  <a:tcPr anchor="b"/>
                </a:tc>
                <a:tc>
                  <a:txBody>
                    <a:bodyPr/>
                    <a:lstStyle/>
                    <a:p>
                      <a:r>
                        <a:rPr lang="en-US" sz="1800" dirty="0">
                          <a:latin typeface="Times New Roman" panose="02020603050405020304" pitchFamily="18" charset="0"/>
                          <a:cs typeface="Times New Roman" panose="02020603050405020304" pitchFamily="18" charset="0"/>
                        </a:rPr>
                        <a:t>Administrative Expenses</a:t>
                      </a:r>
                    </a:p>
                  </a:txBody>
                  <a:tcPr anchor="b"/>
                </a:tc>
                <a:tc>
                  <a:txBody>
                    <a:bodyPr/>
                    <a:lstStyle/>
                    <a:p>
                      <a:pPr algn="r"/>
                      <a:r>
                        <a:rPr lang="en-US" sz="1800" dirty="0">
                          <a:solidFill>
                            <a:schemeClr val="tx1"/>
                          </a:solidFill>
                          <a:latin typeface="Times New Roman" panose="02020603050405020304" pitchFamily="18" charset="0"/>
                          <a:cs typeface="Times New Roman" panose="02020603050405020304" pitchFamily="18" charset="0"/>
                        </a:rPr>
                        <a:t>139,653.23</a:t>
                      </a:r>
                    </a:p>
                  </a:txBody>
                  <a:tcPr anchor="b"/>
                </a:tc>
                <a:tc>
                  <a:txBody>
                    <a:bodyPr/>
                    <a:lstStyle/>
                    <a:p>
                      <a:pPr algn="r"/>
                      <a:r>
                        <a:rPr lang="en-US" sz="1800" b="0" dirty="0">
                          <a:latin typeface="Times New Roman" panose="02020603050405020304" pitchFamily="18" charset="0"/>
                          <a:cs typeface="Times New Roman" panose="02020603050405020304" pitchFamily="18" charset="0"/>
                        </a:rPr>
                        <a:t>36,455.00</a:t>
                      </a:r>
                    </a:p>
                  </a:txBody>
                  <a:tcPr anchor="b"/>
                </a:tc>
                <a:extLst>
                  <a:ext uri="{0D108BD9-81ED-4DB2-BD59-A6C34878D82A}">
                    <a16:rowId xmlns:a16="http://schemas.microsoft.com/office/drawing/2014/main" val="10006"/>
                  </a:ext>
                </a:extLst>
              </a:tr>
              <a:tr h="450772">
                <a:tc>
                  <a:txBody>
                    <a:bodyPr/>
                    <a:lstStyle/>
                    <a:p>
                      <a:endParaRPr lang="en-US" sz="1800" dirty="0"/>
                    </a:p>
                  </a:txBody>
                  <a:tcPr anchor="b"/>
                </a:tc>
                <a:tc>
                  <a:txBody>
                    <a:bodyPr/>
                    <a:lstStyle/>
                    <a:p>
                      <a:r>
                        <a:rPr lang="en-US" sz="1800" b="1" dirty="0">
                          <a:latin typeface="Times New Roman" panose="02020603050405020304" pitchFamily="18" charset="0"/>
                          <a:cs typeface="Times New Roman" panose="02020603050405020304" pitchFamily="18" charset="0"/>
                        </a:rPr>
                        <a:t>Total</a:t>
                      </a:r>
                    </a:p>
                  </a:txBody>
                  <a:tcPr anchor="b"/>
                </a:tc>
                <a:tc>
                  <a:txBody>
                    <a:bodyPr/>
                    <a:lstStyle/>
                    <a:p>
                      <a:pPr algn="r"/>
                      <a:r>
                        <a:rPr lang="en-US" sz="1800" b="1" dirty="0">
                          <a:solidFill>
                            <a:schemeClr val="tx1"/>
                          </a:solidFill>
                          <a:latin typeface="Times New Roman" panose="02020603050405020304" pitchFamily="18" charset="0"/>
                          <a:cs typeface="Times New Roman" panose="02020603050405020304" pitchFamily="18" charset="0"/>
                        </a:rPr>
                        <a:t>2,739,653.23</a:t>
                      </a:r>
                    </a:p>
                  </a:txBody>
                  <a:tcPr anchor="b"/>
                </a:tc>
                <a:tc>
                  <a:txBody>
                    <a:bodyPr/>
                    <a:lstStyle/>
                    <a:p>
                      <a:pPr algn="r"/>
                      <a:r>
                        <a:rPr lang="en-US" sz="1800" b="1" dirty="0">
                          <a:latin typeface="Times New Roman" panose="02020603050405020304" pitchFamily="18" charset="0"/>
                          <a:cs typeface="Times New Roman" panose="02020603050405020304" pitchFamily="18" charset="0"/>
                        </a:rPr>
                        <a:t>170,968.19</a:t>
                      </a:r>
                    </a:p>
                  </a:txBody>
                  <a:tcPr/>
                </a:tc>
                <a:extLst>
                  <a:ext uri="{0D108BD9-81ED-4DB2-BD59-A6C34878D82A}">
                    <a16:rowId xmlns:a16="http://schemas.microsoft.com/office/drawing/2014/main" val="10007"/>
                  </a:ext>
                </a:extLst>
              </a:tr>
            </a:tbl>
          </a:graphicData>
        </a:graphic>
      </p:graphicFrame>
      <p:sp>
        <p:nvSpPr>
          <p:cNvPr id="5" name="Slide Number Placeholder 4">
            <a:extLst>
              <a:ext uri="{FF2B5EF4-FFF2-40B4-BE49-F238E27FC236}">
                <a16:creationId xmlns:a16="http://schemas.microsoft.com/office/drawing/2014/main" id="{A7CC544B-9B10-4887-AF3B-20435F102B71}"/>
              </a:ext>
            </a:extLst>
          </p:cNvPr>
          <p:cNvSpPr>
            <a:spLocks noGrp="1"/>
          </p:cNvSpPr>
          <p:nvPr>
            <p:ph type="sldNum" sz="quarter" idx="11"/>
          </p:nvPr>
        </p:nvSpPr>
        <p:spPr/>
        <p:txBody>
          <a:bodyPr/>
          <a:lstStyle/>
          <a:p>
            <a:fld id="{2392425C-E889-4A93-B643-0E993E815549}" type="slidenum">
              <a:rPr lang="en-US" smtClean="0"/>
              <a:t>45</a:t>
            </a:fld>
            <a:endParaRPr lang="en-US"/>
          </a:p>
        </p:txBody>
      </p:sp>
    </p:spTree>
    <p:extLst>
      <p:ext uri="{BB962C8B-B14F-4D97-AF65-F5344CB8AC3E}">
        <p14:creationId xmlns:p14="http://schemas.microsoft.com/office/powerpoint/2010/main" val="169963766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9BC5F74-0577-45A1-B297-7B8043E92C03}"/>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46</a:t>
            </a:fld>
            <a:endParaRPr lang="en"/>
          </a:p>
        </p:txBody>
      </p:sp>
      <p:sp>
        <p:nvSpPr>
          <p:cNvPr id="3" name="Title 2">
            <a:extLst>
              <a:ext uri="{FF2B5EF4-FFF2-40B4-BE49-F238E27FC236}">
                <a16:creationId xmlns:a16="http://schemas.microsoft.com/office/drawing/2014/main" id="{54FDA32D-F6B4-458C-9655-39B431EAE70A}"/>
              </a:ext>
            </a:extLst>
          </p:cNvPr>
          <p:cNvSpPr>
            <a:spLocks noGrp="1"/>
          </p:cNvSpPr>
          <p:nvPr>
            <p:ph type="title"/>
          </p:nvPr>
        </p:nvSpPr>
        <p:spPr>
          <a:xfrm>
            <a:off x="628650" y="338232"/>
            <a:ext cx="8031256" cy="858854"/>
          </a:xfrm>
        </p:spPr>
        <p:txBody>
          <a:bodyPr/>
          <a:lstStyle/>
          <a:p>
            <a:pPr marL="0" marR="0" algn="ctr">
              <a:lnSpc>
                <a:spcPct val="150000"/>
              </a:lnSpc>
              <a:spcBef>
                <a:spcPts val="0"/>
              </a:spcBef>
              <a:spcAft>
                <a:spcPts val="0"/>
              </a:spcAft>
            </a:pPr>
            <a:r>
              <a:rPr lang="en-US" sz="2400" b="1" kern="0" dirty="0">
                <a:solidFill>
                  <a:schemeClr val="accent1"/>
                </a:solidFill>
                <a:effectLst/>
                <a:latin typeface="Times New Roman" panose="02020603050405020304" pitchFamily="18" charset="0"/>
              </a:rPr>
              <a:t>GOVERNMENT FLAGSHIP PROJECT PROGRAMMES</a:t>
            </a:r>
            <a:br>
              <a:rPr lang="en-US" sz="2000" b="1" kern="0" dirty="0">
                <a:solidFill>
                  <a:schemeClr val="accent1"/>
                </a:solidFill>
                <a:effectLst/>
                <a:latin typeface="Times New Roman" panose="02020603050405020304" pitchFamily="18" charset="0"/>
              </a:rPr>
            </a:br>
            <a:endParaRPr lang="en-US" sz="2000" dirty="0">
              <a:solidFill>
                <a:schemeClr val="accent1"/>
              </a:solidFill>
            </a:endParaRPr>
          </a:p>
        </p:txBody>
      </p:sp>
      <p:graphicFrame>
        <p:nvGraphicFramePr>
          <p:cNvPr id="4" name="Table 3">
            <a:extLst>
              <a:ext uri="{FF2B5EF4-FFF2-40B4-BE49-F238E27FC236}">
                <a16:creationId xmlns:a16="http://schemas.microsoft.com/office/drawing/2014/main" id="{236095E4-ACE5-4CB6-A372-EBD6479DC9D3}"/>
              </a:ext>
            </a:extLst>
          </p:cNvPr>
          <p:cNvGraphicFramePr>
            <a:graphicFrameLocks noGrp="1"/>
          </p:cNvGraphicFramePr>
          <p:nvPr>
            <p:extLst>
              <p:ext uri="{D42A27DB-BD31-4B8C-83A1-F6EECF244321}">
                <p14:modId xmlns:p14="http://schemas.microsoft.com/office/powerpoint/2010/main" val="4191683150"/>
              </p:ext>
            </p:extLst>
          </p:nvPr>
        </p:nvGraphicFramePr>
        <p:xfrm>
          <a:off x="700928" y="1515273"/>
          <a:ext cx="7886699" cy="3827454"/>
        </p:xfrm>
        <a:graphic>
          <a:graphicData uri="http://schemas.openxmlformats.org/drawingml/2006/table">
            <a:tbl>
              <a:tblPr firstRow="1" bandRow="1">
                <a:tableStyleId>{5940675A-B579-460E-94D1-54222C63F5DA}</a:tableStyleId>
              </a:tblPr>
              <a:tblGrid>
                <a:gridCol w="437398">
                  <a:extLst>
                    <a:ext uri="{9D8B030D-6E8A-4147-A177-3AD203B41FA5}">
                      <a16:colId xmlns:a16="http://schemas.microsoft.com/office/drawing/2014/main" val="172379994"/>
                    </a:ext>
                  </a:extLst>
                </a:gridCol>
                <a:gridCol w="2011071">
                  <a:extLst>
                    <a:ext uri="{9D8B030D-6E8A-4147-A177-3AD203B41FA5}">
                      <a16:colId xmlns:a16="http://schemas.microsoft.com/office/drawing/2014/main" val="3499927179"/>
                    </a:ext>
                  </a:extLst>
                </a:gridCol>
                <a:gridCol w="2011071">
                  <a:extLst>
                    <a:ext uri="{9D8B030D-6E8A-4147-A177-3AD203B41FA5}">
                      <a16:colId xmlns:a16="http://schemas.microsoft.com/office/drawing/2014/main" val="3735465839"/>
                    </a:ext>
                  </a:extLst>
                </a:gridCol>
                <a:gridCol w="1521290">
                  <a:extLst>
                    <a:ext uri="{9D8B030D-6E8A-4147-A177-3AD203B41FA5}">
                      <a16:colId xmlns:a16="http://schemas.microsoft.com/office/drawing/2014/main" val="1127832923"/>
                    </a:ext>
                  </a:extLst>
                </a:gridCol>
                <a:gridCol w="1905869">
                  <a:extLst>
                    <a:ext uri="{9D8B030D-6E8A-4147-A177-3AD203B41FA5}">
                      <a16:colId xmlns:a16="http://schemas.microsoft.com/office/drawing/2014/main" val="2218208479"/>
                    </a:ext>
                  </a:extLst>
                </a:gridCol>
              </a:tblGrid>
              <a:tr h="502339">
                <a:tc>
                  <a:txBody>
                    <a:bodyPr/>
                    <a:lstStyle/>
                    <a:p>
                      <a:pPr marL="0" marR="0" algn="ctr">
                        <a:lnSpc>
                          <a:spcPct val="107000"/>
                        </a:lnSpc>
                        <a:spcBef>
                          <a:spcPts val="0"/>
                        </a:spcBef>
                        <a:spcAft>
                          <a:spcPts val="800"/>
                        </a:spcAft>
                      </a:pPr>
                      <a:r>
                        <a:rPr lang="en-US" sz="1600" b="1" kern="100" dirty="0">
                          <a:effectLst/>
                          <a:latin typeface="Times New Roman" panose="02020603050405020304" pitchFamily="18" charset="0"/>
                          <a:cs typeface="Times New Roman" panose="02020603050405020304" pitchFamily="18" charset="0"/>
                        </a:rPr>
                        <a:t>No</a:t>
                      </a:r>
                      <a:endParaRPr lang="en-US" sz="16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62860" marR="62860" marT="31430" marB="31430"/>
                </a:tc>
                <a:tc>
                  <a:txBody>
                    <a:bodyPr/>
                    <a:lstStyle/>
                    <a:p>
                      <a:pPr marL="0" marR="0" algn="ctr">
                        <a:lnSpc>
                          <a:spcPct val="107000"/>
                        </a:lnSpc>
                        <a:spcBef>
                          <a:spcPts val="0"/>
                        </a:spcBef>
                        <a:spcAft>
                          <a:spcPts val="800"/>
                        </a:spcAft>
                      </a:pPr>
                      <a:r>
                        <a:rPr lang="en-US" sz="1600" b="1" kern="100" dirty="0">
                          <a:effectLst/>
                          <a:latin typeface="Times New Roman" panose="02020603050405020304" pitchFamily="18" charset="0"/>
                          <a:cs typeface="Times New Roman" panose="02020603050405020304" pitchFamily="18" charset="0"/>
                        </a:rPr>
                        <a:t>Type of Flagship project/</a:t>
                      </a:r>
                      <a:r>
                        <a:rPr lang="en-US" sz="1600" b="1" kern="100" dirty="0" err="1">
                          <a:effectLst/>
                          <a:latin typeface="Times New Roman" panose="02020603050405020304" pitchFamily="18" charset="0"/>
                          <a:cs typeface="Times New Roman" panose="02020603050405020304" pitchFamily="18" charset="0"/>
                        </a:rPr>
                        <a:t>programme</a:t>
                      </a:r>
                      <a:endParaRPr lang="en-US" sz="16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tc>
                <a:tc>
                  <a:txBody>
                    <a:bodyPr/>
                    <a:lstStyle/>
                    <a:p>
                      <a:pPr marL="0" marR="0" algn="ctr">
                        <a:lnSpc>
                          <a:spcPct val="107000"/>
                        </a:lnSpc>
                        <a:spcBef>
                          <a:spcPts val="0"/>
                        </a:spcBef>
                        <a:spcAft>
                          <a:spcPts val="800"/>
                        </a:spcAft>
                      </a:pPr>
                      <a:r>
                        <a:rPr lang="en-US" sz="1600" b="1" kern="100" dirty="0">
                          <a:effectLst/>
                          <a:latin typeface="Times New Roman" panose="02020603050405020304" pitchFamily="18" charset="0"/>
                          <a:cs typeface="Times New Roman" panose="02020603050405020304" pitchFamily="18" charset="0"/>
                        </a:rPr>
                        <a:t>Name of Activity/Project</a:t>
                      </a:r>
                      <a:endParaRPr lang="en-US" sz="16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62860" marR="62860" marT="31430" marB="31430"/>
                </a:tc>
                <a:tc>
                  <a:txBody>
                    <a:bodyPr/>
                    <a:lstStyle/>
                    <a:p>
                      <a:pPr marL="0" marR="0" algn="ctr">
                        <a:lnSpc>
                          <a:spcPct val="107000"/>
                        </a:lnSpc>
                        <a:spcBef>
                          <a:spcPts val="0"/>
                        </a:spcBef>
                        <a:spcAft>
                          <a:spcPts val="800"/>
                        </a:spcAft>
                      </a:pPr>
                      <a:r>
                        <a:rPr lang="en-US" sz="1600" b="1" kern="100" dirty="0">
                          <a:effectLst/>
                          <a:latin typeface="Times New Roman" panose="02020603050405020304" pitchFamily="18" charset="0"/>
                          <a:cs typeface="Times New Roman" panose="02020603050405020304" pitchFamily="18" charset="0"/>
                        </a:rPr>
                        <a:t>Budget</a:t>
                      </a:r>
                      <a:endParaRPr lang="en-US" sz="16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62860" marR="62860" marT="31430" marB="31430"/>
                </a:tc>
                <a:tc>
                  <a:txBody>
                    <a:bodyPr/>
                    <a:lstStyle/>
                    <a:p>
                      <a:pPr marL="0" marR="0" algn="ctr">
                        <a:lnSpc>
                          <a:spcPct val="107000"/>
                        </a:lnSpc>
                        <a:spcBef>
                          <a:spcPts val="0"/>
                        </a:spcBef>
                        <a:spcAft>
                          <a:spcPts val="800"/>
                        </a:spcAft>
                      </a:pPr>
                      <a:r>
                        <a:rPr lang="en-US" sz="1600" b="1" kern="100" dirty="0">
                          <a:effectLst/>
                          <a:latin typeface="Times New Roman" panose="02020603050405020304" pitchFamily="18" charset="0"/>
                          <a:cs typeface="Times New Roman" panose="02020603050405020304" pitchFamily="18" charset="0"/>
                        </a:rPr>
                        <a:t>Actual as at September, 2024</a:t>
                      </a:r>
                      <a:endParaRPr lang="en-US" sz="16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62860" marR="62860" marT="31430" marB="31430"/>
                </a:tc>
                <a:extLst>
                  <a:ext uri="{0D108BD9-81ED-4DB2-BD59-A6C34878D82A}">
                    <a16:rowId xmlns:a16="http://schemas.microsoft.com/office/drawing/2014/main" val="1089994225"/>
                  </a:ext>
                </a:extLst>
              </a:tr>
              <a:tr h="1853184">
                <a:tc>
                  <a:txBody>
                    <a:bodyPr/>
                    <a:lstStyle/>
                    <a:p>
                      <a:pPr>
                        <a:lnSpc>
                          <a:spcPct val="107000"/>
                        </a:lnSpc>
                      </a:pPr>
                      <a:endParaRPr lang="en-US" sz="1600" b="0" kern="100">
                        <a:effectLst/>
                        <a:latin typeface="Times New Roman" panose="02020603050405020304" pitchFamily="18" charset="0"/>
                        <a:cs typeface="Times New Roman" panose="02020603050405020304" pitchFamily="18" charset="0"/>
                      </a:endParaRPr>
                    </a:p>
                  </a:txBody>
                  <a:tcPr marL="62860" marR="62860" marT="31430" marB="31430"/>
                </a:tc>
                <a:tc>
                  <a:txBody>
                    <a:bodyPr/>
                    <a:lstStyle/>
                    <a:p>
                      <a:pPr marL="0" marR="0">
                        <a:lnSpc>
                          <a:spcPct val="107000"/>
                        </a:lnSpc>
                        <a:spcBef>
                          <a:spcPts val="0"/>
                        </a:spcBef>
                        <a:spcAft>
                          <a:spcPts val="800"/>
                        </a:spcAft>
                      </a:pPr>
                      <a:r>
                        <a:rPr lang="en-GB" sz="1600" b="0" kern="100" dirty="0">
                          <a:solidFill>
                            <a:srgbClr val="000000"/>
                          </a:solidFill>
                          <a:effectLst/>
                          <a:latin typeface="Times New Roman" panose="02020603050405020304" pitchFamily="18" charset="0"/>
                          <a:cs typeface="Times New Roman" panose="02020603050405020304" pitchFamily="18" charset="0"/>
                        </a:rPr>
                        <a:t>P</a:t>
                      </a:r>
                      <a:r>
                        <a:rPr lang="en-GB" sz="1600" b="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lanting for Exports and Rural Development (PERD)</a:t>
                      </a:r>
                      <a:endParaRPr lang="en-US" sz="1600" b="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tc>
                <a:tc>
                  <a:txBody>
                    <a:bodyPr/>
                    <a:lstStyle/>
                    <a:p>
                      <a:pPr>
                        <a:lnSpc>
                          <a:spcPct val="107000"/>
                        </a:lnSpc>
                      </a:pPr>
                      <a:r>
                        <a:rPr lang="en-US" sz="1600" b="0" kern="100" dirty="0">
                          <a:effectLst/>
                          <a:latin typeface="Times New Roman" panose="02020603050405020304" pitchFamily="18" charset="0"/>
                          <a:cs typeface="Times New Roman" panose="02020603050405020304" pitchFamily="18" charset="0"/>
                        </a:rPr>
                        <a:t>Procured and distributed of 45,000 Mango Seedlings</a:t>
                      </a:r>
                    </a:p>
                    <a:p>
                      <a:pPr>
                        <a:lnSpc>
                          <a:spcPct val="107000"/>
                        </a:lnSpc>
                      </a:pPr>
                      <a:endParaRPr lang="en-US" sz="1600" b="0" kern="100" dirty="0">
                        <a:effectLst/>
                        <a:latin typeface="Times New Roman" panose="02020603050405020304" pitchFamily="18" charset="0"/>
                        <a:cs typeface="Times New Roman" panose="02020603050405020304" pitchFamily="18" charset="0"/>
                      </a:endParaRPr>
                    </a:p>
                    <a:p>
                      <a:pPr>
                        <a:lnSpc>
                          <a:spcPct val="107000"/>
                        </a:lnSpc>
                      </a:pPr>
                      <a:r>
                        <a:rPr lang="en-US" sz="1600" b="0" kern="100" dirty="0">
                          <a:effectLst/>
                          <a:latin typeface="Times New Roman" panose="02020603050405020304" pitchFamily="18" charset="0"/>
                          <a:cs typeface="Times New Roman" panose="02020603050405020304" pitchFamily="18" charset="0"/>
                        </a:rPr>
                        <a:t>Procured and Distributed </a:t>
                      </a:r>
                    </a:p>
                    <a:p>
                      <a:pPr>
                        <a:lnSpc>
                          <a:spcPct val="107000"/>
                        </a:lnSpc>
                      </a:pPr>
                      <a:r>
                        <a:rPr lang="en-US" sz="1600" b="0" kern="100" dirty="0">
                          <a:effectLst/>
                          <a:latin typeface="Times New Roman" panose="02020603050405020304" pitchFamily="18" charset="0"/>
                          <a:cs typeface="Times New Roman" panose="02020603050405020304" pitchFamily="18" charset="0"/>
                        </a:rPr>
                        <a:t>55,000 Oil Palm Seedlings and 10,000 Coconut Seedlings to farmers in the District</a:t>
                      </a:r>
                    </a:p>
                  </a:txBody>
                  <a:tcPr marL="62860" marR="62860" marT="31430" marB="31430"/>
                </a:tc>
                <a:tc>
                  <a:txBody>
                    <a:bodyPr/>
                    <a:lstStyle/>
                    <a:p>
                      <a:pPr algn="r">
                        <a:lnSpc>
                          <a:spcPct val="107000"/>
                        </a:lnSpc>
                      </a:pPr>
                      <a:r>
                        <a:rPr lang="en-US" sz="1600" b="0" kern="100" dirty="0">
                          <a:effectLst/>
                          <a:latin typeface="Times New Roman" panose="02020603050405020304" pitchFamily="18" charset="0"/>
                          <a:cs typeface="Times New Roman" panose="02020603050405020304" pitchFamily="18" charset="0"/>
                        </a:rPr>
                        <a:t>40,000.00</a:t>
                      </a:r>
                    </a:p>
                  </a:txBody>
                  <a:tcPr marL="62860" marR="62860" marT="31430" marB="31430"/>
                </a:tc>
                <a:tc>
                  <a:txBody>
                    <a:bodyPr/>
                    <a:lstStyle/>
                    <a:p>
                      <a:pPr algn="ctr">
                        <a:lnSpc>
                          <a:spcPct val="107000"/>
                        </a:lnSpc>
                      </a:pPr>
                      <a:r>
                        <a:rPr lang="en-US" sz="1600" b="0" kern="100" dirty="0">
                          <a:effectLst/>
                          <a:latin typeface="Times New Roman" panose="02020603050405020304" pitchFamily="18" charset="0"/>
                          <a:cs typeface="Times New Roman" panose="02020603050405020304" pitchFamily="18" charset="0"/>
                        </a:rPr>
                        <a:t>25,000.00</a:t>
                      </a:r>
                    </a:p>
                  </a:txBody>
                  <a:tcPr marL="62860" marR="62860" marT="31430" marB="31430"/>
                </a:tc>
                <a:extLst>
                  <a:ext uri="{0D108BD9-81ED-4DB2-BD59-A6C34878D82A}">
                    <a16:rowId xmlns:a16="http://schemas.microsoft.com/office/drawing/2014/main" val="1101339509"/>
                  </a:ext>
                </a:extLst>
              </a:tr>
              <a:tr h="536884">
                <a:tc>
                  <a:txBody>
                    <a:bodyPr/>
                    <a:lstStyle/>
                    <a:p>
                      <a:pPr>
                        <a:lnSpc>
                          <a:spcPct val="107000"/>
                        </a:lnSpc>
                      </a:pPr>
                      <a:endParaRPr lang="en-US" sz="1600" b="1" kern="100">
                        <a:effectLst/>
                        <a:latin typeface="Times New Roman" panose="02020603050405020304" pitchFamily="18" charset="0"/>
                        <a:cs typeface="Times New Roman" panose="02020603050405020304" pitchFamily="18" charset="0"/>
                      </a:endParaRPr>
                    </a:p>
                  </a:txBody>
                  <a:tcPr marL="62860" marR="62860" marT="31430" marB="31430" anchor="b"/>
                </a:tc>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US" sz="1600" b="1" kern="100" dirty="0">
                          <a:effectLst/>
                          <a:latin typeface="Times New Roman" panose="02020603050405020304" pitchFamily="18" charset="0"/>
                          <a:cs typeface="Times New Roman" panose="02020603050405020304" pitchFamily="18" charset="0"/>
                        </a:rPr>
                        <a:t> </a:t>
                      </a:r>
                    </a:p>
                    <a:p>
                      <a:pPr marL="0" marR="0">
                        <a:lnSpc>
                          <a:spcPct val="107000"/>
                        </a:lnSpc>
                        <a:spcBef>
                          <a:spcPts val="0"/>
                        </a:spcBef>
                        <a:spcAft>
                          <a:spcPts val="800"/>
                        </a:spcAft>
                      </a:pPr>
                      <a:r>
                        <a:rPr lang="en-US" sz="1600" b="1" kern="100" dirty="0">
                          <a:effectLst/>
                          <a:latin typeface="Times New Roman" panose="02020603050405020304" pitchFamily="18" charset="0"/>
                          <a:ea typeface="Aptos" panose="020B0004020202020204" pitchFamily="34" charset="0"/>
                          <a:cs typeface="Times New Roman" panose="02020603050405020304" pitchFamily="18" charset="0"/>
                        </a:rPr>
                        <a:t>Total</a:t>
                      </a:r>
                    </a:p>
                  </a:txBody>
                  <a:tcPr marL="0" marR="0" marT="0" marB="0" anchor="b"/>
                </a:tc>
                <a:tc>
                  <a:txBody>
                    <a:bodyPr/>
                    <a:lstStyle/>
                    <a:p>
                      <a:pPr marL="0" marR="0">
                        <a:lnSpc>
                          <a:spcPct val="107000"/>
                        </a:lnSpc>
                        <a:spcBef>
                          <a:spcPts val="0"/>
                        </a:spcBef>
                        <a:spcAft>
                          <a:spcPts val="800"/>
                        </a:spcAft>
                      </a:pPr>
                      <a:endParaRPr lang="en-US" sz="16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62860" marR="62860" marT="31430" marB="31430" anchor="b"/>
                </a:tc>
                <a:tc>
                  <a:txBody>
                    <a:bodyPr/>
                    <a:lstStyle/>
                    <a:p>
                      <a:pPr algn="r">
                        <a:lnSpc>
                          <a:spcPct val="107000"/>
                        </a:lnSpc>
                      </a:pPr>
                      <a:r>
                        <a:rPr lang="en-US" sz="1600" b="1" kern="100" dirty="0">
                          <a:effectLst/>
                          <a:latin typeface="Times New Roman" panose="02020603050405020304" pitchFamily="18" charset="0"/>
                          <a:cs typeface="Times New Roman" panose="02020603050405020304" pitchFamily="18" charset="0"/>
                        </a:rPr>
                        <a:t>40,000.00</a:t>
                      </a:r>
                    </a:p>
                  </a:txBody>
                  <a:tcPr marL="62860" marR="62860" marT="31430" marB="31430" anchor="b"/>
                </a:tc>
                <a:tc>
                  <a:txBody>
                    <a:bodyPr/>
                    <a:lstStyle/>
                    <a:p>
                      <a:pPr algn="ctr">
                        <a:lnSpc>
                          <a:spcPct val="107000"/>
                        </a:lnSpc>
                      </a:pPr>
                      <a:r>
                        <a:rPr lang="en-US" sz="1600" b="1" kern="100" dirty="0">
                          <a:effectLst/>
                          <a:latin typeface="Times New Roman" panose="02020603050405020304" pitchFamily="18" charset="0"/>
                          <a:cs typeface="Times New Roman" panose="02020603050405020304" pitchFamily="18" charset="0"/>
                        </a:rPr>
                        <a:t>25,000.00</a:t>
                      </a:r>
                    </a:p>
                  </a:txBody>
                  <a:tcPr marL="62860" marR="62860" marT="31430" marB="31430" anchor="b"/>
                </a:tc>
                <a:extLst>
                  <a:ext uri="{0D108BD9-81ED-4DB2-BD59-A6C34878D82A}">
                    <a16:rowId xmlns:a16="http://schemas.microsoft.com/office/drawing/2014/main" val="1121482338"/>
                  </a:ext>
                </a:extLst>
              </a:tr>
            </a:tbl>
          </a:graphicData>
        </a:graphic>
      </p:graphicFrame>
    </p:spTree>
    <p:extLst>
      <p:ext uri="{BB962C8B-B14F-4D97-AF65-F5344CB8AC3E}">
        <p14:creationId xmlns:p14="http://schemas.microsoft.com/office/powerpoint/2010/main" val="261716408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
          <p:cNvSpPr/>
          <p:nvPr/>
        </p:nvSpPr>
        <p:spPr>
          <a:xfrm>
            <a:off x="509954" y="1705708"/>
            <a:ext cx="8493369" cy="861774"/>
          </a:xfrm>
          <a:prstGeom prst="rect">
            <a:avLst/>
          </a:prstGeom>
        </p:spPr>
        <p:txBody>
          <a:bodyPr wrap="square">
            <a:spAutoFit/>
          </a:bodyPr>
          <a:lstStyle/>
          <a:p>
            <a:pPr algn="ctr"/>
            <a:r>
              <a:rPr lang="en-US" sz="5000" dirty="0">
                <a:solidFill>
                  <a:srgbClr val="0070C0"/>
                </a:solidFill>
              </a:rPr>
              <a:t>Outlook For 2025</a:t>
            </a:r>
          </a:p>
        </p:txBody>
      </p:sp>
      <p:sp>
        <p:nvSpPr>
          <p:cNvPr id="3" name="Slide Number Placeholder 2">
            <a:extLst>
              <a:ext uri="{FF2B5EF4-FFF2-40B4-BE49-F238E27FC236}">
                <a16:creationId xmlns:a16="http://schemas.microsoft.com/office/drawing/2014/main" id="{E8E167A5-A762-467D-AC9B-9AE538D73C04}"/>
              </a:ext>
            </a:extLst>
          </p:cNvPr>
          <p:cNvSpPr>
            <a:spLocks noGrp="1"/>
          </p:cNvSpPr>
          <p:nvPr>
            <p:ph type="sldNum" sz="quarter" idx="11"/>
          </p:nvPr>
        </p:nvSpPr>
        <p:spPr/>
        <p:txBody>
          <a:bodyPr/>
          <a:lstStyle/>
          <a:p>
            <a:fld id="{2392425C-E889-4A93-B643-0E993E815549}" type="slidenum">
              <a:rPr lang="en-US" smtClean="0"/>
              <a:t>47</a:t>
            </a:fld>
            <a:endParaRPr lang="en-US"/>
          </a:p>
        </p:txBody>
      </p:sp>
    </p:spTree>
    <p:extLst>
      <p:ext uri="{BB962C8B-B14F-4D97-AF65-F5344CB8AC3E}">
        <p14:creationId xmlns:p14="http://schemas.microsoft.com/office/powerpoint/2010/main" val="266827242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3C4CF-8083-8138-DD85-12DDA733BA4B}"/>
              </a:ext>
            </a:extLst>
          </p:cNvPr>
          <p:cNvSpPr>
            <a:spLocks noGrp="1"/>
          </p:cNvSpPr>
          <p:nvPr>
            <p:ph type="title"/>
          </p:nvPr>
        </p:nvSpPr>
        <p:spPr>
          <a:xfrm>
            <a:off x="668216" y="303075"/>
            <a:ext cx="8475784" cy="740753"/>
          </a:xfrm>
        </p:spPr>
        <p:txBody>
          <a:bodyPr/>
          <a:lstStyle/>
          <a:p>
            <a:pPr defTabSz="685800" fontAlgn="base">
              <a:spcBef>
                <a:spcPct val="0"/>
              </a:spcBef>
              <a:spcAft>
                <a:spcPct val="0"/>
              </a:spcAft>
            </a:pPr>
            <a:r>
              <a:rPr lang="en-US" sz="2400" dirty="0">
                <a:solidFill>
                  <a:schemeClr val="accent1"/>
                </a:solidFill>
                <a:latin typeface="Times New Roman" panose="02020603050405020304" pitchFamily="18" charset="0"/>
                <a:cs typeface="Times New Roman" panose="02020603050405020304" pitchFamily="18" charset="0"/>
              </a:rPr>
              <a:t>MMDA ADOPTED POLICY OBJECTIVES FOR 2025</a:t>
            </a:r>
          </a:p>
        </p:txBody>
      </p:sp>
      <p:graphicFrame>
        <p:nvGraphicFramePr>
          <p:cNvPr id="4" name="Table 3"/>
          <p:cNvGraphicFramePr>
            <a:graphicFrameLocks noGrp="1"/>
          </p:cNvGraphicFramePr>
          <p:nvPr>
            <p:extLst>
              <p:ext uri="{D42A27DB-BD31-4B8C-83A1-F6EECF244321}">
                <p14:modId xmlns:p14="http://schemas.microsoft.com/office/powerpoint/2010/main" val="1570282724"/>
              </p:ext>
            </p:extLst>
          </p:nvPr>
        </p:nvGraphicFramePr>
        <p:xfrm>
          <a:off x="334108" y="1057275"/>
          <a:ext cx="8475784" cy="4983766"/>
        </p:xfrm>
        <a:graphic>
          <a:graphicData uri="http://schemas.openxmlformats.org/drawingml/2006/table">
            <a:tbl>
              <a:tblPr firstRow="1" bandRow="1">
                <a:tableStyleId>{5940675A-B579-460E-94D1-54222C63F5DA}</a:tableStyleId>
              </a:tblPr>
              <a:tblGrid>
                <a:gridCol w="3036779">
                  <a:extLst>
                    <a:ext uri="{9D8B030D-6E8A-4147-A177-3AD203B41FA5}">
                      <a16:colId xmlns:a16="http://schemas.microsoft.com/office/drawing/2014/main" val="2414576586"/>
                    </a:ext>
                  </a:extLst>
                </a:gridCol>
                <a:gridCol w="2579307">
                  <a:extLst>
                    <a:ext uri="{9D8B030D-6E8A-4147-A177-3AD203B41FA5}">
                      <a16:colId xmlns:a16="http://schemas.microsoft.com/office/drawing/2014/main" val="2850597969"/>
                    </a:ext>
                  </a:extLst>
                </a:gridCol>
                <a:gridCol w="2859698">
                  <a:extLst>
                    <a:ext uri="{9D8B030D-6E8A-4147-A177-3AD203B41FA5}">
                      <a16:colId xmlns:a16="http://schemas.microsoft.com/office/drawing/2014/main" val="3246874931"/>
                    </a:ext>
                  </a:extLst>
                </a:gridCol>
              </a:tblGrid>
              <a:tr h="769906">
                <a:tc>
                  <a:txBody>
                    <a:bodyPr/>
                    <a:lstStyle/>
                    <a:p>
                      <a:r>
                        <a:rPr lang="en-US" sz="1800" b="1" dirty="0"/>
                        <a:t>FOCUS AREA</a:t>
                      </a:r>
                    </a:p>
                  </a:txBody>
                  <a:tcPr/>
                </a:tc>
                <a:tc>
                  <a:txBody>
                    <a:bodyPr/>
                    <a:lstStyle/>
                    <a:p>
                      <a:r>
                        <a:rPr lang="en-US" sz="1800" b="1" dirty="0"/>
                        <a:t>ADOPTED</a:t>
                      </a:r>
                      <a:r>
                        <a:rPr lang="en-US" sz="1800" b="1" baseline="0" dirty="0"/>
                        <a:t> </a:t>
                      </a:r>
                      <a:r>
                        <a:rPr lang="en-US" sz="1800" b="1" dirty="0"/>
                        <a:t>POLICY OBJECTIVE</a:t>
                      </a:r>
                    </a:p>
                  </a:txBody>
                  <a:tcPr/>
                </a:tc>
                <a:tc>
                  <a:txBody>
                    <a:bodyPr/>
                    <a:lstStyle/>
                    <a:p>
                      <a:r>
                        <a:rPr lang="en-US" sz="1800" b="1" dirty="0"/>
                        <a:t>BUDGET ALLOCATION</a:t>
                      </a:r>
                    </a:p>
                  </a:txBody>
                  <a:tcPr/>
                </a:tc>
                <a:extLst>
                  <a:ext uri="{0D108BD9-81ED-4DB2-BD59-A6C34878D82A}">
                    <a16:rowId xmlns:a16="http://schemas.microsoft.com/office/drawing/2014/main" val="4035702051"/>
                  </a:ext>
                </a:extLst>
              </a:tr>
              <a:tr h="439946">
                <a:tc>
                  <a:txBody>
                    <a:bodyPr/>
                    <a:lstStyle/>
                    <a:p>
                      <a:pPr marL="342900" marR="0" lvl="0" indent="-342900">
                        <a:lnSpc>
                          <a:spcPct val="150000"/>
                        </a:lnSpc>
                        <a:spcBef>
                          <a:spcPts val="0"/>
                        </a:spcBef>
                        <a:spcAft>
                          <a:spcPts val="0"/>
                        </a:spcAft>
                        <a:buFont typeface="Symbol" panose="05050102010706020507" pitchFamily="18" charset="2"/>
                        <a:buChar char=""/>
                      </a:pPr>
                      <a:r>
                        <a:rPr lang="en-GB"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Local Government and Decentralisation</a:t>
                      </a:r>
                      <a:endPar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chemeClr val="bg1"/>
                    </a:solidFill>
                  </a:tcPr>
                </a:tc>
                <a:tc>
                  <a:txBody>
                    <a:bodyPr/>
                    <a:lstStyle/>
                    <a:p>
                      <a:pPr marL="0" marR="0">
                        <a:lnSpc>
                          <a:spcPct val="150000"/>
                        </a:lnSpc>
                        <a:spcBef>
                          <a:spcPts val="0"/>
                        </a:spcBef>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Deepen political, Administrative and Fiscal Decentralization.</a:t>
                      </a:r>
                    </a:p>
                  </a:txBody>
                  <a:tcPr marL="68580" marR="68580" marT="0" marB="0">
                    <a:solidFill>
                      <a:schemeClr val="bg1"/>
                    </a:solidFill>
                  </a:tcPr>
                </a:tc>
                <a:tc>
                  <a:txBody>
                    <a:bodyPr/>
                    <a:lstStyle/>
                    <a:p>
                      <a:pPr algn="r"/>
                      <a:r>
                        <a:rPr lang="en-US" sz="1800" b="0" dirty="0">
                          <a:latin typeface="Times New Roman" panose="02020603050405020304" pitchFamily="18" charset="0"/>
                          <a:cs typeface="Times New Roman" panose="02020603050405020304" pitchFamily="18" charset="0"/>
                        </a:rPr>
                        <a:t>4,628,818.79</a:t>
                      </a:r>
                    </a:p>
                  </a:txBody>
                  <a:tcPr>
                    <a:solidFill>
                      <a:schemeClr val="bg1"/>
                    </a:solidFill>
                  </a:tcPr>
                </a:tc>
                <a:extLst>
                  <a:ext uri="{0D108BD9-81ED-4DB2-BD59-A6C34878D82A}">
                    <a16:rowId xmlns:a16="http://schemas.microsoft.com/office/drawing/2014/main" val="3869063521"/>
                  </a:ext>
                </a:extLst>
              </a:tr>
              <a:tr h="446058">
                <a:tc>
                  <a:txBody>
                    <a:bodyPr/>
                    <a:lstStyle/>
                    <a:p>
                      <a:pPr marL="342900" marR="0" lvl="0" indent="-342900">
                        <a:spcBef>
                          <a:spcPts val="0"/>
                        </a:spcBef>
                        <a:spcAft>
                          <a:spcPts val="0"/>
                        </a:spcAft>
                        <a:buFont typeface="Symbol" panose="05050102010706020507" pitchFamily="18" charset="2"/>
                        <a:buChar char=""/>
                      </a:pPr>
                      <a:r>
                        <a:rPr lang="en-GB"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Education and Training</a:t>
                      </a:r>
                      <a:endPar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chemeClr val="bg1"/>
                    </a:solidFill>
                  </a:tcPr>
                </a:tc>
                <a:tc>
                  <a:txBody>
                    <a:bodyPr/>
                    <a:lstStyle/>
                    <a:p>
                      <a:pPr marL="0" marR="0">
                        <a:lnSpc>
                          <a:spcPct val="150000"/>
                        </a:lnSpc>
                        <a:spcBef>
                          <a:spcPts val="0"/>
                        </a:spcBef>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Enhance inclusive and equitable access to, and participation in quality education at all levels. </a:t>
                      </a:r>
                    </a:p>
                  </a:txBody>
                  <a:tcPr marL="68580" marR="68580" marT="0" marB="0">
                    <a:solidFill>
                      <a:schemeClr val="bg1"/>
                    </a:solidFill>
                  </a:tcPr>
                </a:tc>
                <a:tc>
                  <a:txBody>
                    <a:bodyPr/>
                    <a:lstStyle/>
                    <a:p>
                      <a:pPr algn="r"/>
                      <a:r>
                        <a:rPr lang="en-US" sz="1800" b="0" dirty="0">
                          <a:latin typeface="Times New Roman" panose="02020603050405020304" pitchFamily="18" charset="0"/>
                          <a:cs typeface="Times New Roman" panose="02020603050405020304" pitchFamily="18" charset="0"/>
                        </a:rPr>
                        <a:t>736,470.70</a:t>
                      </a:r>
                    </a:p>
                  </a:txBody>
                  <a:tcPr>
                    <a:solidFill>
                      <a:schemeClr val="bg1"/>
                    </a:solidFill>
                  </a:tcPr>
                </a:tc>
                <a:extLst>
                  <a:ext uri="{0D108BD9-81ED-4DB2-BD59-A6C34878D82A}">
                    <a16:rowId xmlns:a16="http://schemas.microsoft.com/office/drawing/2014/main" val="4088360100"/>
                  </a:ext>
                </a:extLst>
              </a:tr>
              <a:tr h="446058">
                <a:tc>
                  <a:txBody>
                    <a:bodyPr/>
                    <a:lstStyle/>
                    <a:p>
                      <a:pPr marL="342900" marR="0" lvl="0" indent="-342900">
                        <a:spcBef>
                          <a:spcPts val="0"/>
                        </a:spcBef>
                        <a:spcAft>
                          <a:spcPts val="0"/>
                        </a:spcAft>
                        <a:buFont typeface="Symbol" panose="05050102010706020507" pitchFamily="18" charset="2"/>
                        <a:buChar char=""/>
                      </a:pPr>
                      <a:r>
                        <a:rPr lang="en-GB"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Health and Health Services </a:t>
                      </a:r>
                      <a:endPar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spcBef>
                          <a:spcPts val="0"/>
                        </a:spcBef>
                        <a:spcAft>
                          <a:spcPts val="0"/>
                        </a:spcAft>
                        <a:buFont typeface="Symbol" panose="05050102010706020507" pitchFamily="18" charset="2"/>
                        <a:buNone/>
                      </a:pPr>
                      <a:r>
                        <a:rPr lang="en-GB"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chemeClr val="bg1"/>
                    </a:solidFill>
                  </a:tcPr>
                </a:tc>
                <a:tc>
                  <a:txBody>
                    <a:bodyPr/>
                    <a:lstStyle/>
                    <a:p>
                      <a:pPr marL="0" marR="0">
                        <a:lnSpc>
                          <a:spcPct val="150000"/>
                        </a:lnSpc>
                        <a:spcBef>
                          <a:spcPts val="0"/>
                        </a:spcBef>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Bridge the equity gaps in  access to health care in the District</a:t>
                      </a:r>
                    </a:p>
                  </a:txBody>
                  <a:tcPr marL="68580" marR="68580" marT="0" marB="0">
                    <a:solidFill>
                      <a:schemeClr val="bg1"/>
                    </a:solidFill>
                  </a:tcPr>
                </a:tc>
                <a:tc>
                  <a:txBody>
                    <a:bodyPr/>
                    <a:lstStyle/>
                    <a:p>
                      <a:pPr algn="r"/>
                      <a:r>
                        <a:rPr lang="en-US" sz="1800" b="0" dirty="0">
                          <a:latin typeface="Times New Roman" panose="02020603050405020304" pitchFamily="18" charset="0"/>
                          <a:cs typeface="Times New Roman" panose="02020603050405020304" pitchFamily="18" charset="0"/>
                        </a:rPr>
                        <a:t>451,587.09</a:t>
                      </a:r>
                    </a:p>
                  </a:txBody>
                  <a:tcPr>
                    <a:solidFill>
                      <a:schemeClr val="bg1"/>
                    </a:solidFill>
                  </a:tcPr>
                </a:tc>
                <a:extLst>
                  <a:ext uri="{0D108BD9-81ED-4DB2-BD59-A6C34878D82A}">
                    <a16:rowId xmlns:a16="http://schemas.microsoft.com/office/drawing/2014/main" val="3057029261"/>
                  </a:ext>
                </a:extLst>
              </a:tr>
              <a:tr h="446058">
                <a:tc>
                  <a:txBody>
                    <a:bodyPr/>
                    <a:lstStyle/>
                    <a:p>
                      <a:pPr marL="342900" marR="0" lvl="0" indent="-342900">
                        <a:lnSpc>
                          <a:spcPct val="150000"/>
                        </a:lnSpc>
                        <a:spcBef>
                          <a:spcPts val="0"/>
                        </a:spcBef>
                        <a:spcAft>
                          <a:spcPts val="0"/>
                        </a:spcAft>
                        <a:buFont typeface="Symbol" panose="05050102010706020507" pitchFamily="18" charset="2"/>
                        <a:buChar char=""/>
                      </a:pPr>
                      <a:r>
                        <a:rPr lang="en-GB"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Environmental Sanitation Management</a:t>
                      </a:r>
                      <a:endPar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chemeClr val="bg1"/>
                    </a:solidFill>
                  </a:tcPr>
                </a:tc>
                <a:tc>
                  <a:txBody>
                    <a:bodyPr/>
                    <a:lstStyle/>
                    <a:p>
                      <a:pPr marL="0" marR="0">
                        <a:lnSpc>
                          <a:spcPct val="150000"/>
                        </a:lnSpc>
                        <a:spcBef>
                          <a:spcPts val="0"/>
                        </a:spcBef>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Improve environmental  sanitation in the District</a:t>
                      </a:r>
                    </a:p>
                  </a:txBody>
                  <a:tcPr marL="68580" marR="68580" marT="0" marB="0">
                    <a:solidFill>
                      <a:schemeClr val="bg1"/>
                    </a:solidFill>
                  </a:tcPr>
                </a:tc>
                <a:tc>
                  <a:txBody>
                    <a:bodyPr/>
                    <a:lstStyle/>
                    <a:p>
                      <a:pPr algn="r"/>
                      <a:r>
                        <a:rPr lang="en-US" sz="1800" b="0" dirty="0">
                          <a:latin typeface="Times New Roman" panose="02020603050405020304" pitchFamily="18" charset="0"/>
                          <a:cs typeface="Times New Roman" panose="02020603050405020304" pitchFamily="18" charset="0"/>
                        </a:rPr>
                        <a:t>456,327.05</a:t>
                      </a:r>
                    </a:p>
                  </a:txBody>
                  <a:tcPr>
                    <a:solidFill>
                      <a:schemeClr val="bg1"/>
                    </a:solidFill>
                  </a:tcPr>
                </a:tc>
                <a:extLst>
                  <a:ext uri="{0D108BD9-81ED-4DB2-BD59-A6C34878D82A}">
                    <a16:rowId xmlns:a16="http://schemas.microsoft.com/office/drawing/2014/main" val="221272228"/>
                  </a:ext>
                </a:extLst>
              </a:tr>
            </a:tbl>
          </a:graphicData>
        </a:graphic>
      </p:graphicFrame>
      <p:sp>
        <p:nvSpPr>
          <p:cNvPr id="5" name="Slide Number Placeholder 4">
            <a:extLst>
              <a:ext uri="{FF2B5EF4-FFF2-40B4-BE49-F238E27FC236}">
                <a16:creationId xmlns:a16="http://schemas.microsoft.com/office/drawing/2014/main" id="{A03063FE-42C6-4599-8F17-5BD2A57A7EF7}"/>
              </a:ext>
            </a:extLst>
          </p:cNvPr>
          <p:cNvSpPr>
            <a:spLocks noGrp="1"/>
          </p:cNvSpPr>
          <p:nvPr>
            <p:ph type="sldNum" sz="quarter" idx="11"/>
          </p:nvPr>
        </p:nvSpPr>
        <p:spPr/>
        <p:txBody>
          <a:bodyPr/>
          <a:lstStyle/>
          <a:p>
            <a:fld id="{2392425C-E889-4A93-B643-0E993E815549}" type="slidenum">
              <a:rPr lang="en-US" smtClean="0"/>
              <a:t>48</a:t>
            </a:fld>
            <a:endParaRPr lang="en-US"/>
          </a:p>
        </p:txBody>
      </p:sp>
    </p:spTree>
    <p:extLst>
      <p:ext uri="{BB962C8B-B14F-4D97-AF65-F5344CB8AC3E}">
        <p14:creationId xmlns:p14="http://schemas.microsoft.com/office/powerpoint/2010/main" val="382287810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3C4CF-8083-8138-DD85-12DDA733BA4B}"/>
              </a:ext>
            </a:extLst>
          </p:cNvPr>
          <p:cNvSpPr>
            <a:spLocks noGrp="1"/>
          </p:cNvSpPr>
          <p:nvPr>
            <p:ph type="title"/>
          </p:nvPr>
        </p:nvSpPr>
        <p:spPr>
          <a:xfrm>
            <a:off x="668216" y="316523"/>
            <a:ext cx="8475784" cy="897916"/>
          </a:xfrm>
        </p:spPr>
        <p:txBody>
          <a:bodyPr/>
          <a:lstStyle/>
          <a:p>
            <a:pPr defTabSz="685800" fontAlgn="base">
              <a:spcBef>
                <a:spcPct val="0"/>
              </a:spcBef>
              <a:spcAft>
                <a:spcPct val="0"/>
              </a:spcAft>
            </a:pPr>
            <a:r>
              <a:rPr lang="en-US" sz="2400" dirty="0">
                <a:solidFill>
                  <a:schemeClr val="accent1"/>
                </a:solidFill>
                <a:latin typeface="Times New Roman" panose="02020603050405020304" pitchFamily="18" charset="0"/>
                <a:cs typeface="Times New Roman" panose="02020603050405020304" pitchFamily="18" charset="0"/>
              </a:rPr>
              <a:t>MMDA ADOPTED POLICY OBJECTIVES FOR 2025</a:t>
            </a:r>
          </a:p>
        </p:txBody>
      </p:sp>
      <p:graphicFrame>
        <p:nvGraphicFramePr>
          <p:cNvPr id="4" name="Table 3"/>
          <p:cNvGraphicFramePr>
            <a:graphicFrameLocks noGrp="1"/>
          </p:cNvGraphicFramePr>
          <p:nvPr>
            <p:extLst>
              <p:ext uri="{D42A27DB-BD31-4B8C-83A1-F6EECF244321}">
                <p14:modId xmlns:p14="http://schemas.microsoft.com/office/powerpoint/2010/main" val="4275313696"/>
              </p:ext>
            </p:extLst>
          </p:nvPr>
        </p:nvGraphicFramePr>
        <p:xfrm>
          <a:off x="334108" y="1214440"/>
          <a:ext cx="8475784" cy="5124569"/>
        </p:xfrm>
        <a:graphic>
          <a:graphicData uri="http://schemas.openxmlformats.org/drawingml/2006/table">
            <a:tbl>
              <a:tblPr firstRow="1" bandRow="1">
                <a:tableStyleId>{5940675A-B579-460E-94D1-54222C63F5DA}</a:tableStyleId>
              </a:tblPr>
              <a:tblGrid>
                <a:gridCol w="2969162">
                  <a:extLst>
                    <a:ext uri="{9D8B030D-6E8A-4147-A177-3AD203B41FA5}">
                      <a16:colId xmlns:a16="http://schemas.microsoft.com/office/drawing/2014/main" val="2414576586"/>
                    </a:ext>
                  </a:extLst>
                </a:gridCol>
                <a:gridCol w="3634740">
                  <a:extLst>
                    <a:ext uri="{9D8B030D-6E8A-4147-A177-3AD203B41FA5}">
                      <a16:colId xmlns:a16="http://schemas.microsoft.com/office/drawing/2014/main" val="2850597969"/>
                    </a:ext>
                  </a:extLst>
                </a:gridCol>
                <a:gridCol w="1871882">
                  <a:extLst>
                    <a:ext uri="{9D8B030D-6E8A-4147-A177-3AD203B41FA5}">
                      <a16:colId xmlns:a16="http://schemas.microsoft.com/office/drawing/2014/main" val="3246874931"/>
                    </a:ext>
                  </a:extLst>
                </a:gridCol>
              </a:tblGrid>
              <a:tr h="640199">
                <a:tc>
                  <a:txBody>
                    <a:bodyPr/>
                    <a:lstStyle/>
                    <a:p>
                      <a:r>
                        <a:rPr lang="en-US" sz="1600" b="1" dirty="0">
                          <a:latin typeface="Times New Roman" panose="02020603050405020304" pitchFamily="18" charset="0"/>
                          <a:cs typeface="Times New Roman" panose="02020603050405020304" pitchFamily="18" charset="0"/>
                        </a:rPr>
                        <a:t>FOCUS AREA</a:t>
                      </a:r>
                    </a:p>
                  </a:txBody>
                  <a:tcPr/>
                </a:tc>
                <a:tc>
                  <a:txBody>
                    <a:bodyPr/>
                    <a:lstStyle/>
                    <a:p>
                      <a:r>
                        <a:rPr lang="en-US" sz="1600" b="1" dirty="0">
                          <a:latin typeface="Times New Roman" panose="02020603050405020304" pitchFamily="18" charset="0"/>
                          <a:cs typeface="Times New Roman" panose="02020603050405020304" pitchFamily="18" charset="0"/>
                        </a:rPr>
                        <a:t>ADOPTED</a:t>
                      </a:r>
                      <a:r>
                        <a:rPr lang="en-US" sz="1600" b="1" baseline="0" dirty="0">
                          <a:latin typeface="Times New Roman" panose="02020603050405020304" pitchFamily="18" charset="0"/>
                          <a:cs typeface="Times New Roman" panose="02020603050405020304" pitchFamily="18" charset="0"/>
                        </a:rPr>
                        <a:t> </a:t>
                      </a:r>
                      <a:r>
                        <a:rPr lang="en-US" sz="1600" b="1" dirty="0">
                          <a:latin typeface="Times New Roman" panose="02020603050405020304" pitchFamily="18" charset="0"/>
                          <a:cs typeface="Times New Roman" panose="02020603050405020304" pitchFamily="18" charset="0"/>
                        </a:rPr>
                        <a:t>POLICY OBJECTIVE</a:t>
                      </a:r>
                    </a:p>
                  </a:txBody>
                  <a:tcPr/>
                </a:tc>
                <a:tc>
                  <a:txBody>
                    <a:bodyPr/>
                    <a:lstStyle/>
                    <a:p>
                      <a:r>
                        <a:rPr lang="en-US" sz="1600" b="1" dirty="0">
                          <a:latin typeface="Times New Roman" panose="02020603050405020304" pitchFamily="18" charset="0"/>
                          <a:cs typeface="Times New Roman" panose="02020603050405020304" pitchFamily="18" charset="0"/>
                        </a:rPr>
                        <a:t>BUDGET ALLOCATION</a:t>
                      </a:r>
                    </a:p>
                  </a:txBody>
                  <a:tcPr/>
                </a:tc>
                <a:extLst>
                  <a:ext uri="{0D108BD9-81ED-4DB2-BD59-A6C34878D82A}">
                    <a16:rowId xmlns:a16="http://schemas.microsoft.com/office/drawing/2014/main" val="4035702051"/>
                  </a:ext>
                </a:extLst>
              </a:tr>
              <a:tr h="2399092">
                <a:tc>
                  <a:txBody>
                    <a:bodyPr/>
                    <a:lstStyle/>
                    <a:p>
                      <a:pPr marL="285750" indent="-285750">
                        <a:lnSpc>
                          <a:spcPct val="150000"/>
                        </a:lnSpc>
                        <a:buFont typeface="Arial" panose="020B0604020202020204" pitchFamily="34" charset="0"/>
                        <a:buChar char="•"/>
                      </a:pPr>
                      <a:r>
                        <a:rPr lang="en-GB"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a:latin typeface="Times New Roman" panose="02020603050405020304" pitchFamily="18" charset="0"/>
                          <a:cs typeface="Times New Roman" panose="02020603050405020304" pitchFamily="18" charset="0"/>
                        </a:rPr>
                        <a:t>Social Protection</a:t>
                      </a:r>
                    </a:p>
                    <a:p>
                      <a:pPr marL="285750" indent="-285750">
                        <a:lnSpc>
                          <a:spcPct val="150000"/>
                        </a:lnSpc>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Gender Equality</a:t>
                      </a:r>
                    </a:p>
                    <a:p>
                      <a:pPr marL="285750" indent="-285750">
                        <a:lnSpc>
                          <a:spcPct val="150000"/>
                        </a:lnSpc>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Child Protection and Development</a:t>
                      </a:r>
                    </a:p>
                    <a:p>
                      <a:pPr marL="285750" indent="-285750">
                        <a:lnSpc>
                          <a:spcPct val="150000"/>
                        </a:lnSpc>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Disability Inclusive Development</a:t>
                      </a:r>
                    </a:p>
                    <a:p>
                      <a:pPr marL="0" marR="0" lvl="0" indent="0">
                        <a:lnSpc>
                          <a:spcPct val="200000"/>
                        </a:lnSpc>
                        <a:spcBef>
                          <a:spcPts val="0"/>
                        </a:spcBef>
                        <a:spcAft>
                          <a:spcPts val="0"/>
                        </a:spcAft>
                        <a:buFont typeface="Symbol" panose="05050102010706020507" pitchFamily="18" charset="2"/>
                        <a:buNone/>
                      </a:pPr>
                      <a:r>
                        <a:rPr lang="en-GB"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lang="en-US" sz="1600" dirty="0">
                          <a:latin typeface="Times New Roman" panose="02020603050405020304" pitchFamily="18" charset="0"/>
                          <a:cs typeface="Times New Roman" panose="02020603050405020304" pitchFamily="18" charset="0"/>
                        </a:rPr>
                        <a:t>Improve the livelihoods of the poor, vulnerable and marginalized in the District (Child Protection and Development, Social Protection Interventions, Persons with Disability, Gender Equality and Women </a:t>
                      </a:r>
                    </a:p>
                  </a:txBody>
                  <a:tcPr marL="68580" marR="68580" marT="0" marB="0"/>
                </a:tc>
                <a:tc>
                  <a:txBody>
                    <a:bodyPr/>
                    <a:lstStyle/>
                    <a:p>
                      <a:pPr algn="r"/>
                      <a:r>
                        <a:rPr lang="en-US" sz="1600" b="0" dirty="0">
                          <a:latin typeface="Times New Roman" panose="02020603050405020304" pitchFamily="18" charset="0"/>
                          <a:cs typeface="Times New Roman" panose="02020603050405020304" pitchFamily="18" charset="0"/>
                        </a:rPr>
                        <a:t>855,092.85</a:t>
                      </a:r>
                    </a:p>
                  </a:txBody>
                  <a:tcPr/>
                </a:tc>
                <a:extLst>
                  <a:ext uri="{0D108BD9-81ED-4DB2-BD59-A6C34878D82A}">
                    <a16:rowId xmlns:a16="http://schemas.microsoft.com/office/drawing/2014/main" val="3869063521"/>
                  </a:ext>
                </a:extLst>
              </a:tr>
              <a:tr h="1726155">
                <a:tc>
                  <a:txBody>
                    <a:bodyPr/>
                    <a:lstStyle/>
                    <a:p>
                      <a:pPr marL="285750" marR="0" lvl="0" indent="-285750" algn="l" defTabSz="914400" rtl="0"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lang="en-GB" sz="1600" dirty="0">
                          <a:solidFill>
                            <a:srgbClr val="000000"/>
                          </a:solidFill>
                          <a:effectLst/>
                          <a:latin typeface="Times New Roman" panose="02020603050405020304" pitchFamily="18" charset="0"/>
                          <a:ea typeface="Times New Roman" panose="02020603050405020304" pitchFamily="18" charset="0"/>
                        </a:rPr>
                        <a:t>Human Settlement Development and Housing</a:t>
                      </a:r>
                    </a:p>
                    <a:p>
                      <a:pPr marL="285750" marR="0" lvl="0" indent="-285750" algn="l" defTabSz="914400" rtl="0"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lang="en-GB" sz="1600" dirty="0">
                          <a:solidFill>
                            <a:srgbClr val="000000"/>
                          </a:solidFill>
                          <a:effectLst/>
                          <a:latin typeface="Times New Roman" panose="02020603050405020304" pitchFamily="18" charset="0"/>
                          <a:ea typeface="Times New Roman" panose="02020603050405020304" pitchFamily="18" charset="0"/>
                        </a:rPr>
                        <a:t>Road Infrastructure</a:t>
                      </a:r>
                    </a:p>
                    <a:p>
                      <a:pPr marL="285750" marR="0" lvl="0" indent="-285750" algn="l" defTabSz="914400" rtl="0"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lang="en-GB" sz="1600" dirty="0">
                          <a:solidFill>
                            <a:srgbClr val="000000"/>
                          </a:solidFill>
                          <a:effectLst/>
                          <a:latin typeface="Times New Roman" panose="02020603050405020304" pitchFamily="18" charset="0"/>
                          <a:ea typeface="Times New Roman" panose="02020603050405020304" pitchFamily="18" charset="0"/>
                        </a:rPr>
                        <a:t>Water Infrastructure</a:t>
                      </a:r>
                    </a:p>
                    <a:p>
                      <a:pPr marL="285750" marR="0" lvl="0" indent="-285750" algn="l" defTabSz="914400" rtl="0"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endParaRPr lang="en-US" sz="1600" dirty="0">
                        <a:solidFill>
                          <a:srgbClr val="000000"/>
                        </a:solidFill>
                        <a:effectLst/>
                        <a:latin typeface="Times New Roman" panose="02020603050405020304" pitchFamily="18" charset="0"/>
                        <a:ea typeface="Times New Roman" panose="02020603050405020304" pitchFamily="18" charset="0"/>
                      </a:endParaRPr>
                    </a:p>
                  </a:txBody>
                  <a:tcPr/>
                </a:tc>
                <a:tc>
                  <a:txBody>
                    <a:bodyP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lang="en-GB" sz="1600" dirty="0">
                          <a:solidFill>
                            <a:srgbClr val="000000"/>
                          </a:solidFill>
                          <a:effectLst/>
                          <a:latin typeface="Times New Roman" panose="02020603050405020304" pitchFamily="18" charset="0"/>
                          <a:ea typeface="Times New Roman" panose="02020603050405020304" pitchFamily="18" charset="0"/>
                        </a:rPr>
                        <a:t>Improve Infrastructural delivery and promote a sustainable, spatially Integrated, balanced and orderly development of human settlements in the District</a:t>
                      </a:r>
                      <a:endParaRPr lang="en-US" sz="1600" dirty="0">
                        <a:solidFill>
                          <a:srgbClr val="000000"/>
                        </a:solidFill>
                        <a:effectLst/>
                        <a:latin typeface="Times New Roman" panose="02020603050405020304" pitchFamily="18" charset="0"/>
                        <a:ea typeface="Times New Roman" panose="02020603050405020304" pitchFamily="18" charset="0"/>
                      </a:endParaRPr>
                    </a:p>
                  </a:txBody>
                  <a:tcPr/>
                </a:tc>
                <a:tc>
                  <a:txBody>
                    <a:bodyPr/>
                    <a:lstStyle/>
                    <a:p>
                      <a:pPr algn="r"/>
                      <a:r>
                        <a:rPr lang="en-US" sz="1600" b="0" dirty="0">
                          <a:latin typeface="Times New Roman" panose="02020603050405020304" pitchFamily="18" charset="0"/>
                          <a:cs typeface="Times New Roman" panose="02020603050405020304" pitchFamily="18" charset="0"/>
                        </a:rPr>
                        <a:t>4,705,506.54</a:t>
                      </a:r>
                    </a:p>
                  </a:txBody>
                  <a:tcPr/>
                </a:tc>
                <a:extLst>
                  <a:ext uri="{0D108BD9-81ED-4DB2-BD59-A6C34878D82A}">
                    <a16:rowId xmlns:a16="http://schemas.microsoft.com/office/drawing/2014/main" val="4088360100"/>
                  </a:ext>
                </a:extLst>
              </a:tr>
            </a:tbl>
          </a:graphicData>
        </a:graphic>
      </p:graphicFrame>
      <p:sp>
        <p:nvSpPr>
          <p:cNvPr id="5" name="Slide Number Placeholder 4">
            <a:extLst>
              <a:ext uri="{FF2B5EF4-FFF2-40B4-BE49-F238E27FC236}">
                <a16:creationId xmlns:a16="http://schemas.microsoft.com/office/drawing/2014/main" id="{600D36CE-4560-4885-A78C-522023FE1E39}"/>
              </a:ext>
            </a:extLst>
          </p:cNvPr>
          <p:cNvSpPr>
            <a:spLocks noGrp="1"/>
          </p:cNvSpPr>
          <p:nvPr>
            <p:ph type="sldNum" sz="quarter" idx="11"/>
          </p:nvPr>
        </p:nvSpPr>
        <p:spPr/>
        <p:txBody>
          <a:bodyPr/>
          <a:lstStyle/>
          <a:p>
            <a:fld id="{2392425C-E889-4A93-B643-0E993E815549}" type="slidenum">
              <a:rPr lang="en-US" smtClean="0"/>
              <a:t>49</a:t>
            </a:fld>
            <a:endParaRPr lang="en-US"/>
          </a:p>
        </p:txBody>
      </p:sp>
    </p:spTree>
    <p:extLst>
      <p:ext uri="{BB962C8B-B14F-4D97-AF65-F5344CB8AC3E}">
        <p14:creationId xmlns:p14="http://schemas.microsoft.com/office/powerpoint/2010/main" val="222368351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3C4CF-8083-8138-DD85-12DDA733BA4B}"/>
              </a:ext>
            </a:extLst>
          </p:cNvPr>
          <p:cNvSpPr>
            <a:spLocks noGrp="1"/>
          </p:cNvSpPr>
          <p:nvPr>
            <p:ph type="title"/>
          </p:nvPr>
        </p:nvSpPr>
        <p:spPr>
          <a:xfrm>
            <a:off x="967154" y="316522"/>
            <a:ext cx="8176846" cy="1160585"/>
          </a:xfrm>
        </p:spPr>
        <p:txBody>
          <a:bodyPr/>
          <a:lstStyle/>
          <a:p>
            <a:pPr defTabSz="685800" fontAlgn="base">
              <a:spcBef>
                <a:spcPct val="0"/>
              </a:spcBef>
              <a:spcAft>
                <a:spcPct val="0"/>
              </a:spcAft>
            </a:pPr>
            <a:r>
              <a:rPr lang="en-US" sz="2400" dirty="0">
                <a:solidFill>
                  <a:schemeClr val="accent1"/>
                </a:solidFill>
                <a:latin typeface="Times New Roman" panose="02020603050405020304" pitchFamily="18" charset="0"/>
                <a:cs typeface="Times New Roman" panose="02020603050405020304" pitchFamily="18" charset="0"/>
              </a:rPr>
              <a:t>MMDA ADOPTED POLICY OBJECTIVES FOR 2025</a:t>
            </a:r>
          </a:p>
        </p:txBody>
      </p:sp>
      <p:graphicFrame>
        <p:nvGraphicFramePr>
          <p:cNvPr id="4" name="Table 3"/>
          <p:cNvGraphicFramePr>
            <a:graphicFrameLocks noGrp="1"/>
          </p:cNvGraphicFramePr>
          <p:nvPr>
            <p:extLst>
              <p:ext uri="{D42A27DB-BD31-4B8C-83A1-F6EECF244321}">
                <p14:modId xmlns:p14="http://schemas.microsoft.com/office/powerpoint/2010/main" val="2030191845"/>
              </p:ext>
            </p:extLst>
          </p:nvPr>
        </p:nvGraphicFramePr>
        <p:xfrm>
          <a:off x="334108" y="1643745"/>
          <a:ext cx="8475784" cy="3745672"/>
        </p:xfrm>
        <a:graphic>
          <a:graphicData uri="http://schemas.openxmlformats.org/drawingml/2006/table">
            <a:tbl>
              <a:tblPr firstRow="1" bandRow="1">
                <a:tableStyleId>{5940675A-B579-460E-94D1-54222C63F5DA}</a:tableStyleId>
              </a:tblPr>
              <a:tblGrid>
                <a:gridCol w="3036779">
                  <a:extLst>
                    <a:ext uri="{9D8B030D-6E8A-4147-A177-3AD203B41FA5}">
                      <a16:colId xmlns:a16="http://schemas.microsoft.com/office/drawing/2014/main" val="2414576586"/>
                    </a:ext>
                  </a:extLst>
                </a:gridCol>
                <a:gridCol w="3362262">
                  <a:extLst>
                    <a:ext uri="{9D8B030D-6E8A-4147-A177-3AD203B41FA5}">
                      <a16:colId xmlns:a16="http://schemas.microsoft.com/office/drawing/2014/main" val="2850597969"/>
                    </a:ext>
                  </a:extLst>
                </a:gridCol>
                <a:gridCol w="2076743">
                  <a:extLst>
                    <a:ext uri="{9D8B030D-6E8A-4147-A177-3AD203B41FA5}">
                      <a16:colId xmlns:a16="http://schemas.microsoft.com/office/drawing/2014/main" val="3246874931"/>
                    </a:ext>
                  </a:extLst>
                </a:gridCol>
              </a:tblGrid>
              <a:tr h="833001">
                <a:tc>
                  <a:txBody>
                    <a:bodyPr/>
                    <a:lstStyle/>
                    <a:p>
                      <a:r>
                        <a:rPr lang="en-US" sz="1600" b="1" dirty="0">
                          <a:latin typeface="Times New Roman" panose="02020603050405020304" pitchFamily="18" charset="0"/>
                          <a:cs typeface="Times New Roman" panose="02020603050405020304" pitchFamily="18" charset="0"/>
                        </a:rPr>
                        <a:t>FOCUS AREA</a:t>
                      </a:r>
                    </a:p>
                  </a:txBody>
                  <a:tcPr/>
                </a:tc>
                <a:tc>
                  <a:txBody>
                    <a:bodyPr/>
                    <a:lstStyle/>
                    <a:p>
                      <a:r>
                        <a:rPr lang="en-US" sz="1600" b="1" dirty="0">
                          <a:latin typeface="Times New Roman" panose="02020603050405020304" pitchFamily="18" charset="0"/>
                          <a:cs typeface="Times New Roman" panose="02020603050405020304" pitchFamily="18" charset="0"/>
                        </a:rPr>
                        <a:t>ADOPTED</a:t>
                      </a:r>
                      <a:r>
                        <a:rPr lang="en-US" sz="1600" b="1" baseline="0" dirty="0">
                          <a:latin typeface="Times New Roman" panose="02020603050405020304" pitchFamily="18" charset="0"/>
                          <a:cs typeface="Times New Roman" panose="02020603050405020304" pitchFamily="18" charset="0"/>
                        </a:rPr>
                        <a:t> </a:t>
                      </a:r>
                      <a:r>
                        <a:rPr lang="en-US" sz="1600" b="1" dirty="0">
                          <a:latin typeface="Times New Roman" panose="02020603050405020304" pitchFamily="18" charset="0"/>
                          <a:cs typeface="Times New Roman" panose="02020603050405020304" pitchFamily="18" charset="0"/>
                        </a:rPr>
                        <a:t>POLICY OBJECTIVE</a:t>
                      </a:r>
                    </a:p>
                  </a:txBody>
                  <a:tcPr/>
                </a:tc>
                <a:tc>
                  <a:txBody>
                    <a:bodyPr/>
                    <a:lstStyle/>
                    <a:p>
                      <a:r>
                        <a:rPr lang="en-US" sz="1600" b="1" dirty="0">
                          <a:latin typeface="Times New Roman" panose="02020603050405020304" pitchFamily="18" charset="0"/>
                          <a:cs typeface="Times New Roman" panose="02020603050405020304" pitchFamily="18" charset="0"/>
                        </a:rPr>
                        <a:t>BUDGET ALLOCATION</a:t>
                      </a:r>
                    </a:p>
                  </a:txBody>
                  <a:tcPr/>
                </a:tc>
                <a:extLst>
                  <a:ext uri="{0D108BD9-81ED-4DB2-BD59-A6C34878D82A}">
                    <a16:rowId xmlns:a16="http://schemas.microsoft.com/office/drawing/2014/main" val="4035702051"/>
                  </a:ext>
                </a:extLst>
              </a:tr>
              <a:tr h="744064">
                <a:tc>
                  <a:txBody>
                    <a:bodyPr/>
                    <a:lstStyle/>
                    <a:p>
                      <a:pPr marL="285750" marR="0" indent="-285750">
                        <a:lnSpc>
                          <a:spcPct val="150000"/>
                        </a:lnSpc>
                        <a:spcBef>
                          <a:spcPts val="0"/>
                        </a:spcBef>
                        <a:spcAft>
                          <a:spcPts val="0"/>
                        </a:spcAft>
                        <a:buFont typeface="Arial" panose="020B0604020202020204" pitchFamily="34" charset="0"/>
                        <a:buChar char="•"/>
                      </a:pPr>
                      <a:r>
                        <a:rPr lang="en-US" sz="1600" dirty="0">
                          <a:solidFill>
                            <a:srgbClr val="000000"/>
                          </a:solidFill>
                          <a:effectLst/>
                          <a:latin typeface="Times New Roman" panose="02020603050405020304" pitchFamily="18" charset="0"/>
                          <a:ea typeface="Times New Roman" panose="02020603050405020304" pitchFamily="18" charset="0"/>
                        </a:rPr>
                        <a:t>Agricultural and Rural Development</a:t>
                      </a:r>
                    </a:p>
                  </a:txBody>
                  <a:tcPr marL="68580" marR="68580" marT="0" marB="0"/>
                </a:tc>
                <a:tc>
                  <a:txBody>
                    <a:bodyP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lang="en-US" sz="1600" dirty="0">
                          <a:solidFill>
                            <a:srgbClr val="000000"/>
                          </a:solidFill>
                          <a:effectLst/>
                          <a:latin typeface="Times New Roman" panose="02020603050405020304" pitchFamily="18" charset="0"/>
                          <a:ea typeface="Times New Roman" panose="02020603050405020304" pitchFamily="18" charset="0"/>
                        </a:rPr>
                        <a:t>Improve production efficiency and yield.</a:t>
                      </a:r>
                      <a:endParaRPr lang="en-US" sz="1600" dirty="0">
                        <a:latin typeface="Times New Roman" panose="02020603050405020304" pitchFamily="18" charset="0"/>
                        <a:cs typeface="Times New Roman" panose="02020603050405020304" pitchFamily="18" charset="0"/>
                      </a:endParaRPr>
                    </a:p>
                  </a:txBody>
                  <a:tcPr marL="68580" marR="68580" marT="0" marB="0"/>
                </a:tc>
                <a:tc>
                  <a:txBody>
                    <a:bodyPr/>
                    <a:lstStyle/>
                    <a:p>
                      <a:pPr algn="r"/>
                      <a:r>
                        <a:rPr lang="en-US" sz="1600" b="0" dirty="0">
                          <a:latin typeface="Times New Roman" panose="02020603050405020304" pitchFamily="18" charset="0"/>
                          <a:cs typeface="Times New Roman" panose="02020603050405020304" pitchFamily="18" charset="0"/>
                        </a:rPr>
                        <a:t>1,229,544.17</a:t>
                      </a:r>
                    </a:p>
                  </a:txBody>
                  <a:tcPr/>
                </a:tc>
                <a:extLst>
                  <a:ext uri="{0D108BD9-81ED-4DB2-BD59-A6C34878D82A}">
                    <a16:rowId xmlns:a16="http://schemas.microsoft.com/office/drawing/2014/main" val="3869063521"/>
                  </a:ext>
                </a:extLst>
              </a:tr>
              <a:tr h="842997">
                <a:tc>
                  <a:txBody>
                    <a:bodyPr/>
                    <a:lstStyle/>
                    <a:p>
                      <a:pPr marL="285750" indent="-285750">
                        <a:lnSpc>
                          <a:spcPct val="150000"/>
                        </a:lnSpc>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Private Sector and Tourism Development</a:t>
                      </a:r>
                    </a:p>
                  </a:txBody>
                  <a:tcPr/>
                </a:tc>
                <a:tc>
                  <a:txBody>
                    <a:bodyP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lang="en-US" sz="1600" dirty="0">
                          <a:latin typeface="Times New Roman" panose="02020603050405020304" pitchFamily="18" charset="0"/>
                          <a:cs typeface="Times New Roman" panose="02020603050405020304" pitchFamily="18" charset="0"/>
                        </a:rPr>
                        <a:t>Improve Private Sector productivity and competitiveness</a:t>
                      </a:r>
                    </a:p>
                  </a:txBody>
                  <a:tcPr/>
                </a:tc>
                <a:tc>
                  <a:txBody>
                    <a:bodyPr/>
                    <a:lstStyle/>
                    <a:p>
                      <a:pPr algn="r"/>
                      <a:r>
                        <a:rPr lang="en-US" sz="1600" b="0" dirty="0">
                          <a:latin typeface="Times New Roman" panose="02020603050405020304" pitchFamily="18" charset="0"/>
                          <a:cs typeface="Times New Roman" panose="02020603050405020304" pitchFamily="18" charset="0"/>
                        </a:rPr>
                        <a:t>78,500.00</a:t>
                      </a:r>
                    </a:p>
                  </a:txBody>
                  <a:tcPr/>
                </a:tc>
                <a:extLst>
                  <a:ext uri="{0D108BD9-81ED-4DB2-BD59-A6C34878D82A}">
                    <a16:rowId xmlns:a16="http://schemas.microsoft.com/office/drawing/2014/main" val="4088360100"/>
                  </a:ext>
                </a:extLst>
              </a:tr>
              <a:tr h="842997">
                <a:tc>
                  <a:txBody>
                    <a:bodyPr/>
                    <a:lstStyle/>
                    <a:p>
                      <a:pPr marL="285750" marR="0" lvl="0" indent="-285750" algn="l" defTabSz="914400" rtl="0"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lang="en-US" sz="1600" dirty="0">
                          <a:latin typeface="Times New Roman" panose="02020603050405020304" pitchFamily="18" charset="0"/>
                          <a:cs typeface="Times New Roman" panose="02020603050405020304" pitchFamily="18" charset="0"/>
                        </a:rPr>
                        <a:t>Disaster Management</a:t>
                      </a:r>
                    </a:p>
                  </a:txBody>
                  <a:tcPr>
                    <a:solidFill>
                      <a:schemeClr val="bg1"/>
                    </a:solidFill>
                  </a:tcPr>
                </a:tc>
                <a:tc>
                  <a:txBody>
                    <a:bodyP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lang="en-GB" sz="1600" dirty="0">
                          <a:solidFill>
                            <a:srgbClr val="000000"/>
                          </a:solidFill>
                          <a:effectLst/>
                          <a:latin typeface="Times New Roman" panose="02020603050405020304" pitchFamily="18" charset="0"/>
                          <a:ea typeface="Times New Roman" panose="02020603050405020304" pitchFamily="18" charset="0"/>
                        </a:rPr>
                        <a:t>Promote proactive planning for disaster prevention and mitigation.</a:t>
                      </a:r>
                      <a:endParaRPr lang="en-US" sz="1600" dirty="0">
                        <a:solidFill>
                          <a:srgbClr val="000000"/>
                        </a:solidFill>
                        <a:effectLst/>
                        <a:latin typeface="Times New Roman" panose="02020603050405020304" pitchFamily="18" charset="0"/>
                        <a:ea typeface="Times New Roman" panose="02020603050405020304" pitchFamily="18" charset="0"/>
                      </a:endParaRPr>
                    </a:p>
                  </a:txBody>
                  <a:tcPr>
                    <a:solidFill>
                      <a:schemeClr val="bg1"/>
                    </a:solidFill>
                  </a:tcPr>
                </a:tc>
                <a:tc>
                  <a:txBody>
                    <a:bodyPr/>
                    <a:lstStyle/>
                    <a:p>
                      <a:pPr algn="r"/>
                      <a:r>
                        <a:rPr lang="en-US" sz="1600" b="0" dirty="0">
                          <a:latin typeface="Times New Roman" panose="02020603050405020304" pitchFamily="18" charset="0"/>
                          <a:cs typeface="Times New Roman" panose="02020603050405020304" pitchFamily="18" charset="0"/>
                        </a:rPr>
                        <a:t>30,000.00</a:t>
                      </a:r>
                    </a:p>
                  </a:txBody>
                  <a:tcPr>
                    <a:solidFill>
                      <a:schemeClr val="bg1"/>
                    </a:solidFill>
                  </a:tcPr>
                </a:tc>
                <a:extLst>
                  <a:ext uri="{0D108BD9-81ED-4DB2-BD59-A6C34878D82A}">
                    <a16:rowId xmlns:a16="http://schemas.microsoft.com/office/drawing/2014/main" val="3057029261"/>
                  </a:ext>
                </a:extLst>
              </a:tr>
              <a:tr h="482613">
                <a:tc>
                  <a:txBody>
                    <a:bodyPr/>
                    <a:lstStyle/>
                    <a:p>
                      <a:r>
                        <a:rPr lang="en-US" sz="1600" b="1" dirty="0">
                          <a:solidFill>
                            <a:schemeClr val="tx1"/>
                          </a:solidFill>
                          <a:latin typeface="Times New Roman" panose="02020603050405020304" pitchFamily="18" charset="0"/>
                          <a:cs typeface="Times New Roman" panose="02020603050405020304" pitchFamily="18" charset="0"/>
                        </a:rPr>
                        <a:t>Total </a:t>
                      </a:r>
                    </a:p>
                  </a:txBody>
                  <a:tcPr>
                    <a:solidFill>
                      <a:schemeClr val="bg1"/>
                    </a:solidFill>
                  </a:tcPr>
                </a:tc>
                <a:tc>
                  <a:txBody>
                    <a:bodyPr/>
                    <a:lstStyle/>
                    <a:p>
                      <a:endParaRPr lang="en-US" sz="1600" b="1" dirty="0">
                        <a:solidFill>
                          <a:schemeClr val="tx1"/>
                        </a:solidFill>
                        <a:latin typeface="Times New Roman" panose="02020603050405020304" pitchFamily="18" charset="0"/>
                        <a:cs typeface="Times New Roman" panose="02020603050405020304" pitchFamily="18" charset="0"/>
                      </a:endParaRPr>
                    </a:p>
                  </a:txBody>
                  <a:tcPr>
                    <a:solidFill>
                      <a:schemeClr val="bg1"/>
                    </a:solidFill>
                  </a:tcPr>
                </a:tc>
                <a:tc>
                  <a:txBody>
                    <a:bodyPr/>
                    <a:lstStyle/>
                    <a:p>
                      <a:pPr algn="r"/>
                      <a:r>
                        <a:rPr lang="en-US" sz="1600" b="1" dirty="0">
                          <a:solidFill>
                            <a:schemeClr val="tx1"/>
                          </a:solidFill>
                          <a:latin typeface="Times New Roman" panose="02020603050405020304" pitchFamily="18" charset="0"/>
                          <a:cs typeface="Times New Roman" panose="02020603050405020304" pitchFamily="18" charset="0"/>
                        </a:rPr>
                        <a:t>13,171,847.19</a:t>
                      </a:r>
                    </a:p>
                  </a:txBody>
                  <a:tcPr>
                    <a:solidFill>
                      <a:schemeClr val="bg1"/>
                    </a:solidFill>
                  </a:tcPr>
                </a:tc>
                <a:extLst>
                  <a:ext uri="{0D108BD9-81ED-4DB2-BD59-A6C34878D82A}">
                    <a16:rowId xmlns:a16="http://schemas.microsoft.com/office/drawing/2014/main" val="1982479324"/>
                  </a:ext>
                </a:extLst>
              </a:tr>
            </a:tbl>
          </a:graphicData>
        </a:graphic>
      </p:graphicFrame>
      <p:sp>
        <p:nvSpPr>
          <p:cNvPr id="5" name="Slide Number Placeholder 4">
            <a:extLst>
              <a:ext uri="{FF2B5EF4-FFF2-40B4-BE49-F238E27FC236}">
                <a16:creationId xmlns:a16="http://schemas.microsoft.com/office/drawing/2014/main" id="{0A79E635-30F1-4847-A96E-BFD64A48D25F}"/>
              </a:ext>
            </a:extLst>
          </p:cNvPr>
          <p:cNvSpPr>
            <a:spLocks noGrp="1"/>
          </p:cNvSpPr>
          <p:nvPr>
            <p:ph type="sldNum" sz="quarter" idx="11"/>
          </p:nvPr>
        </p:nvSpPr>
        <p:spPr/>
        <p:txBody>
          <a:bodyPr/>
          <a:lstStyle/>
          <a:p>
            <a:fld id="{2392425C-E889-4A93-B643-0E993E815549}" type="slidenum">
              <a:rPr lang="en-US" smtClean="0"/>
              <a:t>50</a:t>
            </a:fld>
            <a:endParaRPr lang="en-US"/>
          </a:p>
        </p:txBody>
      </p:sp>
    </p:spTree>
    <p:extLst>
      <p:ext uri="{BB962C8B-B14F-4D97-AF65-F5344CB8AC3E}">
        <p14:creationId xmlns:p14="http://schemas.microsoft.com/office/powerpoint/2010/main" val="190339489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F2EDBC9-9A88-4F19-85F6-5F96053ED5FD}"/>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51</a:t>
            </a:fld>
            <a:endParaRPr lang="en"/>
          </a:p>
        </p:txBody>
      </p:sp>
      <p:sp>
        <p:nvSpPr>
          <p:cNvPr id="3" name="Title 2">
            <a:extLst>
              <a:ext uri="{FF2B5EF4-FFF2-40B4-BE49-F238E27FC236}">
                <a16:creationId xmlns:a16="http://schemas.microsoft.com/office/drawing/2014/main" id="{2F8B95F1-2EF5-4BC2-9652-4DEA0B491D70}"/>
              </a:ext>
            </a:extLst>
          </p:cNvPr>
          <p:cNvSpPr>
            <a:spLocks noGrp="1"/>
          </p:cNvSpPr>
          <p:nvPr>
            <p:ph type="title"/>
          </p:nvPr>
        </p:nvSpPr>
        <p:spPr>
          <a:xfrm>
            <a:off x="585758" y="161490"/>
            <a:ext cx="7886700" cy="629957"/>
          </a:xfrm>
        </p:spPr>
        <p:txBody>
          <a:bodyPr/>
          <a:lstStyle/>
          <a:p>
            <a:r>
              <a:rPr kumimoji="0" lang="en-US" sz="3200" b="1" i="0" u="none" strike="noStrike" kern="0" cap="none" spc="0" normalizeH="0" baseline="0" noProof="0" dirty="0">
                <a:ln>
                  <a:noFill/>
                </a:ln>
                <a:solidFill>
                  <a:schemeClr val="accent1"/>
                </a:solidFill>
                <a:effectLst/>
                <a:uLnTx/>
                <a:uFillTx/>
                <a:latin typeface="Arial"/>
                <a:cs typeface="Times New Roman"/>
                <a:sym typeface="Times New Roman"/>
              </a:rPr>
              <a:t>Policy Outcome Indicators and Targets</a:t>
            </a:r>
            <a:endParaRPr lang="en-US" dirty="0">
              <a:solidFill>
                <a:schemeClr val="accent1"/>
              </a:solidFill>
            </a:endParaRPr>
          </a:p>
        </p:txBody>
      </p:sp>
      <p:graphicFrame>
        <p:nvGraphicFramePr>
          <p:cNvPr id="4" name="Table 3">
            <a:extLst>
              <a:ext uri="{FF2B5EF4-FFF2-40B4-BE49-F238E27FC236}">
                <a16:creationId xmlns:a16="http://schemas.microsoft.com/office/drawing/2014/main" id="{24B1DF09-706F-4C3B-8448-338796DB68F5}"/>
              </a:ext>
            </a:extLst>
          </p:cNvPr>
          <p:cNvGraphicFramePr>
            <a:graphicFrameLocks noGrp="1"/>
          </p:cNvGraphicFramePr>
          <p:nvPr>
            <p:extLst>
              <p:ext uri="{D42A27DB-BD31-4B8C-83A1-F6EECF244321}">
                <p14:modId xmlns:p14="http://schemas.microsoft.com/office/powerpoint/2010/main" val="360737212"/>
              </p:ext>
            </p:extLst>
          </p:nvPr>
        </p:nvGraphicFramePr>
        <p:xfrm>
          <a:off x="216970" y="1134347"/>
          <a:ext cx="8927030" cy="4884869"/>
        </p:xfrm>
        <a:graphic>
          <a:graphicData uri="http://schemas.openxmlformats.org/drawingml/2006/table">
            <a:tbl>
              <a:tblPr firstRow="1" firstCol="1" bandRow="1">
                <a:tableStyleId>{5940675A-B579-460E-94D1-54222C63F5DA}</a:tableStyleId>
              </a:tblPr>
              <a:tblGrid>
                <a:gridCol w="1024656">
                  <a:extLst>
                    <a:ext uri="{9D8B030D-6E8A-4147-A177-3AD203B41FA5}">
                      <a16:colId xmlns:a16="http://schemas.microsoft.com/office/drawing/2014/main" val="4282938448"/>
                    </a:ext>
                  </a:extLst>
                </a:gridCol>
                <a:gridCol w="1011554">
                  <a:extLst>
                    <a:ext uri="{9D8B030D-6E8A-4147-A177-3AD203B41FA5}">
                      <a16:colId xmlns:a16="http://schemas.microsoft.com/office/drawing/2014/main" val="2169621659"/>
                    </a:ext>
                  </a:extLst>
                </a:gridCol>
                <a:gridCol w="1157305">
                  <a:extLst>
                    <a:ext uri="{9D8B030D-6E8A-4147-A177-3AD203B41FA5}">
                      <a16:colId xmlns:a16="http://schemas.microsoft.com/office/drawing/2014/main" val="1817351573"/>
                    </a:ext>
                  </a:extLst>
                </a:gridCol>
                <a:gridCol w="711200">
                  <a:extLst>
                    <a:ext uri="{9D8B030D-6E8A-4147-A177-3AD203B41FA5}">
                      <a16:colId xmlns:a16="http://schemas.microsoft.com/office/drawing/2014/main" val="1128889561"/>
                    </a:ext>
                  </a:extLst>
                </a:gridCol>
                <a:gridCol w="749300">
                  <a:extLst>
                    <a:ext uri="{9D8B030D-6E8A-4147-A177-3AD203B41FA5}">
                      <a16:colId xmlns:a16="http://schemas.microsoft.com/office/drawing/2014/main" val="2157473248"/>
                    </a:ext>
                  </a:extLst>
                </a:gridCol>
                <a:gridCol w="749300">
                  <a:extLst>
                    <a:ext uri="{9D8B030D-6E8A-4147-A177-3AD203B41FA5}">
                      <a16:colId xmlns:a16="http://schemas.microsoft.com/office/drawing/2014/main" val="3121248757"/>
                    </a:ext>
                  </a:extLst>
                </a:gridCol>
                <a:gridCol w="736600">
                  <a:extLst>
                    <a:ext uri="{9D8B030D-6E8A-4147-A177-3AD203B41FA5}">
                      <a16:colId xmlns:a16="http://schemas.microsoft.com/office/drawing/2014/main" val="1850843532"/>
                    </a:ext>
                  </a:extLst>
                </a:gridCol>
                <a:gridCol w="660400">
                  <a:extLst>
                    <a:ext uri="{9D8B030D-6E8A-4147-A177-3AD203B41FA5}">
                      <a16:colId xmlns:a16="http://schemas.microsoft.com/office/drawing/2014/main" val="1113053994"/>
                    </a:ext>
                  </a:extLst>
                </a:gridCol>
                <a:gridCol w="787400">
                  <a:extLst>
                    <a:ext uri="{9D8B030D-6E8A-4147-A177-3AD203B41FA5}">
                      <a16:colId xmlns:a16="http://schemas.microsoft.com/office/drawing/2014/main" val="686460819"/>
                    </a:ext>
                  </a:extLst>
                </a:gridCol>
                <a:gridCol w="693856">
                  <a:extLst>
                    <a:ext uri="{9D8B030D-6E8A-4147-A177-3AD203B41FA5}">
                      <a16:colId xmlns:a16="http://schemas.microsoft.com/office/drawing/2014/main" val="391027220"/>
                    </a:ext>
                  </a:extLst>
                </a:gridCol>
                <a:gridCol w="645459">
                  <a:extLst>
                    <a:ext uri="{9D8B030D-6E8A-4147-A177-3AD203B41FA5}">
                      <a16:colId xmlns:a16="http://schemas.microsoft.com/office/drawing/2014/main" val="2717416744"/>
                    </a:ext>
                  </a:extLst>
                </a:gridCol>
              </a:tblGrid>
              <a:tr h="445827">
                <a:tc rowSpan="2">
                  <a:txBody>
                    <a:bodyPr/>
                    <a:lstStyle/>
                    <a:p>
                      <a:pPr marL="0" marR="0" algn="ctr">
                        <a:lnSpc>
                          <a:spcPct val="107000"/>
                        </a:lnSpc>
                        <a:spcBef>
                          <a:spcPts val="0"/>
                        </a:spcBef>
                        <a:spcAft>
                          <a:spcPts val="800"/>
                        </a:spcAft>
                      </a:pPr>
                      <a:r>
                        <a:rPr lang="en-GB" sz="1050" b="1" kern="100" dirty="0">
                          <a:effectLst/>
                          <a:latin typeface="Times New Roman" panose="02020603050405020304" pitchFamily="18" charset="0"/>
                          <a:cs typeface="Times New Roman" panose="02020603050405020304" pitchFamily="18" charset="0"/>
                        </a:rPr>
                        <a:t>Outcome Indicator</a:t>
                      </a:r>
                      <a:endParaRPr lang="en-US" sz="1050" b="1" kern="100" dirty="0">
                        <a:effectLst/>
                        <a:latin typeface="Times New Roman" panose="02020603050405020304" pitchFamily="18" charset="0"/>
                        <a:cs typeface="Times New Roman" panose="02020603050405020304" pitchFamily="18" charset="0"/>
                      </a:endParaRPr>
                    </a:p>
                    <a:p>
                      <a:pPr marL="0" marR="0" algn="ctr">
                        <a:lnSpc>
                          <a:spcPct val="107000"/>
                        </a:lnSpc>
                        <a:spcBef>
                          <a:spcPts val="0"/>
                        </a:spcBef>
                        <a:spcAft>
                          <a:spcPts val="800"/>
                        </a:spcAft>
                      </a:pPr>
                      <a:r>
                        <a:rPr lang="en-GB" sz="1050" b="1" kern="100" dirty="0">
                          <a:effectLst/>
                          <a:latin typeface="Times New Roman" panose="02020603050405020304" pitchFamily="18" charset="0"/>
                          <a:cs typeface="Times New Roman" panose="02020603050405020304" pitchFamily="18" charset="0"/>
                        </a:rPr>
                        <a:t> </a:t>
                      </a:r>
                      <a:endParaRPr lang="en-US" sz="105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51435" marR="51435" marT="9525" marB="0" anchor="ctr"/>
                </a:tc>
                <a:tc rowSpan="2">
                  <a:txBody>
                    <a:bodyPr/>
                    <a:lstStyle/>
                    <a:p>
                      <a:pPr marL="0" marR="0" algn="ctr">
                        <a:lnSpc>
                          <a:spcPct val="107000"/>
                        </a:lnSpc>
                        <a:spcBef>
                          <a:spcPts val="0"/>
                        </a:spcBef>
                        <a:spcAft>
                          <a:spcPts val="800"/>
                        </a:spcAft>
                      </a:pPr>
                      <a:r>
                        <a:rPr lang="en-GB" sz="1050" b="1" kern="100" dirty="0">
                          <a:effectLst/>
                          <a:latin typeface="Times New Roman" panose="02020603050405020304" pitchFamily="18" charset="0"/>
                          <a:cs typeface="Times New Roman" panose="02020603050405020304" pitchFamily="18" charset="0"/>
                        </a:rPr>
                        <a:t>Outcome Indicator Description</a:t>
                      </a:r>
                      <a:endParaRPr lang="en-US" sz="105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tc>
                <a:tc rowSpan="2">
                  <a:txBody>
                    <a:bodyPr/>
                    <a:lstStyle/>
                    <a:p>
                      <a:pPr marL="0" marR="0" algn="ctr">
                        <a:lnSpc>
                          <a:spcPct val="107000"/>
                        </a:lnSpc>
                        <a:spcBef>
                          <a:spcPts val="0"/>
                        </a:spcBef>
                        <a:spcAft>
                          <a:spcPts val="800"/>
                        </a:spcAft>
                      </a:pPr>
                      <a:r>
                        <a:rPr lang="en-GB" sz="1050" b="1" kern="100" dirty="0">
                          <a:effectLst/>
                          <a:latin typeface="Times New Roman" panose="02020603050405020304" pitchFamily="18" charset="0"/>
                          <a:cs typeface="Times New Roman" panose="02020603050405020304" pitchFamily="18" charset="0"/>
                        </a:rPr>
                        <a:t>Unit of Measurement</a:t>
                      </a:r>
                      <a:endParaRPr lang="en-US" sz="1050" b="1" kern="100" dirty="0">
                        <a:effectLst/>
                        <a:latin typeface="Times New Roman" panose="02020603050405020304" pitchFamily="18" charset="0"/>
                        <a:cs typeface="Times New Roman" panose="02020603050405020304" pitchFamily="18" charset="0"/>
                      </a:endParaRPr>
                    </a:p>
                    <a:p>
                      <a:pPr marL="0" marR="0" algn="ctr">
                        <a:lnSpc>
                          <a:spcPct val="107000"/>
                        </a:lnSpc>
                        <a:spcBef>
                          <a:spcPts val="0"/>
                        </a:spcBef>
                        <a:spcAft>
                          <a:spcPts val="800"/>
                        </a:spcAft>
                      </a:pPr>
                      <a:r>
                        <a:rPr lang="en-GB" sz="1050" b="1" kern="100" dirty="0">
                          <a:effectLst/>
                          <a:latin typeface="Times New Roman" panose="02020603050405020304" pitchFamily="18" charset="0"/>
                          <a:cs typeface="Times New Roman" panose="02020603050405020304" pitchFamily="18" charset="0"/>
                        </a:rPr>
                        <a:t> </a:t>
                      </a:r>
                      <a:endParaRPr lang="en-US" sz="105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51435" marR="51435" marT="9525" marB="0" anchor="ctr"/>
                </a:tc>
                <a:tc gridSpan="2">
                  <a:txBody>
                    <a:bodyPr/>
                    <a:lstStyle/>
                    <a:p>
                      <a:pPr marL="0" marR="0" algn="ctr">
                        <a:lnSpc>
                          <a:spcPct val="107000"/>
                        </a:lnSpc>
                        <a:spcBef>
                          <a:spcPts val="0"/>
                        </a:spcBef>
                        <a:spcAft>
                          <a:spcPts val="800"/>
                        </a:spcAft>
                      </a:pPr>
                      <a:r>
                        <a:rPr lang="en-GB" sz="1050" b="1" kern="100" dirty="0">
                          <a:effectLst/>
                          <a:latin typeface="Times New Roman" panose="02020603050405020304" pitchFamily="18" charset="0"/>
                          <a:cs typeface="Times New Roman" panose="02020603050405020304" pitchFamily="18" charset="0"/>
                        </a:rPr>
                        <a:t>Baseline (2023)</a:t>
                      </a:r>
                      <a:endParaRPr lang="en-US" sz="105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51435" marR="51435" marT="9525" marB="0" anchor="ctr"/>
                </a:tc>
                <a:tc hMerge="1">
                  <a:txBody>
                    <a:bodyPr/>
                    <a:lstStyle/>
                    <a:p>
                      <a:endParaRPr lang="en-US"/>
                    </a:p>
                  </a:txBody>
                  <a:tcPr/>
                </a:tc>
                <a:tc gridSpan="2">
                  <a:txBody>
                    <a:bodyPr/>
                    <a:lstStyle/>
                    <a:p>
                      <a:pPr marL="0" marR="0" algn="ctr">
                        <a:lnSpc>
                          <a:spcPct val="107000"/>
                        </a:lnSpc>
                        <a:spcBef>
                          <a:spcPts val="0"/>
                        </a:spcBef>
                        <a:spcAft>
                          <a:spcPts val="800"/>
                        </a:spcAft>
                      </a:pPr>
                      <a:r>
                        <a:rPr lang="en-GB" sz="1050" b="1" kern="100" dirty="0">
                          <a:effectLst/>
                          <a:latin typeface="Times New Roman" panose="02020603050405020304" pitchFamily="18" charset="0"/>
                          <a:cs typeface="Times New Roman" panose="02020603050405020304" pitchFamily="18" charset="0"/>
                        </a:rPr>
                        <a:t>Current year (2024)</a:t>
                      </a:r>
                      <a:endParaRPr lang="en-US" sz="105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51435" marR="51435" marT="9525" marB="0" anchor="ctr"/>
                </a:tc>
                <a:tc hMerge="1">
                  <a:txBody>
                    <a:bodyPr/>
                    <a:lstStyle/>
                    <a:p>
                      <a:endParaRPr lang="en-US"/>
                    </a:p>
                  </a:txBody>
                  <a:tcPr/>
                </a:tc>
                <a:tc>
                  <a:txBody>
                    <a:bodyPr/>
                    <a:lstStyle/>
                    <a:p>
                      <a:pPr marL="0" marR="0" algn="ctr">
                        <a:lnSpc>
                          <a:spcPct val="107000"/>
                        </a:lnSpc>
                        <a:spcBef>
                          <a:spcPts val="0"/>
                        </a:spcBef>
                        <a:spcAft>
                          <a:spcPts val="800"/>
                        </a:spcAft>
                      </a:pPr>
                      <a:r>
                        <a:rPr lang="en-GB" sz="1050" b="1" kern="100" dirty="0">
                          <a:effectLst/>
                          <a:latin typeface="Times New Roman" panose="02020603050405020304" pitchFamily="18" charset="0"/>
                          <a:cs typeface="Times New Roman" panose="02020603050405020304" pitchFamily="18" charset="0"/>
                        </a:rPr>
                        <a:t>Budget year (2025)</a:t>
                      </a:r>
                      <a:endParaRPr lang="en-US" sz="105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51435" marR="51435" marT="9525" marB="0" anchor="ctr"/>
                </a:tc>
                <a:tc>
                  <a:txBody>
                    <a:bodyPr/>
                    <a:lstStyle/>
                    <a:p>
                      <a:pPr marL="0" marR="0" algn="ctr">
                        <a:lnSpc>
                          <a:spcPct val="107000"/>
                        </a:lnSpc>
                        <a:spcBef>
                          <a:spcPts val="0"/>
                        </a:spcBef>
                        <a:spcAft>
                          <a:spcPts val="800"/>
                        </a:spcAft>
                      </a:pPr>
                      <a:r>
                        <a:rPr lang="en-GB" sz="1050" b="1" kern="100" dirty="0">
                          <a:effectLst/>
                          <a:latin typeface="Times New Roman" panose="02020603050405020304" pitchFamily="18" charset="0"/>
                          <a:cs typeface="Times New Roman" panose="02020603050405020304" pitchFamily="18" charset="0"/>
                        </a:rPr>
                        <a:t>Indicative year (2026)</a:t>
                      </a:r>
                      <a:endParaRPr lang="en-US" sz="105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51435" marR="51435" marT="9525" marB="0" anchor="ctr"/>
                </a:tc>
                <a:tc>
                  <a:txBody>
                    <a:bodyPr/>
                    <a:lstStyle/>
                    <a:p>
                      <a:pPr marL="0" marR="0" algn="ctr">
                        <a:lnSpc>
                          <a:spcPct val="107000"/>
                        </a:lnSpc>
                        <a:spcBef>
                          <a:spcPts val="0"/>
                        </a:spcBef>
                        <a:spcAft>
                          <a:spcPts val="800"/>
                        </a:spcAft>
                      </a:pPr>
                      <a:r>
                        <a:rPr lang="en-GB" sz="1050" b="1" kern="100">
                          <a:effectLst/>
                          <a:latin typeface="Times New Roman" panose="02020603050405020304" pitchFamily="18" charset="0"/>
                          <a:cs typeface="Times New Roman" panose="02020603050405020304" pitchFamily="18" charset="0"/>
                        </a:rPr>
                        <a:t>Indicative year (2027)</a:t>
                      </a:r>
                      <a:endParaRPr lang="en-US" sz="105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51435" marR="51435" marT="9525" marB="0" anchor="ctr"/>
                </a:tc>
                <a:tc>
                  <a:txBody>
                    <a:bodyPr/>
                    <a:lstStyle/>
                    <a:p>
                      <a:pPr marL="0" marR="0" algn="ctr">
                        <a:lnSpc>
                          <a:spcPct val="107000"/>
                        </a:lnSpc>
                        <a:spcBef>
                          <a:spcPts val="0"/>
                        </a:spcBef>
                        <a:spcAft>
                          <a:spcPts val="800"/>
                        </a:spcAft>
                      </a:pPr>
                      <a:r>
                        <a:rPr lang="en-GB" sz="1050" b="1" kern="100" dirty="0">
                          <a:effectLst/>
                          <a:latin typeface="Times New Roman" panose="02020603050405020304" pitchFamily="18" charset="0"/>
                          <a:cs typeface="Times New Roman" panose="02020603050405020304" pitchFamily="18" charset="0"/>
                        </a:rPr>
                        <a:t>Indicative year (2028)</a:t>
                      </a:r>
                      <a:endParaRPr lang="en-US" sz="105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51435" marR="51435" marT="9525" marB="0" anchor="ctr"/>
                </a:tc>
                <a:extLst>
                  <a:ext uri="{0D108BD9-81ED-4DB2-BD59-A6C34878D82A}">
                    <a16:rowId xmlns:a16="http://schemas.microsoft.com/office/drawing/2014/main" val="1653311214"/>
                  </a:ext>
                </a:extLst>
              </a:tr>
              <a:tr h="453856">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marR="0" algn="ctr">
                        <a:lnSpc>
                          <a:spcPct val="107000"/>
                        </a:lnSpc>
                        <a:spcBef>
                          <a:spcPts val="0"/>
                        </a:spcBef>
                        <a:spcAft>
                          <a:spcPts val="800"/>
                        </a:spcAft>
                      </a:pPr>
                      <a:r>
                        <a:rPr lang="en-GB" sz="1050" b="1" kern="100">
                          <a:effectLst/>
                          <a:latin typeface="Times New Roman" panose="02020603050405020304" pitchFamily="18" charset="0"/>
                          <a:cs typeface="Times New Roman" panose="02020603050405020304" pitchFamily="18" charset="0"/>
                        </a:rPr>
                        <a:t>Target</a:t>
                      </a:r>
                      <a:endParaRPr lang="en-US" sz="105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51435" marR="51435" marT="9525" marB="0" anchor="ctr"/>
                </a:tc>
                <a:tc>
                  <a:txBody>
                    <a:bodyPr/>
                    <a:lstStyle/>
                    <a:p>
                      <a:pPr marL="0" marR="0" algn="ctr">
                        <a:lnSpc>
                          <a:spcPct val="107000"/>
                        </a:lnSpc>
                        <a:spcBef>
                          <a:spcPts val="0"/>
                        </a:spcBef>
                        <a:spcAft>
                          <a:spcPts val="800"/>
                        </a:spcAft>
                      </a:pPr>
                      <a:r>
                        <a:rPr lang="en-GB" sz="1050" b="1" kern="100" dirty="0">
                          <a:effectLst/>
                          <a:latin typeface="Times New Roman" panose="02020603050405020304" pitchFamily="18" charset="0"/>
                          <a:cs typeface="Times New Roman" panose="02020603050405020304" pitchFamily="18" charset="0"/>
                        </a:rPr>
                        <a:t>Actual</a:t>
                      </a:r>
                      <a:endParaRPr lang="en-US" sz="105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51435" marR="51435" marT="9525" marB="0" anchor="ctr"/>
                </a:tc>
                <a:tc>
                  <a:txBody>
                    <a:bodyPr/>
                    <a:lstStyle/>
                    <a:p>
                      <a:pPr marL="0" marR="0" algn="ctr">
                        <a:lnSpc>
                          <a:spcPct val="107000"/>
                        </a:lnSpc>
                        <a:spcBef>
                          <a:spcPts val="0"/>
                        </a:spcBef>
                        <a:spcAft>
                          <a:spcPts val="800"/>
                        </a:spcAft>
                      </a:pPr>
                      <a:r>
                        <a:rPr lang="en-GB" sz="1050" b="1" kern="100" dirty="0">
                          <a:effectLst/>
                          <a:latin typeface="Times New Roman" panose="02020603050405020304" pitchFamily="18" charset="0"/>
                          <a:cs typeface="Times New Roman" panose="02020603050405020304" pitchFamily="18" charset="0"/>
                        </a:rPr>
                        <a:t>Target</a:t>
                      </a:r>
                      <a:endParaRPr lang="en-US" sz="105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51435" marR="51435" marT="9525" marB="0" anchor="ctr"/>
                </a:tc>
                <a:tc>
                  <a:txBody>
                    <a:bodyPr/>
                    <a:lstStyle/>
                    <a:p>
                      <a:pPr marL="0" marR="0" algn="ctr">
                        <a:lnSpc>
                          <a:spcPct val="107000"/>
                        </a:lnSpc>
                        <a:spcBef>
                          <a:spcPts val="0"/>
                        </a:spcBef>
                        <a:spcAft>
                          <a:spcPts val="800"/>
                        </a:spcAft>
                      </a:pPr>
                      <a:r>
                        <a:rPr lang="en-GB" sz="1050" b="1" kern="100" dirty="0">
                          <a:effectLst/>
                          <a:latin typeface="Times New Roman" panose="02020603050405020304" pitchFamily="18" charset="0"/>
                          <a:cs typeface="Times New Roman" panose="02020603050405020304" pitchFamily="18" charset="0"/>
                        </a:rPr>
                        <a:t>Actual as at Sept.</a:t>
                      </a:r>
                      <a:endParaRPr lang="en-US" sz="105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51435" marR="51435" marT="9525" marB="0" anchor="ctr"/>
                </a:tc>
                <a:tc>
                  <a:txBody>
                    <a:bodyPr/>
                    <a:lstStyle/>
                    <a:p>
                      <a:pPr marL="0" marR="0" algn="ctr">
                        <a:lnSpc>
                          <a:spcPct val="107000"/>
                        </a:lnSpc>
                        <a:spcBef>
                          <a:spcPts val="0"/>
                        </a:spcBef>
                        <a:spcAft>
                          <a:spcPts val="800"/>
                        </a:spcAft>
                      </a:pPr>
                      <a:r>
                        <a:rPr lang="en-GB" sz="1050" b="1" kern="100" dirty="0">
                          <a:effectLst/>
                          <a:latin typeface="Times New Roman" panose="02020603050405020304" pitchFamily="18" charset="0"/>
                          <a:cs typeface="Times New Roman" panose="02020603050405020304" pitchFamily="18" charset="0"/>
                        </a:rPr>
                        <a:t>Target</a:t>
                      </a:r>
                      <a:endParaRPr lang="en-US" sz="105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51435" marR="51435" marT="9525" marB="0" anchor="ctr"/>
                </a:tc>
                <a:tc>
                  <a:txBody>
                    <a:bodyPr/>
                    <a:lstStyle/>
                    <a:p>
                      <a:pPr marL="0" marR="0" algn="ctr">
                        <a:lnSpc>
                          <a:spcPct val="107000"/>
                        </a:lnSpc>
                        <a:spcBef>
                          <a:spcPts val="0"/>
                        </a:spcBef>
                        <a:spcAft>
                          <a:spcPts val="800"/>
                        </a:spcAft>
                      </a:pPr>
                      <a:r>
                        <a:rPr lang="en-GB" sz="1050" b="1" kern="100" dirty="0">
                          <a:effectLst/>
                          <a:latin typeface="Times New Roman" panose="02020603050405020304" pitchFamily="18" charset="0"/>
                          <a:cs typeface="Times New Roman" panose="02020603050405020304" pitchFamily="18" charset="0"/>
                        </a:rPr>
                        <a:t>Target</a:t>
                      </a:r>
                      <a:endParaRPr lang="en-US" sz="105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51435" marR="51435" marT="9525" marB="0" anchor="ctr"/>
                </a:tc>
                <a:tc>
                  <a:txBody>
                    <a:bodyPr/>
                    <a:lstStyle/>
                    <a:p>
                      <a:pPr marL="0" marR="0" algn="ctr">
                        <a:lnSpc>
                          <a:spcPct val="107000"/>
                        </a:lnSpc>
                        <a:spcBef>
                          <a:spcPts val="0"/>
                        </a:spcBef>
                        <a:spcAft>
                          <a:spcPts val="800"/>
                        </a:spcAft>
                      </a:pPr>
                      <a:r>
                        <a:rPr lang="en-GB" sz="1050" b="1" kern="100" dirty="0">
                          <a:effectLst/>
                          <a:latin typeface="Times New Roman" panose="02020603050405020304" pitchFamily="18" charset="0"/>
                          <a:cs typeface="Times New Roman" panose="02020603050405020304" pitchFamily="18" charset="0"/>
                        </a:rPr>
                        <a:t>Target</a:t>
                      </a:r>
                      <a:endParaRPr lang="en-US" sz="105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51435" marR="51435" marT="9525" marB="0" anchor="ctr"/>
                </a:tc>
                <a:tc>
                  <a:txBody>
                    <a:bodyPr/>
                    <a:lstStyle/>
                    <a:p>
                      <a:pPr marL="0" marR="0" algn="ctr">
                        <a:lnSpc>
                          <a:spcPct val="107000"/>
                        </a:lnSpc>
                        <a:spcBef>
                          <a:spcPts val="0"/>
                        </a:spcBef>
                        <a:spcAft>
                          <a:spcPts val="800"/>
                        </a:spcAft>
                      </a:pPr>
                      <a:r>
                        <a:rPr lang="en-GB" sz="1050" b="1" kern="100" dirty="0">
                          <a:effectLst/>
                          <a:latin typeface="Times New Roman" panose="02020603050405020304" pitchFamily="18" charset="0"/>
                          <a:cs typeface="Times New Roman" panose="02020603050405020304" pitchFamily="18" charset="0"/>
                        </a:rPr>
                        <a:t>Target</a:t>
                      </a:r>
                      <a:endParaRPr lang="en-US" sz="105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51435" marR="51435" marT="9525" marB="0" anchor="ctr"/>
                </a:tc>
                <a:extLst>
                  <a:ext uri="{0D108BD9-81ED-4DB2-BD59-A6C34878D82A}">
                    <a16:rowId xmlns:a16="http://schemas.microsoft.com/office/drawing/2014/main" val="2639289959"/>
                  </a:ext>
                </a:extLst>
              </a:tr>
              <a:tr h="1456241">
                <a:tc>
                  <a:txBody>
                    <a:bodyPr/>
                    <a:lstStyle/>
                    <a:p>
                      <a:pPr marL="0" marR="0">
                        <a:lnSpc>
                          <a:spcPct val="107000"/>
                        </a:lnSpc>
                        <a:spcBef>
                          <a:spcPts val="0"/>
                        </a:spcBef>
                        <a:spcAft>
                          <a:spcPts val="800"/>
                        </a:spcAft>
                      </a:pPr>
                      <a:endParaRPr lang="en-US" sz="1200" b="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a:lnSpc>
                          <a:spcPct val="107000"/>
                        </a:lnSpc>
                        <a:spcBef>
                          <a:spcPts val="0"/>
                        </a:spcBef>
                        <a:spcAft>
                          <a:spcPts val="800"/>
                        </a:spcAft>
                      </a:pPr>
                      <a:r>
                        <a:rPr lang="en-US" sz="1200" b="0" kern="100" dirty="0">
                          <a:effectLst/>
                          <a:latin typeface="Times New Roman" panose="02020603050405020304" pitchFamily="18" charset="0"/>
                          <a:ea typeface="Aptos" panose="020B0004020202020204" pitchFamily="34" charset="0"/>
                          <a:cs typeface="Times New Roman" panose="02020603050405020304" pitchFamily="18" charset="0"/>
                        </a:rPr>
                        <a:t>Improved Basic School Performance </a:t>
                      </a:r>
                    </a:p>
                  </a:txBody>
                  <a:tcPr marL="0" marR="0" marT="0" marB="0">
                    <a:solidFill>
                      <a:schemeClr val="bg1"/>
                    </a:solidFill>
                  </a:tcPr>
                </a:tc>
                <a:tc>
                  <a:txBody>
                    <a:bodyPr/>
                    <a:lstStyle/>
                    <a:p>
                      <a:pPr marL="0" marR="0" algn="l">
                        <a:lnSpc>
                          <a:spcPct val="107000"/>
                        </a:lnSpc>
                        <a:spcBef>
                          <a:spcPts val="0"/>
                        </a:spcBef>
                        <a:spcAft>
                          <a:spcPts val="800"/>
                        </a:spcAft>
                      </a:pPr>
                      <a:endParaRPr lang="en-US" sz="1200" b="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algn="l">
                        <a:lnSpc>
                          <a:spcPct val="107000"/>
                        </a:lnSpc>
                        <a:spcBef>
                          <a:spcPts val="0"/>
                        </a:spcBef>
                        <a:spcAft>
                          <a:spcPts val="800"/>
                        </a:spcAft>
                      </a:pPr>
                      <a:r>
                        <a:rPr lang="en-US" sz="1200" b="0" kern="100" dirty="0">
                          <a:effectLst/>
                          <a:latin typeface="Times New Roman" panose="02020603050405020304" pitchFamily="18" charset="0"/>
                          <a:ea typeface="Aptos" panose="020B0004020202020204" pitchFamily="34" charset="0"/>
                          <a:cs typeface="Times New Roman" panose="02020603050405020304" pitchFamily="18" charset="0"/>
                        </a:rPr>
                        <a:t>Improved BECE Results performance</a:t>
                      </a:r>
                    </a:p>
                  </a:txBody>
                  <a:tcPr marL="41544" marR="41544" marT="7693" marB="0">
                    <a:solidFill>
                      <a:schemeClr val="bg1"/>
                    </a:solidFill>
                  </a:tcPr>
                </a:tc>
                <a:tc>
                  <a:txBody>
                    <a:bodyPr/>
                    <a:lstStyle/>
                    <a:p>
                      <a:pPr marL="0" marR="0" algn="ctr">
                        <a:lnSpc>
                          <a:spcPct val="107000"/>
                        </a:lnSpc>
                        <a:spcBef>
                          <a:spcPts val="0"/>
                        </a:spcBef>
                        <a:spcAft>
                          <a:spcPts val="800"/>
                        </a:spcAft>
                      </a:pPr>
                      <a:endParaRPr lang="en-US" sz="1200" b="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algn="ctr">
                        <a:lnSpc>
                          <a:spcPct val="107000"/>
                        </a:lnSpc>
                        <a:spcBef>
                          <a:spcPts val="0"/>
                        </a:spcBef>
                        <a:spcAft>
                          <a:spcPts val="800"/>
                        </a:spcAft>
                      </a:pPr>
                      <a:r>
                        <a:rPr lang="en-US" sz="1200" b="0" kern="100" dirty="0">
                          <a:effectLst/>
                          <a:latin typeface="Times New Roman" panose="02020603050405020304" pitchFamily="18" charset="0"/>
                          <a:ea typeface="Aptos" panose="020B0004020202020204" pitchFamily="34" charset="0"/>
                          <a:cs typeface="Times New Roman" panose="02020603050405020304" pitchFamily="18" charset="0"/>
                        </a:rPr>
                        <a:t>Percentage of pupils passed BECE</a:t>
                      </a:r>
                    </a:p>
                  </a:txBody>
                  <a:tcPr marL="41544" marR="41544" marT="7693" marB="0">
                    <a:solidFill>
                      <a:schemeClr val="bg1"/>
                    </a:solidFill>
                  </a:tcPr>
                </a:tc>
                <a:tc>
                  <a:txBody>
                    <a:bodyPr/>
                    <a:lstStyle/>
                    <a:p>
                      <a:pPr algn="ctr">
                        <a:lnSpc>
                          <a:spcPct val="107000"/>
                        </a:lnSpc>
                      </a:pPr>
                      <a:endParaRPr lang="en-US" sz="1200" b="0" kern="100" dirty="0">
                        <a:effectLst/>
                        <a:latin typeface="Times New Roman" panose="02020603050405020304" pitchFamily="18" charset="0"/>
                        <a:cs typeface="Times New Roman" panose="02020603050405020304" pitchFamily="18" charset="0"/>
                      </a:endParaRPr>
                    </a:p>
                    <a:p>
                      <a:pPr algn="ctr">
                        <a:lnSpc>
                          <a:spcPct val="107000"/>
                        </a:lnSpc>
                      </a:pPr>
                      <a:endParaRPr lang="en-US" sz="1200" b="0" kern="100" dirty="0">
                        <a:effectLst/>
                        <a:latin typeface="Times New Roman" panose="02020603050405020304" pitchFamily="18" charset="0"/>
                        <a:cs typeface="Times New Roman" panose="02020603050405020304" pitchFamily="18" charset="0"/>
                      </a:endParaRPr>
                    </a:p>
                    <a:p>
                      <a:pPr algn="ctr">
                        <a:lnSpc>
                          <a:spcPct val="107000"/>
                        </a:lnSpc>
                      </a:pPr>
                      <a:endParaRPr lang="en-US" sz="1200" b="0" kern="100" dirty="0">
                        <a:effectLst/>
                        <a:latin typeface="Times New Roman" panose="02020603050405020304" pitchFamily="18" charset="0"/>
                        <a:cs typeface="Times New Roman" panose="02020603050405020304" pitchFamily="18" charset="0"/>
                      </a:endParaRPr>
                    </a:p>
                    <a:p>
                      <a:pPr algn="ctr">
                        <a:lnSpc>
                          <a:spcPct val="107000"/>
                        </a:lnSpc>
                      </a:pPr>
                      <a:r>
                        <a:rPr lang="en-US" sz="1200" b="0" kern="100" dirty="0">
                          <a:effectLst/>
                          <a:latin typeface="Times New Roman" panose="02020603050405020304" pitchFamily="18" charset="0"/>
                          <a:cs typeface="Times New Roman" panose="02020603050405020304" pitchFamily="18" charset="0"/>
                        </a:rPr>
                        <a:t>68%</a:t>
                      </a:r>
                    </a:p>
                  </a:txBody>
                  <a:tcPr marL="41544" marR="41544" marT="7693" marB="0">
                    <a:solidFill>
                      <a:schemeClr val="bg1"/>
                    </a:solidFill>
                  </a:tcPr>
                </a:tc>
                <a:tc>
                  <a:txBody>
                    <a:bodyPr/>
                    <a:lstStyle/>
                    <a:p>
                      <a:pPr algn="ctr">
                        <a:lnSpc>
                          <a:spcPct val="107000"/>
                        </a:lnSpc>
                      </a:pPr>
                      <a:endParaRPr lang="en-US" sz="1200" b="0" kern="100" dirty="0">
                        <a:effectLst/>
                        <a:latin typeface="Times New Roman" panose="02020603050405020304" pitchFamily="18" charset="0"/>
                        <a:cs typeface="Times New Roman" panose="02020603050405020304" pitchFamily="18" charset="0"/>
                      </a:endParaRPr>
                    </a:p>
                    <a:p>
                      <a:pPr algn="ctr">
                        <a:lnSpc>
                          <a:spcPct val="107000"/>
                        </a:lnSpc>
                      </a:pPr>
                      <a:endParaRPr lang="en-US" sz="1200" b="0" kern="100" dirty="0">
                        <a:effectLst/>
                        <a:latin typeface="Times New Roman" panose="02020603050405020304" pitchFamily="18" charset="0"/>
                        <a:cs typeface="Times New Roman" panose="02020603050405020304" pitchFamily="18" charset="0"/>
                      </a:endParaRPr>
                    </a:p>
                    <a:p>
                      <a:pPr algn="ctr">
                        <a:lnSpc>
                          <a:spcPct val="107000"/>
                        </a:lnSpc>
                      </a:pPr>
                      <a:endParaRPr lang="en-US" sz="1200" b="0" kern="100" dirty="0">
                        <a:effectLst/>
                        <a:latin typeface="Times New Roman" panose="02020603050405020304" pitchFamily="18" charset="0"/>
                        <a:cs typeface="Times New Roman" panose="02020603050405020304" pitchFamily="18" charset="0"/>
                      </a:endParaRPr>
                    </a:p>
                    <a:p>
                      <a:pPr algn="ctr">
                        <a:lnSpc>
                          <a:spcPct val="107000"/>
                        </a:lnSpc>
                      </a:pPr>
                      <a:r>
                        <a:rPr lang="en-US" sz="1200" b="0" kern="100" dirty="0">
                          <a:effectLst/>
                          <a:latin typeface="Times New Roman" panose="02020603050405020304" pitchFamily="18" charset="0"/>
                          <a:cs typeface="Times New Roman" panose="02020603050405020304" pitchFamily="18" charset="0"/>
                        </a:rPr>
                        <a:t>88.1%</a:t>
                      </a:r>
                    </a:p>
                  </a:txBody>
                  <a:tcPr marL="41544" marR="41544" marT="7693" marB="0">
                    <a:solidFill>
                      <a:schemeClr val="bg1"/>
                    </a:solidFill>
                  </a:tcPr>
                </a:tc>
                <a:tc>
                  <a:txBody>
                    <a:bodyPr/>
                    <a:lstStyle/>
                    <a:p>
                      <a:pPr marL="0" marR="0" lvl="0" indent="0" algn="ctr" defTabSz="914400" rtl="0" eaLnBrk="1" fontAlgn="auto" latinLnBrk="0" hangingPunct="1">
                        <a:lnSpc>
                          <a:spcPct val="107000"/>
                        </a:lnSpc>
                        <a:spcBef>
                          <a:spcPts val="0"/>
                        </a:spcBef>
                        <a:spcAft>
                          <a:spcPts val="0"/>
                        </a:spcAft>
                        <a:buClr>
                          <a:srgbClr val="000000"/>
                        </a:buClr>
                        <a:buSzTx/>
                        <a:buFont typeface="Arial"/>
                        <a:buNone/>
                        <a:tabLst/>
                        <a:defRPr/>
                      </a:pPr>
                      <a:endParaRPr kumimoji="0" lang="en-US" sz="1200" b="0" i="0" u="none" strike="noStrike" kern="1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ctr" defTabSz="914400" rtl="0" eaLnBrk="1" fontAlgn="auto" latinLnBrk="0" hangingPunct="1">
                        <a:lnSpc>
                          <a:spcPct val="107000"/>
                        </a:lnSpc>
                        <a:spcBef>
                          <a:spcPts val="0"/>
                        </a:spcBef>
                        <a:spcAft>
                          <a:spcPts val="0"/>
                        </a:spcAft>
                        <a:buClr>
                          <a:srgbClr val="000000"/>
                        </a:buClr>
                        <a:buSzTx/>
                        <a:buFont typeface="Arial"/>
                        <a:buNone/>
                        <a:tabLst/>
                        <a:defRPr/>
                      </a:pPr>
                      <a:endParaRPr kumimoji="0" lang="en-US" sz="1200" b="0" i="0" u="none" strike="noStrike" kern="1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ctr" defTabSz="914400" rtl="0" eaLnBrk="1" fontAlgn="auto" latinLnBrk="0" hangingPunct="1">
                        <a:lnSpc>
                          <a:spcPct val="107000"/>
                        </a:lnSpc>
                        <a:spcBef>
                          <a:spcPts val="0"/>
                        </a:spcBef>
                        <a:spcAft>
                          <a:spcPts val="0"/>
                        </a:spcAft>
                        <a:buClr>
                          <a:srgbClr val="000000"/>
                        </a:buClr>
                        <a:buSzTx/>
                        <a:buFont typeface="Arial"/>
                        <a:buNone/>
                        <a:tabLst/>
                        <a:defRPr/>
                      </a:pPr>
                      <a:endParaRPr kumimoji="0" lang="en-US" sz="1200" b="0" i="0" u="none" strike="noStrike" kern="1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ctr" defTabSz="914400" rtl="0" eaLnBrk="1" fontAlgn="auto" latinLnBrk="0" hangingPunct="1">
                        <a:lnSpc>
                          <a:spcPct val="107000"/>
                        </a:lnSpc>
                        <a:spcBef>
                          <a:spcPts val="0"/>
                        </a:spcBef>
                        <a:spcAft>
                          <a:spcPts val="0"/>
                        </a:spcAft>
                        <a:buClr>
                          <a:srgbClr val="000000"/>
                        </a:buClr>
                        <a:buSzTx/>
                        <a:buFont typeface="Arial"/>
                        <a:buNone/>
                        <a:tabLst/>
                        <a:defRPr/>
                      </a:pPr>
                      <a:r>
                        <a:rPr kumimoji="0" lang="en-US" sz="1200" b="0" i="0" u="none" strike="noStrike" kern="1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rPr>
                        <a:t>80%</a:t>
                      </a:r>
                    </a:p>
                  </a:txBody>
                  <a:tcPr marL="41544" marR="41544" marT="7693" marB="0">
                    <a:solidFill>
                      <a:schemeClr val="bg1"/>
                    </a:solidFill>
                  </a:tcPr>
                </a:tc>
                <a:tc>
                  <a:txBody>
                    <a:bodyPr/>
                    <a:lstStyle/>
                    <a:p>
                      <a:pPr marL="0" marR="0" lvl="0" indent="0" algn="ctr" defTabSz="914400" rtl="0" eaLnBrk="1" fontAlgn="auto" latinLnBrk="0" hangingPunct="1">
                        <a:lnSpc>
                          <a:spcPct val="107000"/>
                        </a:lnSpc>
                        <a:spcBef>
                          <a:spcPts val="0"/>
                        </a:spcBef>
                        <a:spcAft>
                          <a:spcPts val="0"/>
                        </a:spcAft>
                        <a:buClr>
                          <a:srgbClr val="000000"/>
                        </a:buClr>
                        <a:buSzTx/>
                        <a:buFont typeface="Arial"/>
                        <a:buNone/>
                        <a:tabLst/>
                        <a:defRPr/>
                      </a:pPr>
                      <a:endParaRPr kumimoji="0" lang="en-US" sz="1200" b="0" i="0" u="none" strike="noStrike" kern="1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ctr" defTabSz="914400" rtl="0" eaLnBrk="1" fontAlgn="auto" latinLnBrk="0" hangingPunct="1">
                        <a:lnSpc>
                          <a:spcPct val="107000"/>
                        </a:lnSpc>
                        <a:spcBef>
                          <a:spcPts val="0"/>
                        </a:spcBef>
                        <a:spcAft>
                          <a:spcPts val="0"/>
                        </a:spcAft>
                        <a:buClr>
                          <a:srgbClr val="000000"/>
                        </a:buClr>
                        <a:buSzTx/>
                        <a:buFont typeface="Arial"/>
                        <a:buNone/>
                        <a:tabLst/>
                        <a:defRPr/>
                      </a:pPr>
                      <a:endParaRPr kumimoji="0" lang="en-US" sz="1200" b="0" i="0" u="none" strike="noStrike" kern="1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ctr" defTabSz="914400" rtl="0" eaLnBrk="1" fontAlgn="auto" latinLnBrk="0" hangingPunct="1">
                        <a:lnSpc>
                          <a:spcPct val="107000"/>
                        </a:lnSpc>
                        <a:spcBef>
                          <a:spcPts val="0"/>
                        </a:spcBef>
                        <a:spcAft>
                          <a:spcPts val="0"/>
                        </a:spcAft>
                        <a:buClr>
                          <a:srgbClr val="000000"/>
                        </a:buClr>
                        <a:buSzTx/>
                        <a:buFont typeface="Arial"/>
                        <a:buNone/>
                        <a:tabLst/>
                        <a:defRPr/>
                      </a:pPr>
                      <a:endParaRPr kumimoji="0" lang="en-US" sz="1200" b="0" i="0" u="none" strike="noStrike" kern="1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ctr" defTabSz="914400" rtl="0" eaLnBrk="1" fontAlgn="auto" latinLnBrk="0" hangingPunct="1">
                        <a:lnSpc>
                          <a:spcPct val="107000"/>
                        </a:lnSpc>
                        <a:spcBef>
                          <a:spcPts val="0"/>
                        </a:spcBef>
                        <a:spcAft>
                          <a:spcPts val="0"/>
                        </a:spcAft>
                        <a:buClr>
                          <a:srgbClr val="000000"/>
                        </a:buClr>
                        <a:buSzTx/>
                        <a:buFont typeface="Arial"/>
                        <a:buNone/>
                        <a:tabLst/>
                        <a:defRPr/>
                      </a:pPr>
                      <a:r>
                        <a:rPr kumimoji="0" lang="en-US" sz="1200" b="0" i="0" u="none" strike="noStrike" kern="1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rPr>
                        <a:t>N/A</a:t>
                      </a:r>
                    </a:p>
                  </a:txBody>
                  <a:tcPr marL="41544" marR="41544" marT="7693" marB="0">
                    <a:solidFill>
                      <a:schemeClr val="bg1"/>
                    </a:solidFill>
                  </a:tcPr>
                </a:tc>
                <a:tc>
                  <a:txBody>
                    <a:bodyPr/>
                    <a:lstStyle/>
                    <a:p>
                      <a:pPr marL="0" marR="0" lvl="0" indent="0" algn="l" defTabSz="914400" rtl="0" eaLnBrk="1" fontAlgn="auto" latinLnBrk="0" hangingPunct="1">
                        <a:lnSpc>
                          <a:spcPct val="107000"/>
                        </a:lnSpc>
                        <a:spcBef>
                          <a:spcPts val="0"/>
                        </a:spcBef>
                        <a:spcAft>
                          <a:spcPts val="0"/>
                        </a:spcAft>
                        <a:buClr>
                          <a:srgbClr val="000000"/>
                        </a:buClr>
                        <a:buSzTx/>
                        <a:buFont typeface="Arial"/>
                        <a:buNone/>
                        <a:tabLst/>
                        <a:defRPr/>
                      </a:pPr>
                      <a:endParaRPr kumimoji="0" lang="en-US" sz="1200" b="0" i="0" u="none" strike="noStrike" kern="1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l" defTabSz="914400" rtl="0" eaLnBrk="1" fontAlgn="auto" latinLnBrk="0" hangingPunct="1">
                        <a:lnSpc>
                          <a:spcPct val="107000"/>
                        </a:lnSpc>
                        <a:spcBef>
                          <a:spcPts val="0"/>
                        </a:spcBef>
                        <a:spcAft>
                          <a:spcPts val="0"/>
                        </a:spcAft>
                        <a:buClr>
                          <a:srgbClr val="000000"/>
                        </a:buClr>
                        <a:buSzTx/>
                        <a:buFont typeface="Arial"/>
                        <a:buNone/>
                        <a:tabLst/>
                        <a:defRPr/>
                      </a:pPr>
                      <a:endParaRPr kumimoji="0" lang="en-US" sz="1200" b="0" i="0" u="none" strike="noStrike" kern="1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l" defTabSz="914400" rtl="0" eaLnBrk="1" fontAlgn="auto" latinLnBrk="0" hangingPunct="1">
                        <a:lnSpc>
                          <a:spcPct val="107000"/>
                        </a:lnSpc>
                        <a:spcBef>
                          <a:spcPts val="0"/>
                        </a:spcBef>
                        <a:spcAft>
                          <a:spcPts val="0"/>
                        </a:spcAft>
                        <a:buClr>
                          <a:srgbClr val="000000"/>
                        </a:buClr>
                        <a:buSzTx/>
                        <a:buFont typeface="Arial"/>
                        <a:buNone/>
                        <a:tabLst/>
                        <a:defRPr/>
                      </a:pPr>
                      <a:endParaRPr kumimoji="0" lang="en-US" sz="1200" b="0" i="0" u="none" strike="noStrike" kern="1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l" defTabSz="914400" rtl="0" eaLnBrk="1" fontAlgn="auto" latinLnBrk="0" hangingPunct="1">
                        <a:lnSpc>
                          <a:spcPct val="107000"/>
                        </a:lnSpc>
                        <a:spcBef>
                          <a:spcPts val="0"/>
                        </a:spcBef>
                        <a:spcAft>
                          <a:spcPts val="0"/>
                        </a:spcAft>
                        <a:buClr>
                          <a:srgbClr val="000000"/>
                        </a:buClr>
                        <a:buSzTx/>
                        <a:buFont typeface="Arial"/>
                        <a:buNone/>
                        <a:tabLst/>
                        <a:defRPr/>
                      </a:pPr>
                      <a:r>
                        <a:rPr kumimoji="0" lang="en-US" sz="1200" b="0" i="0" u="none" strike="noStrike" kern="1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rPr>
                        <a:t>82.5%</a:t>
                      </a:r>
                    </a:p>
                  </a:txBody>
                  <a:tcPr marL="51435" marR="51435" marT="9525" marB="0">
                    <a:solidFill>
                      <a:schemeClr val="bg1"/>
                    </a:solidFill>
                  </a:tcPr>
                </a:tc>
                <a:tc>
                  <a:txBody>
                    <a:bodyPr/>
                    <a:lstStyle/>
                    <a:p>
                      <a:pPr marL="0" marR="0" lvl="0" indent="0" algn="l" defTabSz="914400" rtl="0" eaLnBrk="1" fontAlgn="auto" latinLnBrk="0" hangingPunct="1">
                        <a:lnSpc>
                          <a:spcPct val="107000"/>
                        </a:lnSpc>
                        <a:spcBef>
                          <a:spcPts val="0"/>
                        </a:spcBef>
                        <a:spcAft>
                          <a:spcPts val="0"/>
                        </a:spcAft>
                        <a:buClr>
                          <a:srgbClr val="000000"/>
                        </a:buClr>
                        <a:buSzTx/>
                        <a:buFont typeface="Arial"/>
                        <a:buNone/>
                        <a:tabLst/>
                        <a:defRPr/>
                      </a:pPr>
                      <a:endParaRPr kumimoji="0" lang="en-US" sz="1200" b="0" i="0" u="none" strike="noStrike" kern="1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l" defTabSz="914400" rtl="0" eaLnBrk="1" fontAlgn="auto" latinLnBrk="0" hangingPunct="1">
                        <a:lnSpc>
                          <a:spcPct val="107000"/>
                        </a:lnSpc>
                        <a:spcBef>
                          <a:spcPts val="0"/>
                        </a:spcBef>
                        <a:spcAft>
                          <a:spcPts val="0"/>
                        </a:spcAft>
                        <a:buClr>
                          <a:srgbClr val="000000"/>
                        </a:buClr>
                        <a:buSzTx/>
                        <a:buFont typeface="Arial"/>
                        <a:buNone/>
                        <a:tabLst/>
                        <a:defRPr/>
                      </a:pPr>
                      <a:endParaRPr kumimoji="0" lang="en-US" sz="1200" b="0" i="0" u="none" strike="noStrike" kern="1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l" defTabSz="914400" rtl="0" eaLnBrk="1" fontAlgn="auto" latinLnBrk="0" hangingPunct="1">
                        <a:lnSpc>
                          <a:spcPct val="107000"/>
                        </a:lnSpc>
                        <a:spcBef>
                          <a:spcPts val="0"/>
                        </a:spcBef>
                        <a:spcAft>
                          <a:spcPts val="0"/>
                        </a:spcAft>
                        <a:buClr>
                          <a:srgbClr val="000000"/>
                        </a:buClr>
                        <a:buSzTx/>
                        <a:buFont typeface="Arial"/>
                        <a:buNone/>
                        <a:tabLst/>
                        <a:defRPr/>
                      </a:pPr>
                      <a:endParaRPr kumimoji="0" lang="en-US" sz="1200" b="0" i="0" u="none" strike="noStrike" kern="1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l" defTabSz="914400" rtl="0" eaLnBrk="1" fontAlgn="auto" latinLnBrk="0" hangingPunct="1">
                        <a:lnSpc>
                          <a:spcPct val="107000"/>
                        </a:lnSpc>
                        <a:spcBef>
                          <a:spcPts val="0"/>
                        </a:spcBef>
                        <a:spcAft>
                          <a:spcPts val="0"/>
                        </a:spcAft>
                        <a:buClr>
                          <a:srgbClr val="000000"/>
                        </a:buClr>
                        <a:buSzTx/>
                        <a:buFont typeface="Arial"/>
                        <a:buNone/>
                        <a:tabLst/>
                        <a:defRPr/>
                      </a:pPr>
                      <a:r>
                        <a:rPr kumimoji="0" lang="en-US" sz="1200" b="0" i="0" u="none" strike="noStrike" kern="1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rPr>
                        <a:t>85.%</a:t>
                      </a:r>
                    </a:p>
                  </a:txBody>
                  <a:tcPr marL="51435" marR="51435" marT="9525" marB="0">
                    <a:solidFill>
                      <a:schemeClr val="bg1"/>
                    </a:solidFill>
                  </a:tcPr>
                </a:tc>
                <a:tc>
                  <a:txBody>
                    <a:bodyPr/>
                    <a:lstStyle/>
                    <a:p>
                      <a:pPr marL="0" marR="0" lvl="0" indent="0" algn="l" defTabSz="914400" rtl="0" eaLnBrk="1" fontAlgn="auto" latinLnBrk="0" hangingPunct="1">
                        <a:lnSpc>
                          <a:spcPct val="107000"/>
                        </a:lnSpc>
                        <a:spcBef>
                          <a:spcPts val="0"/>
                        </a:spcBef>
                        <a:spcAft>
                          <a:spcPts val="0"/>
                        </a:spcAft>
                        <a:buClr>
                          <a:srgbClr val="000000"/>
                        </a:buClr>
                        <a:buSzTx/>
                        <a:buFont typeface="Arial"/>
                        <a:buNone/>
                        <a:tabLst/>
                        <a:defRPr/>
                      </a:pPr>
                      <a:endParaRPr kumimoji="0" lang="en-US" sz="1200" b="0" i="0" u="none" strike="noStrike" kern="1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l" defTabSz="914400" rtl="0" eaLnBrk="1" fontAlgn="auto" latinLnBrk="0" hangingPunct="1">
                        <a:lnSpc>
                          <a:spcPct val="107000"/>
                        </a:lnSpc>
                        <a:spcBef>
                          <a:spcPts val="0"/>
                        </a:spcBef>
                        <a:spcAft>
                          <a:spcPts val="0"/>
                        </a:spcAft>
                        <a:buClr>
                          <a:srgbClr val="000000"/>
                        </a:buClr>
                        <a:buSzTx/>
                        <a:buFont typeface="Arial"/>
                        <a:buNone/>
                        <a:tabLst/>
                        <a:defRPr/>
                      </a:pPr>
                      <a:endParaRPr kumimoji="0" lang="en-US" sz="1200" b="0" i="0" u="none" strike="noStrike" kern="1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l" defTabSz="914400" rtl="0" eaLnBrk="1" fontAlgn="auto" latinLnBrk="0" hangingPunct="1">
                        <a:lnSpc>
                          <a:spcPct val="107000"/>
                        </a:lnSpc>
                        <a:spcBef>
                          <a:spcPts val="0"/>
                        </a:spcBef>
                        <a:spcAft>
                          <a:spcPts val="0"/>
                        </a:spcAft>
                        <a:buClr>
                          <a:srgbClr val="000000"/>
                        </a:buClr>
                        <a:buSzTx/>
                        <a:buFont typeface="Arial"/>
                        <a:buNone/>
                        <a:tabLst/>
                        <a:defRPr/>
                      </a:pPr>
                      <a:endParaRPr kumimoji="0" lang="en-US" sz="1200" b="0" i="0" u="none" strike="noStrike" kern="1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l" defTabSz="914400" rtl="0" eaLnBrk="1" fontAlgn="auto" latinLnBrk="0" hangingPunct="1">
                        <a:lnSpc>
                          <a:spcPct val="107000"/>
                        </a:lnSpc>
                        <a:spcBef>
                          <a:spcPts val="0"/>
                        </a:spcBef>
                        <a:spcAft>
                          <a:spcPts val="0"/>
                        </a:spcAft>
                        <a:buClr>
                          <a:srgbClr val="000000"/>
                        </a:buClr>
                        <a:buSzTx/>
                        <a:buFont typeface="Arial"/>
                        <a:buNone/>
                        <a:tabLst/>
                        <a:defRPr/>
                      </a:pPr>
                      <a:r>
                        <a:rPr kumimoji="0" lang="en-US" sz="1200" b="0" i="0" u="none" strike="noStrike" kern="1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rPr>
                        <a:t>87%</a:t>
                      </a:r>
                    </a:p>
                  </a:txBody>
                  <a:tcPr marL="51435" marR="51435" marT="9525" marB="0">
                    <a:solidFill>
                      <a:schemeClr val="bg1"/>
                    </a:solidFill>
                  </a:tcPr>
                </a:tc>
                <a:tc>
                  <a:txBody>
                    <a:bodyPr/>
                    <a:lstStyle/>
                    <a:p>
                      <a:pPr marL="0" marR="0" lvl="0" indent="0" algn="l" defTabSz="914400" rtl="0" eaLnBrk="1" fontAlgn="auto" latinLnBrk="0" hangingPunct="1">
                        <a:lnSpc>
                          <a:spcPct val="107000"/>
                        </a:lnSpc>
                        <a:spcBef>
                          <a:spcPts val="0"/>
                        </a:spcBef>
                        <a:spcAft>
                          <a:spcPts val="0"/>
                        </a:spcAft>
                        <a:buClr>
                          <a:srgbClr val="000000"/>
                        </a:buClr>
                        <a:buSzTx/>
                        <a:buFont typeface="Arial"/>
                        <a:buNone/>
                        <a:tabLst/>
                        <a:defRPr/>
                      </a:pPr>
                      <a:endParaRPr kumimoji="0" lang="en-US" sz="1200" b="0" i="0" u="none" strike="noStrike" kern="1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l" defTabSz="914400" rtl="0" eaLnBrk="1" fontAlgn="auto" latinLnBrk="0" hangingPunct="1">
                        <a:lnSpc>
                          <a:spcPct val="107000"/>
                        </a:lnSpc>
                        <a:spcBef>
                          <a:spcPts val="0"/>
                        </a:spcBef>
                        <a:spcAft>
                          <a:spcPts val="0"/>
                        </a:spcAft>
                        <a:buClr>
                          <a:srgbClr val="000000"/>
                        </a:buClr>
                        <a:buSzTx/>
                        <a:buFont typeface="Arial"/>
                        <a:buNone/>
                        <a:tabLst/>
                        <a:defRPr/>
                      </a:pPr>
                      <a:endParaRPr kumimoji="0" lang="en-US" sz="1200" b="0" i="0" u="none" strike="noStrike" kern="1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l" defTabSz="914400" rtl="0" eaLnBrk="1" fontAlgn="auto" latinLnBrk="0" hangingPunct="1">
                        <a:lnSpc>
                          <a:spcPct val="107000"/>
                        </a:lnSpc>
                        <a:spcBef>
                          <a:spcPts val="0"/>
                        </a:spcBef>
                        <a:spcAft>
                          <a:spcPts val="0"/>
                        </a:spcAft>
                        <a:buClr>
                          <a:srgbClr val="000000"/>
                        </a:buClr>
                        <a:buSzTx/>
                        <a:buFont typeface="Arial"/>
                        <a:buNone/>
                        <a:tabLst/>
                        <a:defRPr/>
                      </a:pPr>
                      <a:endParaRPr kumimoji="0" lang="en-US" sz="1200" b="0" i="0" u="none" strike="noStrike" kern="1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l" defTabSz="914400" rtl="0" eaLnBrk="1" fontAlgn="auto" latinLnBrk="0" hangingPunct="1">
                        <a:lnSpc>
                          <a:spcPct val="107000"/>
                        </a:lnSpc>
                        <a:spcBef>
                          <a:spcPts val="0"/>
                        </a:spcBef>
                        <a:spcAft>
                          <a:spcPts val="0"/>
                        </a:spcAft>
                        <a:buClr>
                          <a:srgbClr val="000000"/>
                        </a:buClr>
                        <a:buSzTx/>
                        <a:buFont typeface="Arial"/>
                        <a:buNone/>
                        <a:tabLst/>
                        <a:defRPr/>
                      </a:pPr>
                      <a:r>
                        <a:rPr kumimoji="0" lang="en-US" sz="1200" b="0" i="0" u="none" strike="noStrike" kern="1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rPr>
                        <a:t>90%</a:t>
                      </a:r>
                    </a:p>
                  </a:txBody>
                  <a:tcPr marL="51435" marR="51435" marT="9525" marB="0">
                    <a:solidFill>
                      <a:schemeClr val="bg1"/>
                    </a:solidFill>
                  </a:tcPr>
                </a:tc>
                <a:extLst>
                  <a:ext uri="{0D108BD9-81ED-4DB2-BD59-A6C34878D82A}">
                    <a16:rowId xmlns:a16="http://schemas.microsoft.com/office/drawing/2014/main" val="1605411391"/>
                  </a:ext>
                </a:extLst>
              </a:tr>
              <a:tr h="2463216">
                <a:tc>
                  <a:txBody>
                    <a:bodyPr/>
                    <a:lstStyle/>
                    <a:p>
                      <a:pPr marL="0" marR="0">
                        <a:lnSpc>
                          <a:spcPct val="107000"/>
                        </a:lnSpc>
                        <a:spcBef>
                          <a:spcPts val="0"/>
                        </a:spcBef>
                        <a:spcAft>
                          <a:spcPts val="800"/>
                        </a:spcAft>
                      </a:pPr>
                      <a:r>
                        <a:rPr lang="en-GB" sz="1200" b="0" kern="100" dirty="0">
                          <a:effectLst/>
                          <a:latin typeface="Times New Roman" panose="02020603050405020304" pitchFamily="18" charset="0"/>
                          <a:cs typeface="Times New Roman" panose="02020603050405020304" pitchFamily="18" charset="0"/>
                        </a:rPr>
                        <a:t> Improved support to PWDs</a:t>
                      </a:r>
                      <a:endParaRPr lang="en-US" sz="1200" b="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tc>
                <a:tc>
                  <a:txBody>
                    <a:bodyPr/>
                    <a:lstStyle/>
                    <a:p>
                      <a:pPr marL="0" marR="0">
                        <a:lnSpc>
                          <a:spcPct val="107000"/>
                        </a:lnSpc>
                        <a:spcBef>
                          <a:spcPts val="0"/>
                        </a:spcBef>
                        <a:spcAft>
                          <a:spcPts val="800"/>
                        </a:spcAft>
                      </a:pPr>
                      <a:r>
                        <a:rPr kumimoji="0" lang="en-GB" sz="1200" b="0" i="0" u="none" strike="noStrike" kern="1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rPr>
                        <a:t>Improved Livelihood of the poor, vulnerable and marginalized in the District </a:t>
                      </a:r>
                      <a:endParaRPr lang="en-US" sz="1200" b="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41544" marR="41544" marT="7693" marB="0"/>
                </a:tc>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kumimoji="0" lang="en-GB" sz="1200" b="0" i="0" u="none" strike="noStrike" kern="100" cap="none" spc="0" normalizeH="0" baseline="0" noProof="0" dirty="0">
                          <a:ln>
                            <a:noFill/>
                          </a:ln>
                          <a:solidFill>
                            <a:srgbClr val="000000"/>
                          </a:solidFill>
                          <a:effectLst/>
                          <a:uLnTx/>
                          <a:uFillTx/>
                          <a:latin typeface="Times New Roman" panose="02020603050405020304" pitchFamily="18" charset="0"/>
                          <a:ea typeface="Aptos" panose="020B0004020202020204" pitchFamily="34" charset="0"/>
                          <a:cs typeface="Times New Roman" panose="02020603050405020304" pitchFamily="18" charset="0"/>
                          <a:sym typeface="Arial"/>
                        </a:rPr>
                        <a:t>Percentage of registered persons with Disability  engage in Productive economic activities</a:t>
                      </a:r>
                      <a:endParaRPr kumimoji="0" lang="en-US" sz="1200" b="0" i="0" u="none" strike="noStrike" kern="100" cap="none" spc="0" normalizeH="0" baseline="0" noProof="0" dirty="0">
                        <a:ln>
                          <a:noFill/>
                        </a:ln>
                        <a:solidFill>
                          <a:srgbClr val="000000"/>
                        </a:solidFill>
                        <a:effectLst/>
                        <a:uLnTx/>
                        <a:uFillTx/>
                        <a:latin typeface="Times New Roman" panose="02020603050405020304" pitchFamily="18" charset="0"/>
                        <a:ea typeface="Aptos" panose="020B0004020202020204" pitchFamily="34" charset="0"/>
                        <a:cs typeface="Times New Roman" panose="02020603050405020304" pitchFamily="18" charset="0"/>
                        <a:sym typeface="Arial"/>
                      </a:endParaRPr>
                    </a:p>
                  </a:txBody>
                  <a:tcPr marL="41544" marR="41544" marT="7693" marB="0"/>
                </a:tc>
                <a:tc>
                  <a:txBody>
                    <a:bodyPr/>
                    <a:lstStyle/>
                    <a:p>
                      <a:pPr algn="ctr">
                        <a:lnSpc>
                          <a:spcPct val="107000"/>
                        </a:lnSpc>
                      </a:pPr>
                      <a:endParaRPr lang="en-US" sz="1200" b="0" kern="100" dirty="0">
                        <a:effectLst/>
                        <a:latin typeface="Times New Roman" panose="02020603050405020304" pitchFamily="18" charset="0"/>
                        <a:cs typeface="Times New Roman" panose="02020603050405020304" pitchFamily="18" charset="0"/>
                      </a:endParaRPr>
                    </a:p>
                    <a:p>
                      <a:pPr algn="ctr">
                        <a:lnSpc>
                          <a:spcPct val="107000"/>
                        </a:lnSpc>
                      </a:pPr>
                      <a:r>
                        <a:rPr lang="en-US" sz="1200" b="0" kern="100" dirty="0">
                          <a:effectLst/>
                          <a:latin typeface="Times New Roman" panose="02020603050405020304" pitchFamily="18" charset="0"/>
                          <a:cs typeface="Times New Roman" panose="02020603050405020304" pitchFamily="18" charset="0"/>
                        </a:rPr>
                        <a:t>60%</a:t>
                      </a:r>
                    </a:p>
                    <a:p>
                      <a:pPr algn="ctr">
                        <a:lnSpc>
                          <a:spcPct val="107000"/>
                        </a:lnSpc>
                      </a:pPr>
                      <a:endParaRPr lang="en-US" sz="1200" b="0" kern="100" dirty="0">
                        <a:effectLst/>
                        <a:latin typeface="Times New Roman" panose="02020603050405020304" pitchFamily="18" charset="0"/>
                        <a:cs typeface="Times New Roman" panose="02020603050405020304" pitchFamily="18" charset="0"/>
                      </a:endParaRPr>
                    </a:p>
                    <a:p>
                      <a:pPr algn="ctr">
                        <a:lnSpc>
                          <a:spcPct val="107000"/>
                        </a:lnSpc>
                      </a:pPr>
                      <a:endParaRPr lang="en-US" sz="1200" b="0" kern="100" dirty="0">
                        <a:effectLst/>
                        <a:latin typeface="Times New Roman" panose="02020603050405020304" pitchFamily="18" charset="0"/>
                        <a:cs typeface="Times New Roman" panose="02020603050405020304" pitchFamily="18" charset="0"/>
                      </a:endParaRPr>
                    </a:p>
                  </a:txBody>
                  <a:tcPr marL="41544" marR="41544" marT="7693" marB="0" anchor="ctr"/>
                </a:tc>
                <a:tc>
                  <a:txBody>
                    <a:bodyPr/>
                    <a:lstStyle/>
                    <a:p>
                      <a:pPr algn="ctr">
                        <a:lnSpc>
                          <a:spcPct val="107000"/>
                        </a:lnSpc>
                      </a:pPr>
                      <a:endParaRPr lang="en-US" sz="1200" b="0" kern="100" dirty="0">
                        <a:effectLst/>
                        <a:latin typeface="Times New Roman" panose="02020603050405020304" pitchFamily="18" charset="0"/>
                        <a:cs typeface="Times New Roman" panose="02020603050405020304" pitchFamily="18" charset="0"/>
                      </a:endParaRPr>
                    </a:p>
                    <a:p>
                      <a:pPr algn="ctr">
                        <a:lnSpc>
                          <a:spcPct val="107000"/>
                        </a:lnSpc>
                      </a:pPr>
                      <a:r>
                        <a:rPr lang="en-US" sz="1200" b="0" kern="100" dirty="0">
                          <a:effectLst/>
                          <a:latin typeface="Times New Roman" panose="02020603050405020304" pitchFamily="18" charset="0"/>
                          <a:cs typeface="Times New Roman" panose="02020603050405020304" pitchFamily="18" charset="0"/>
                        </a:rPr>
                        <a:t>45%</a:t>
                      </a:r>
                    </a:p>
                    <a:p>
                      <a:pPr algn="ctr">
                        <a:lnSpc>
                          <a:spcPct val="107000"/>
                        </a:lnSpc>
                      </a:pPr>
                      <a:endParaRPr lang="en-US" sz="1200" b="0" kern="100" dirty="0">
                        <a:effectLst/>
                        <a:latin typeface="Times New Roman" panose="02020603050405020304" pitchFamily="18" charset="0"/>
                        <a:cs typeface="Times New Roman" panose="02020603050405020304" pitchFamily="18" charset="0"/>
                      </a:endParaRPr>
                    </a:p>
                    <a:p>
                      <a:pPr algn="ctr">
                        <a:lnSpc>
                          <a:spcPct val="107000"/>
                        </a:lnSpc>
                      </a:pPr>
                      <a:endParaRPr lang="en-US" sz="1200" b="0" kern="100" dirty="0">
                        <a:effectLst/>
                        <a:latin typeface="Times New Roman" panose="02020603050405020304" pitchFamily="18" charset="0"/>
                        <a:cs typeface="Times New Roman" panose="02020603050405020304" pitchFamily="18" charset="0"/>
                      </a:endParaRPr>
                    </a:p>
                  </a:txBody>
                  <a:tcPr marL="41544" marR="41544" marT="7693" marB="0" anchor="ctr"/>
                </a:tc>
                <a:tc>
                  <a:txBody>
                    <a:bodyPr/>
                    <a:lstStyle/>
                    <a:p>
                      <a:pPr marL="0" marR="0" algn="ctr">
                        <a:lnSpc>
                          <a:spcPct val="107000"/>
                        </a:lnSpc>
                        <a:spcBef>
                          <a:spcPts val="0"/>
                        </a:spcBef>
                        <a:spcAft>
                          <a:spcPts val="800"/>
                        </a:spcAft>
                      </a:pPr>
                      <a:endParaRPr lang="en-GB" sz="1200" b="0" kern="100" dirty="0">
                        <a:effectLst/>
                        <a:latin typeface="Times New Roman" panose="02020603050405020304" pitchFamily="18" charset="0"/>
                        <a:cs typeface="Times New Roman" panose="02020603050405020304" pitchFamily="18" charset="0"/>
                      </a:endParaRPr>
                    </a:p>
                    <a:p>
                      <a:pPr marL="0" marR="0" algn="ctr">
                        <a:lnSpc>
                          <a:spcPct val="107000"/>
                        </a:lnSpc>
                        <a:spcBef>
                          <a:spcPts val="0"/>
                        </a:spcBef>
                        <a:spcAft>
                          <a:spcPts val="800"/>
                        </a:spcAft>
                      </a:pPr>
                      <a:r>
                        <a:rPr lang="en-GB" sz="1200" b="0" kern="100" dirty="0">
                          <a:effectLst/>
                          <a:latin typeface="Times New Roman" panose="02020603050405020304" pitchFamily="18" charset="0"/>
                          <a:cs typeface="Times New Roman" panose="02020603050405020304" pitchFamily="18" charset="0"/>
                        </a:rPr>
                        <a:t>60%</a:t>
                      </a:r>
                    </a:p>
                    <a:p>
                      <a:pPr marL="0" marR="0" algn="ctr">
                        <a:lnSpc>
                          <a:spcPct val="107000"/>
                        </a:lnSpc>
                        <a:spcBef>
                          <a:spcPts val="0"/>
                        </a:spcBef>
                        <a:spcAft>
                          <a:spcPts val="800"/>
                        </a:spcAft>
                      </a:pPr>
                      <a:endParaRPr lang="en-GB" sz="1200" b="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algn="ctr">
                        <a:lnSpc>
                          <a:spcPct val="107000"/>
                        </a:lnSpc>
                        <a:spcBef>
                          <a:spcPts val="0"/>
                        </a:spcBef>
                        <a:spcAft>
                          <a:spcPts val="800"/>
                        </a:spcAft>
                      </a:pPr>
                      <a:endParaRPr lang="en-US" sz="1200" b="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41544" marR="41544" marT="7693" marB="0" anchor="ctr"/>
                </a:tc>
                <a:tc>
                  <a:txBody>
                    <a:bodyPr/>
                    <a:lstStyle/>
                    <a:p>
                      <a:pPr marL="0" marR="0" algn="ctr">
                        <a:lnSpc>
                          <a:spcPct val="107000"/>
                        </a:lnSpc>
                        <a:spcBef>
                          <a:spcPts val="0"/>
                        </a:spcBef>
                        <a:spcAft>
                          <a:spcPts val="800"/>
                        </a:spcAft>
                      </a:pPr>
                      <a:endParaRPr lang="en-GB" sz="1200" b="0" kern="100" dirty="0">
                        <a:effectLst/>
                        <a:latin typeface="Times New Roman" panose="02020603050405020304" pitchFamily="18" charset="0"/>
                        <a:cs typeface="Times New Roman" panose="02020603050405020304" pitchFamily="18" charset="0"/>
                      </a:endParaRPr>
                    </a:p>
                    <a:p>
                      <a:pPr marL="0" marR="0" algn="ctr">
                        <a:lnSpc>
                          <a:spcPct val="107000"/>
                        </a:lnSpc>
                        <a:spcBef>
                          <a:spcPts val="0"/>
                        </a:spcBef>
                        <a:spcAft>
                          <a:spcPts val="800"/>
                        </a:spcAft>
                      </a:pPr>
                      <a:r>
                        <a:rPr lang="en-GB" sz="1200" b="0" kern="100" dirty="0">
                          <a:effectLst/>
                          <a:latin typeface="Times New Roman" panose="02020603050405020304" pitchFamily="18" charset="0"/>
                          <a:cs typeface="Times New Roman" panose="02020603050405020304" pitchFamily="18" charset="0"/>
                        </a:rPr>
                        <a:t>40%</a:t>
                      </a:r>
                    </a:p>
                    <a:p>
                      <a:pPr marL="0" marR="0" algn="ctr">
                        <a:lnSpc>
                          <a:spcPct val="107000"/>
                        </a:lnSpc>
                        <a:spcBef>
                          <a:spcPts val="0"/>
                        </a:spcBef>
                        <a:spcAft>
                          <a:spcPts val="800"/>
                        </a:spcAft>
                      </a:pPr>
                      <a:endParaRPr lang="en-GB" sz="1200" b="0" kern="100" dirty="0">
                        <a:effectLst/>
                        <a:latin typeface="Times New Roman" panose="02020603050405020304" pitchFamily="18" charset="0"/>
                        <a:cs typeface="Times New Roman" panose="02020603050405020304" pitchFamily="18" charset="0"/>
                      </a:endParaRPr>
                    </a:p>
                    <a:p>
                      <a:pPr marL="0" marR="0" algn="ctr">
                        <a:lnSpc>
                          <a:spcPct val="107000"/>
                        </a:lnSpc>
                        <a:spcBef>
                          <a:spcPts val="0"/>
                        </a:spcBef>
                        <a:spcAft>
                          <a:spcPts val="800"/>
                        </a:spcAft>
                      </a:pPr>
                      <a:endParaRPr lang="en-US" sz="1200" b="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41544" marR="41544" marT="7693" marB="0" anchor="ctr"/>
                </a:tc>
                <a:tc>
                  <a:txBody>
                    <a:bodyPr/>
                    <a:lstStyle/>
                    <a:p>
                      <a:pPr>
                        <a:lnSpc>
                          <a:spcPct val="107000"/>
                        </a:lnSpc>
                      </a:pPr>
                      <a:endParaRPr lang="en-US" sz="1200" b="0" kern="100" dirty="0">
                        <a:effectLst/>
                        <a:latin typeface="Times New Roman" panose="02020603050405020304" pitchFamily="18" charset="0"/>
                        <a:cs typeface="Times New Roman" panose="02020603050405020304" pitchFamily="18" charset="0"/>
                      </a:endParaRPr>
                    </a:p>
                    <a:p>
                      <a:pPr>
                        <a:lnSpc>
                          <a:spcPct val="107000"/>
                        </a:lnSpc>
                      </a:pPr>
                      <a:r>
                        <a:rPr lang="en-US" sz="1200" b="0" kern="100" dirty="0">
                          <a:effectLst/>
                          <a:latin typeface="Times New Roman" panose="02020603050405020304" pitchFamily="18" charset="0"/>
                          <a:cs typeface="Times New Roman" panose="02020603050405020304" pitchFamily="18" charset="0"/>
                        </a:rPr>
                        <a:t>60%</a:t>
                      </a:r>
                    </a:p>
                    <a:p>
                      <a:pPr>
                        <a:lnSpc>
                          <a:spcPct val="107000"/>
                        </a:lnSpc>
                      </a:pPr>
                      <a:endParaRPr lang="en-US" sz="1200" b="0" kern="100" dirty="0">
                        <a:effectLst/>
                        <a:latin typeface="Times New Roman" panose="02020603050405020304" pitchFamily="18" charset="0"/>
                        <a:cs typeface="Times New Roman" panose="02020603050405020304" pitchFamily="18" charset="0"/>
                      </a:endParaRPr>
                    </a:p>
                    <a:p>
                      <a:pPr>
                        <a:lnSpc>
                          <a:spcPct val="107000"/>
                        </a:lnSpc>
                      </a:pPr>
                      <a:endParaRPr lang="en-US" sz="1200" b="0" kern="100" dirty="0">
                        <a:effectLst/>
                        <a:latin typeface="Times New Roman" panose="02020603050405020304" pitchFamily="18" charset="0"/>
                        <a:cs typeface="Times New Roman" panose="02020603050405020304" pitchFamily="18" charset="0"/>
                      </a:endParaRPr>
                    </a:p>
                  </a:txBody>
                  <a:tcPr marL="51435" marR="51435" marT="9525" marB="0" anchor="ctr"/>
                </a:tc>
                <a:tc>
                  <a:txBody>
                    <a:bodyPr/>
                    <a:lstStyle/>
                    <a:p>
                      <a:pPr>
                        <a:lnSpc>
                          <a:spcPct val="107000"/>
                        </a:lnSpc>
                      </a:pPr>
                      <a:endParaRPr lang="en-US" sz="1200" b="0" kern="100" dirty="0">
                        <a:effectLst/>
                        <a:latin typeface="Times New Roman" panose="02020603050405020304" pitchFamily="18" charset="0"/>
                        <a:cs typeface="Times New Roman" panose="02020603050405020304" pitchFamily="18" charset="0"/>
                      </a:endParaRPr>
                    </a:p>
                    <a:p>
                      <a:pPr>
                        <a:lnSpc>
                          <a:spcPct val="107000"/>
                        </a:lnSpc>
                      </a:pPr>
                      <a:r>
                        <a:rPr lang="en-US" sz="1200" b="0" kern="100" dirty="0">
                          <a:effectLst/>
                          <a:latin typeface="Times New Roman" panose="02020603050405020304" pitchFamily="18" charset="0"/>
                          <a:cs typeface="Times New Roman" panose="02020603050405020304" pitchFamily="18" charset="0"/>
                        </a:rPr>
                        <a:t>60%</a:t>
                      </a:r>
                    </a:p>
                    <a:p>
                      <a:pPr>
                        <a:lnSpc>
                          <a:spcPct val="107000"/>
                        </a:lnSpc>
                      </a:pPr>
                      <a:endParaRPr lang="en-US" sz="1200" b="0" kern="100" dirty="0">
                        <a:effectLst/>
                        <a:latin typeface="Times New Roman" panose="02020603050405020304" pitchFamily="18" charset="0"/>
                        <a:cs typeface="Times New Roman" panose="02020603050405020304" pitchFamily="18" charset="0"/>
                      </a:endParaRPr>
                    </a:p>
                    <a:p>
                      <a:pPr>
                        <a:lnSpc>
                          <a:spcPct val="107000"/>
                        </a:lnSpc>
                      </a:pPr>
                      <a:endParaRPr lang="en-US" sz="1200" b="0" kern="100" dirty="0">
                        <a:effectLst/>
                        <a:latin typeface="Times New Roman" panose="02020603050405020304" pitchFamily="18" charset="0"/>
                        <a:cs typeface="Times New Roman" panose="02020603050405020304" pitchFamily="18" charset="0"/>
                      </a:endParaRPr>
                    </a:p>
                  </a:txBody>
                  <a:tcPr marL="51435" marR="51435" marT="9525" marB="0" anchor="ctr"/>
                </a:tc>
                <a:tc>
                  <a:txBody>
                    <a:bodyPr/>
                    <a:lstStyle/>
                    <a:p>
                      <a:pPr>
                        <a:lnSpc>
                          <a:spcPct val="107000"/>
                        </a:lnSpc>
                      </a:pPr>
                      <a:r>
                        <a:rPr lang="en-US" sz="1200" b="0" kern="100" dirty="0">
                          <a:effectLst/>
                          <a:latin typeface="Times New Roman" panose="02020603050405020304" pitchFamily="18" charset="0"/>
                          <a:cs typeface="Times New Roman" panose="02020603050405020304" pitchFamily="18" charset="0"/>
                        </a:rPr>
                        <a:t>60%</a:t>
                      </a:r>
                    </a:p>
                    <a:p>
                      <a:pPr>
                        <a:lnSpc>
                          <a:spcPct val="107000"/>
                        </a:lnSpc>
                      </a:pPr>
                      <a:endParaRPr lang="en-US" sz="1200" b="0" kern="100" dirty="0">
                        <a:effectLst/>
                        <a:latin typeface="Times New Roman" panose="02020603050405020304" pitchFamily="18" charset="0"/>
                        <a:cs typeface="Times New Roman" panose="02020603050405020304" pitchFamily="18" charset="0"/>
                      </a:endParaRPr>
                    </a:p>
                  </a:txBody>
                  <a:tcPr marL="51435" marR="51435" marT="9525" marB="0" anchor="ctr"/>
                </a:tc>
                <a:tc>
                  <a:txBody>
                    <a:bodyPr/>
                    <a:lstStyle/>
                    <a:p>
                      <a:pPr>
                        <a:lnSpc>
                          <a:spcPct val="107000"/>
                        </a:lnSpc>
                      </a:pPr>
                      <a:r>
                        <a:rPr lang="en-US" sz="1200" b="0" kern="100" dirty="0">
                          <a:effectLst/>
                          <a:latin typeface="Times New Roman" panose="02020603050405020304" pitchFamily="18" charset="0"/>
                          <a:cs typeface="Times New Roman" panose="02020603050405020304" pitchFamily="18" charset="0"/>
                        </a:rPr>
                        <a:t>60%</a:t>
                      </a:r>
                    </a:p>
                    <a:p>
                      <a:pPr>
                        <a:lnSpc>
                          <a:spcPct val="107000"/>
                        </a:lnSpc>
                      </a:pPr>
                      <a:endParaRPr lang="en-US" sz="1200" b="0" kern="100" dirty="0">
                        <a:effectLst/>
                        <a:latin typeface="Times New Roman" panose="02020603050405020304" pitchFamily="18" charset="0"/>
                        <a:cs typeface="Times New Roman" panose="02020603050405020304" pitchFamily="18" charset="0"/>
                      </a:endParaRPr>
                    </a:p>
                  </a:txBody>
                  <a:tcPr marL="51435" marR="51435" marT="9525" marB="0" anchor="ctr"/>
                </a:tc>
                <a:extLst>
                  <a:ext uri="{0D108BD9-81ED-4DB2-BD59-A6C34878D82A}">
                    <a16:rowId xmlns:a16="http://schemas.microsoft.com/office/drawing/2014/main" val="881377320"/>
                  </a:ext>
                </a:extLst>
              </a:tr>
            </a:tbl>
          </a:graphicData>
        </a:graphic>
      </p:graphicFrame>
    </p:spTree>
    <p:extLst>
      <p:ext uri="{BB962C8B-B14F-4D97-AF65-F5344CB8AC3E}">
        <p14:creationId xmlns:p14="http://schemas.microsoft.com/office/powerpoint/2010/main" val="114846349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F2EDBC9-9A88-4F19-85F6-5F96053ED5FD}"/>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52</a:t>
            </a:fld>
            <a:endParaRPr lang="en"/>
          </a:p>
        </p:txBody>
      </p:sp>
      <p:sp>
        <p:nvSpPr>
          <p:cNvPr id="3" name="Title 2">
            <a:extLst>
              <a:ext uri="{FF2B5EF4-FFF2-40B4-BE49-F238E27FC236}">
                <a16:creationId xmlns:a16="http://schemas.microsoft.com/office/drawing/2014/main" id="{2F8B95F1-2EF5-4BC2-9652-4DEA0B491D70}"/>
              </a:ext>
            </a:extLst>
          </p:cNvPr>
          <p:cNvSpPr>
            <a:spLocks noGrp="1"/>
          </p:cNvSpPr>
          <p:nvPr>
            <p:ph type="title"/>
          </p:nvPr>
        </p:nvSpPr>
        <p:spPr>
          <a:xfrm>
            <a:off x="628650" y="365125"/>
            <a:ext cx="7886700" cy="629957"/>
          </a:xfrm>
        </p:spPr>
        <p:txBody>
          <a:bodyPr/>
          <a:lstStyle/>
          <a:p>
            <a:r>
              <a:rPr kumimoji="0" lang="en-US" sz="3200" b="1" i="0" u="none" strike="noStrike" kern="0" cap="none" spc="0" normalizeH="0" baseline="0" noProof="0" dirty="0">
                <a:ln>
                  <a:noFill/>
                </a:ln>
                <a:solidFill>
                  <a:schemeClr val="accent1"/>
                </a:solidFill>
                <a:effectLst/>
                <a:uLnTx/>
                <a:uFillTx/>
                <a:latin typeface="Arial"/>
                <a:cs typeface="Times New Roman"/>
                <a:sym typeface="Times New Roman"/>
              </a:rPr>
              <a:t>Policy Outcome Indicators and Targets</a:t>
            </a:r>
            <a:endParaRPr lang="en-US" dirty="0">
              <a:solidFill>
                <a:schemeClr val="accent1"/>
              </a:solidFill>
            </a:endParaRPr>
          </a:p>
        </p:txBody>
      </p:sp>
      <p:graphicFrame>
        <p:nvGraphicFramePr>
          <p:cNvPr id="4" name="Table 3">
            <a:extLst>
              <a:ext uri="{FF2B5EF4-FFF2-40B4-BE49-F238E27FC236}">
                <a16:creationId xmlns:a16="http://schemas.microsoft.com/office/drawing/2014/main" id="{24B1DF09-706F-4C3B-8448-338796DB68F5}"/>
              </a:ext>
            </a:extLst>
          </p:cNvPr>
          <p:cNvGraphicFramePr>
            <a:graphicFrameLocks noGrp="1"/>
          </p:cNvGraphicFramePr>
          <p:nvPr>
            <p:extLst>
              <p:ext uri="{D42A27DB-BD31-4B8C-83A1-F6EECF244321}">
                <p14:modId xmlns:p14="http://schemas.microsoft.com/office/powerpoint/2010/main" val="841439508"/>
              </p:ext>
            </p:extLst>
          </p:nvPr>
        </p:nvGraphicFramePr>
        <p:xfrm>
          <a:off x="224442" y="1092616"/>
          <a:ext cx="8919558" cy="4900789"/>
        </p:xfrm>
        <a:graphic>
          <a:graphicData uri="http://schemas.openxmlformats.org/drawingml/2006/table">
            <a:tbl>
              <a:tblPr firstRow="1" firstCol="1" bandRow="1">
                <a:tableStyleId>{5940675A-B579-460E-94D1-54222C63F5DA}</a:tableStyleId>
              </a:tblPr>
              <a:tblGrid>
                <a:gridCol w="1027953">
                  <a:extLst>
                    <a:ext uri="{9D8B030D-6E8A-4147-A177-3AD203B41FA5}">
                      <a16:colId xmlns:a16="http://schemas.microsoft.com/office/drawing/2014/main" val="4282938448"/>
                    </a:ext>
                  </a:extLst>
                </a:gridCol>
                <a:gridCol w="1004047">
                  <a:extLst>
                    <a:ext uri="{9D8B030D-6E8A-4147-A177-3AD203B41FA5}">
                      <a16:colId xmlns:a16="http://schemas.microsoft.com/office/drawing/2014/main" val="2169621659"/>
                    </a:ext>
                  </a:extLst>
                </a:gridCol>
                <a:gridCol w="931258">
                  <a:extLst>
                    <a:ext uri="{9D8B030D-6E8A-4147-A177-3AD203B41FA5}">
                      <a16:colId xmlns:a16="http://schemas.microsoft.com/office/drawing/2014/main" val="1817351573"/>
                    </a:ext>
                  </a:extLst>
                </a:gridCol>
                <a:gridCol w="647700">
                  <a:extLst>
                    <a:ext uri="{9D8B030D-6E8A-4147-A177-3AD203B41FA5}">
                      <a16:colId xmlns:a16="http://schemas.microsoft.com/office/drawing/2014/main" val="1128889561"/>
                    </a:ext>
                  </a:extLst>
                </a:gridCol>
                <a:gridCol w="673100">
                  <a:extLst>
                    <a:ext uri="{9D8B030D-6E8A-4147-A177-3AD203B41FA5}">
                      <a16:colId xmlns:a16="http://schemas.microsoft.com/office/drawing/2014/main" val="2157473248"/>
                    </a:ext>
                  </a:extLst>
                </a:gridCol>
                <a:gridCol w="609600">
                  <a:extLst>
                    <a:ext uri="{9D8B030D-6E8A-4147-A177-3AD203B41FA5}">
                      <a16:colId xmlns:a16="http://schemas.microsoft.com/office/drawing/2014/main" val="3121248757"/>
                    </a:ext>
                  </a:extLst>
                </a:gridCol>
                <a:gridCol w="953609">
                  <a:extLst>
                    <a:ext uri="{9D8B030D-6E8A-4147-A177-3AD203B41FA5}">
                      <a16:colId xmlns:a16="http://schemas.microsoft.com/office/drawing/2014/main" val="1850843532"/>
                    </a:ext>
                  </a:extLst>
                </a:gridCol>
                <a:gridCol w="786578">
                  <a:extLst>
                    <a:ext uri="{9D8B030D-6E8A-4147-A177-3AD203B41FA5}">
                      <a16:colId xmlns:a16="http://schemas.microsoft.com/office/drawing/2014/main" val="1113053994"/>
                    </a:ext>
                  </a:extLst>
                </a:gridCol>
                <a:gridCol w="793909">
                  <a:extLst>
                    <a:ext uri="{9D8B030D-6E8A-4147-A177-3AD203B41FA5}">
                      <a16:colId xmlns:a16="http://schemas.microsoft.com/office/drawing/2014/main" val="686460819"/>
                    </a:ext>
                  </a:extLst>
                </a:gridCol>
                <a:gridCol w="740084">
                  <a:extLst>
                    <a:ext uri="{9D8B030D-6E8A-4147-A177-3AD203B41FA5}">
                      <a16:colId xmlns:a16="http://schemas.microsoft.com/office/drawing/2014/main" val="391027220"/>
                    </a:ext>
                  </a:extLst>
                </a:gridCol>
                <a:gridCol w="751720">
                  <a:extLst>
                    <a:ext uri="{9D8B030D-6E8A-4147-A177-3AD203B41FA5}">
                      <a16:colId xmlns:a16="http://schemas.microsoft.com/office/drawing/2014/main" val="2717416744"/>
                    </a:ext>
                  </a:extLst>
                </a:gridCol>
              </a:tblGrid>
              <a:tr h="701262">
                <a:tc rowSpan="2">
                  <a:txBody>
                    <a:bodyPr/>
                    <a:lstStyle/>
                    <a:p>
                      <a:pPr marL="0" marR="0" algn="ctr">
                        <a:lnSpc>
                          <a:spcPct val="107000"/>
                        </a:lnSpc>
                        <a:spcBef>
                          <a:spcPts val="0"/>
                        </a:spcBef>
                        <a:spcAft>
                          <a:spcPts val="800"/>
                        </a:spcAft>
                      </a:pPr>
                      <a:r>
                        <a:rPr lang="en-GB" sz="1400" b="1" kern="100" dirty="0">
                          <a:effectLst/>
                          <a:latin typeface="Times New Roman" panose="02020603050405020304" pitchFamily="18" charset="0"/>
                          <a:cs typeface="Times New Roman" panose="02020603050405020304" pitchFamily="18" charset="0"/>
                        </a:rPr>
                        <a:t>Outcome Indicator</a:t>
                      </a:r>
                      <a:endParaRPr lang="en-US" sz="1400" b="1" kern="100" dirty="0">
                        <a:effectLst/>
                        <a:latin typeface="Times New Roman" panose="02020603050405020304" pitchFamily="18" charset="0"/>
                        <a:cs typeface="Times New Roman" panose="02020603050405020304" pitchFamily="18" charset="0"/>
                      </a:endParaRPr>
                    </a:p>
                    <a:p>
                      <a:pPr marL="0" marR="0" algn="ctr">
                        <a:lnSpc>
                          <a:spcPct val="107000"/>
                        </a:lnSpc>
                        <a:spcBef>
                          <a:spcPts val="0"/>
                        </a:spcBef>
                        <a:spcAft>
                          <a:spcPts val="800"/>
                        </a:spcAft>
                      </a:pPr>
                      <a:r>
                        <a:rPr lang="en-GB" sz="1400" b="1" kern="100" dirty="0">
                          <a:effectLst/>
                          <a:latin typeface="Times New Roman" panose="02020603050405020304" pitchFamily="18" charset="0"/>
                          <a:cs typeface="Times New Roman" panose="02020603050405020304" pitchFamily="18" charset="0"/>
                        </a:rPr>
                        <a:t> </a:t>
                      </a:r>
                      <a:endParaRPr lang="en-US"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51435" marR="51435" marT="9525" marB="0" anchor="ctr"/>
                </a:tc>
                <a:tc rowSpan="2">
                  <a:txBody>
                    <a:bodyPr/>
                    <a:lstStyle/>
                    <a:p>
                      <a:pPr marL="0" marR="0" algn="ctr">
                        <a:lnSpc>
                          <a:spcPct val="107000"/>
                        </a:lnSpc>
                        <a:spcBef>
                          <a:spcPts val="0"/>
                        </a:spcBef>
                        <a:spcAft>
                          <a:spcPts val="800"/>
                        </a:spcAft>
                      </a:pPr>
                      <a:r>
                        <a:rPr lang="en-GB" sz="1400" b="1" kern="100" dirty="0">
                          <a:effectLst/>
                          <a:latin typeface="Times New Roman" panose="02020603050405020304" pitchFamily="18" charset="0"/>
                          <a:cs typeface="Times New Roman" panose="02020603050405020304" pitchFamily="18" charset="0"/>
                        </a:rPr>
                        <a:t>Outcome Indicator Description</a:t>
                      </a:r>
                      <a:endParaRPr lang="en-US"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tc>
                <a:tc rowSpan="2">
                  <a:txBody>
                    <a:bodyPr/>
                    <a:lstStyle/>
                    <a:p>
                      <a:pPr marL="0" marR="0" algn="ctr">
                        <a:lnSpc>
                          <a:spcPct val="107000"/>
                        </a:lnSpc>
                        <a:spcBef>
                          <a:spcPts val="0"/>
                        </a:spcBef>
                        <a:spcAft>
                          <a:spcPts val="800"/>
                        </a:spcAft>
                      </a:pPr>
                      <a:r>
                        <a:rPr lang="en-GB" sz="1400" b="1" kern="100" dirty="0">
                          <a:effectLst/>
                          <a:latin typeface="Times New Roman" panose="02020603050405020304" pitchFamily="18" charset="0"/>
                          <a:cs typeface="Times New Roman" panose="02020603050405020304" pitchFamily="18" charset="0"/>
                        </a:rPr>
                        <a:t>Unit of Measure-</a:t>
                      </a:r>
                      <a:r>
                        <a:rPr lang="en-GB" sz="1400" b="1" kern="100" dirty="0" err="1">
                          <a:effectLst/>
                          <a:latin typeface="Times New Roman" panose="02020603050405020304" pitchFamily="18" charset="0"/>
                          <a:cs typeface="Times New Roman" panose="02020603050405020304" pitchFamily="18" charset="0"/>
                        </a:rPr>
                        <a:t>ment</a:t>
                      </a:r>
                      <a:endParaRPr lang="en-US" sz="1400" b="1" kern="100" dirty="0">
                        <a:effectLst/>
                        <a:latin typeface="Times New Roman" panose="02020603050405020304" pitchFamily="18" charset="0"/>
                        <a:cs typeface="Times New Roman" panose="02020603050405020304" pitchFamily="18" charset="0"/>
                      </a:endParaRPr>
                    </a:p>
                    <a:p>
                      <a:pPr marL="0" marR="0" algn="ctr">
                        <a:lnSpc>
                          <a:spcPct val="107000"/>
                        </a:lnSpc>
                        <a:spcBef>
                          <a:spcPts val="0"/>
                        </a:spcBef>
                        <a:spcAft>
                          <a:spcPts val="800"/>
                        </a:spcAft>
                      </a:pPr>
                      <a:r>
                        <a:rPr lang="en-GB" sz="1400" b="1" kern="100" dirty="0">
                          <a:effectLst/>
                          <a:latin typeface="Times New Roman" panose="02020603050405020304" pitchFamily="18" charset="0"/>
                          <a:cs typeface="Times New Roman" panose="02020603050405020304" pitchFamily="18" charset="0"/>
                        </a:rPr>
                        <a:t> </a:t>
                      </a:r>
                      <a:endParaRPr lang="en-US"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51435" marR="51435" marT="9525" marB="0" anchor="ctr"/>
                </a:tc>
                <a:tc gridSpan="2">
                  <a:txBody>
                    <a:bodyPr/>
                    <a:lstStyle/>
                    <a:p>
                      <a:pPr marL="0" marR="0" algn="ctr">
                        <a:lnSpc>
                          <a:spcPct val="107000"/>
                        </a:lnSpc>
                        <a:spcBef>
                          <a:spcPts val="0"/>
                        </a:spcBef>
                        <a:spcAft>
                          <a:spcPts val="800"/>
                        </a:spcAft>
                      </a:pPr>
                      <a:r>
                        <a:rPr lang="en-GB" sz="1400" b="1" kern="100" dirty="0">
                          <a:effectLst/>
                          <a:latin typeface="Times New Roman" panose="02020603050405020304" pitchFamily="18" charset="0"/>
                          <a:cs typeface="Times New Roman" panose="02020603050405020304" pitchFamily="18" charset="0"/>
                        </a:rPr>
                        <a:t>Baseline (2023)</a:t>
                      </a:r>
                      <a:endParaRPr lang="en-US"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51435" marR="51435" marT="9525" marB="0" anchor="ctr"/>
                </a:tc>
                <a:tc hMerge="1">
                  <a:txBody>
                    <a:bodyPr/>
                    <a:lstStyle/>
                    <a:p>
                      <a:endParaRPr lang="en-US"/>
                    </a:p>
                  </a:txBody>
                  <a:tcPr/>
                </a:tc>
                <a:tc gridSpan="2">
                  <a:txBody>
                    <a:bodyPr/>
                    <a:lstStyle/>
                    <a:p>
                      <a:pPr marL="0" marR="0" algn="ctr">
                        <a:lnSpc>
                          <a:spcPct val="107000"/>
                        </a:lnSpc>
                        <a:spcBef>
                          <a:spcPts val="0"/>
                        </a:spcBef>
                        <a:spcAft>
                          <a:spcPts val="800"/>
                        </a:spcAft>
                      </a:pPr>
                      <a:r>
                        <a:rPr lang="en-GB" sz="1400" b="1" kern="100" dirty="0">
                          <a:effectLst/>
                          <a:latin typeface="Times New Roman" panose="02020603050405020304" pitchFamily="18" charset="0"/>
                          <a:cs typeface="Times New Roman" panose="02020603050405020304" pitchFamily="18" charset="0"/>
                        </a:rPr>
                        <a:t>Current year (2024)</a:t>
                      </a:r>
                      <a:endParaRPr lang="en-US"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51435" marR="51435" marT="9525" marB="0" anchor="ctr"/>
                </a:tc>
                <a:tc hMerge="1">
                  <a:txBody>
                    <a:bodyPr/>
                    <a:lstStyle/>
                    <a:p>
                      <a:endParaRPr lang="en-US"/>
                    </a:p>
                  </a:txBody>
                  <a:tcPr/>
                </a:tc>
                <a:tc>
                  <a:txBody>
                    <a:bodyPr/>
                    <a:lstStyle/>
                    <a:p>
                      <a:pPr marL="0" marR="0" algn="ctr">
                        <a:lnSpc>
                          <a:spcPct val="107000"/>
                        </a:lnSpc>
                        <a:spcBef>
                          <a:spcPts val="0"/>
                        </a:spcBef>
                        <a:spcAft>
                          <a:spcPts val="800"/>
                        </a:spcAft>
                      </a:pPr>
                      <a:r>
                        <a:rPr lang="en-GB" sz="1400" b="1" kern="100" dirty="0">
                          <a:effectLst/>
                          <a:latin typeface="Times New Roman" panose="02020603050405020304" pitchFamily="18" charset="0"/>
                          <a:cs typeface="Times New Roman" panose="02020603050405020304" pitchFamily="18" charset="0"/>
                        </a:rPr>
                        <a:t>Budget year (2025)</a:t>
                      </a:r>
                      <a:endParaRPr lang="en-US"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51435" marR="51435" marT="9525" marB="0" anchor="ctr"/>
                </a:tc>
                <a:tc>
                  <a:txBody>
                    <a:bodyPr/>
                    <a:lstStyle/>
                    <a:p>
                      <a:pPr marL="0" marR="0" algn="ctr">
                        <a:lnSpc>
                          <a:spcPct val="107000"/>
                        </a:lnSpc>
                        <a:spcBef>
                          <a:spcPts val="0"/>
                        </a:spcBef>
                        <a:spcAft>
                          <a:spcPts val="800"/>
                        </a:spcAft>
                      </a:pPr>
                      <a:r>
                        <a:rPr lang="en-GB" sz="1400" b="1" kern="100" dirty="0">
                          <a:effectLst/>
                          <a:latin typeface="Times New Roman" panose="02020603050405020304" pitchFamily="18" charset="0"/>
                          <a:cs typeface="Times New Roman" panose="02020603050405020304" pitchFamily="18" charset="0"/>
                        </a:rPr>
                        <a:t>Indicative year (2026)</a:t>
                      </a:r>
                      <a:endParaRPr lang="en-US"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51435" marR="51435" marT="9525" marB="0" anchor="ctr"/>
                </a:tc>
                <a:tc>
                  <a:txBody>
                    <a:bodyPr/>
                    <a:lstStyle/>
                    <a:p>
                      <a:pPr marL="0" marR="0" algn="ctr">
                        <a:lnSpc>
                          <a:spcPct val="107000"/>
                        </a:lnSpc>
                        <a:spcBef>
                          <a:spcPts val="0"/>
                        </a:spcBef>
                        <a:spcAft>
                          <a:spcPts val="800"/>
                        </a:spcAft>
                      </a:pPr>
                      <a:r>
                        <a:rPr lang="en-GB" sz="1400" b="1" kern="100" dirty="0">
                          <a:effectLst/>
                          <a:latin typeface="Times New Roman" panose="02020603050405020304" pitchFamily="18" charset="0"/>
                          <a:cs typeface="Times New Roman" panose="02020603050405020304" pitchFamily="18" charset="0"/>
                        </a:rPr>
                        <a:t>Indicative year (2027)</a:t>
                      </a:r>
                      <a:endParaRPr lang="en-US"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51435" marR="51435" marT="9525" marB="0" anchor="ctr"/>
                </a:tc>
                <a:tc>
                  <a:txBody>
                    <a:bodyPr/>
                    <a:lstStyle/>
                    <a:p>
                      <a:pPr marL="0" marR="0" algn="ctr">
                        <a:lnSpc>
                          <a:spcPct val="107000"/>
                        </a:lnSpc>
                        <a:spcBef>
                          <a:spcPts val="0"/>
                        </a:spcBef>
                        <a:spcAft>
                          <a:spcPts val="800"/>
                        </a:spcAft>
                      </a:pPr>
                      <a:r>
                        <a:rPr lang="en-GB" sz="1400" b="1" kern="100" dirty="0">
                          <a:effectLst/>
                          <a:latin typeface="Times New Roman" panose="02020603050405020304" pitchFamily="18" charset="0"/>
                          <a:cs typeface="Times New Roman" panose="02020603050405020304" pitchFamily="18" charset="0"/>
                        </a:rPr>
                        <a:t>Indicative year (2028)</a:t>
                      </a:r>
                      <a:endParaRPr lang="en-US"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51435" marR="51435" marT="9525" marB="0" anchor="ctr"/>
                </a:tc>
                <a:extLst>
                  <a:ext uri="{0D108BD9-81ED-4DB2-BD59-A6C34878D82A}">
                    <a16:rowId xmlns:a16="http://schemas.microsoft.com/office/drawing/2014/main" val="1653311214"/>
                  </a:ext>
                </a:extLst>
              </a:tr>
              <a:tr h="701262">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marR="0" algn="ctr">
                        <a:lnSpc>
                          <a:spcPct val="107000"/>
                        </a:lnSpc>
                        <a:spcBef>
                          <a:spcPts val="0"/>
                        </a:spcBef>
                        <a:spcAft>
                          <a:spcPts val="800"/>
                        </a:spcAft>
                      </a:pPr>
                      <a:r>
                        <a:rPr lang="en-GB" sz="1400" b="1" kern="100">
                          <a:effectLst/>
                          <a:latin typeface="Times New Roman" panose="02020603050405020304" pitchFamily="18" charset="0"/>
                          <a:cs typeface="Times New Roman" panose="02020603050405020304" pitchFamily="18" charset="0"/>
                        </a:rPr>
                        <a:t>Target</a:t>
                      </a:r>
                      <a:endParaRPr lang="en-US" sz="140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51435" marR="51435" marT="9525" marB="0" anchor="ctr"/>
                </a:tc>
                <a:tc>
                  <a:txBody>
                    <a:bodyPr/>
                    <a:lstStyle/>
                    <a:p>
                      <a:pPr marL="0" marR="0" algn="ctr">
                        <a:lnSpc>
                          <a:spcPct val="107000"/>
                        </a:lnSpc>
                        <a:spcBef>
                          <a:spcPts val="0"/>
                        </a:spcBef>
                        <a:spcAft>
                          <a:spcPts val="800"/>
                        </a:spcAft>
                      </a:pPr>
                      <a:r>
                        <a:rPr lang="en-GB" sz="1400" b="1" kern="100" dirty="0">
                          <a:effectLst/>
                          <a:latin typeface="Times New Roman" panose="02020603050405020304" pitchFamily="18" charset="0"/>
                          <a:cs typeface="Times New Roman" panose="02020603050405020304" pitchFamily="18" charset="0"/>
                        </a:rPr>
                        <a:t>Actual</a:t>
                      </a:r>
                      <a:endParaRPr lang="en-US"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51435" marR="51435" marT="9525" marB="0" anchor="ctr"/>
                </a:tc>
                <a:tc>
                  <a:txBody>
                    <a:bodyPr/>
                    <a:lstStyle/>
                    <a:p>
                      <a:pPr marL="0" marR="0" algn="ctr">
                        <a:lnSpc>
                          <a:spcPct val="107000"/>
                        </a:lnSpc>
                        <a:spcBef>
                          <a:spcPts val="0"/>
                        </a:spcBef>
                        <a:spcAft>
                          <a:spcPts val="800"/>
                        </a:spcAft>
                      </a:pPr>
                      <a:r>
                        <a:rPr lang="en-GB" sz="1400" b="1" kern="100" dirty="0">
                          <a:effectLst/>
                          <a:latin typeface="Times New Roman" panose="02020603050405020304" pitchFamily="18" charset="0"/>
                          <a:cs typeface="Times New Roman" panose="02020603050405020304" pitchFamily="18" charset="0"/>
                        </a:rPr>
                        <a:t>Target</a:t>
                      </a:r>
                      <a:endParaRPr lang="en-US"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51435" marR="51435" marT="9525" marB="0" anchor="ctr"/>
                </a:tc>
                <a:tc>
                  <a:txBody>
                    <a:bodyPr/>
                    <a:lstStyle/>
                    <a:p>
                      <a:pPr marL="0" marR="0" algn="ctr">
                        <a:lnSpc>
                          <a:spcPct val="107000"/>
                        </a:lnSpc>
                        <a:spcBef>
                          <a:spcPts val="0"/>
                        </a:spcBef>
                        <a:spcAft>
                          <a:spcPts val="800"/>
                        </a:spcAft>
                      </a:pPr>
                      <a:r>
                        <a:rPr lang="en-GB" sz="1400" b="1" kern="100" dirty="0">
                          <a:effectLst/>
                          <a:latin typeface="Times New Roman" panose="02020603050405020304" pitchFamily="18" charset="0"/>
                          <a:cs typeface="Times New Roman" panose="02020603050405020304" pitchFamily="18" charset="0"/>
                        </a:rPr>
                        <a:t>Actual as at September</a:t>
                      </a:r>
                      <a:endParaRPr lang="en-US"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51435" marR="51435" marT="9525" marB="0" anchor="ctr"/>
                </a:tc>
                <a:tc>
                  <a:txBody>
                    <a:bodyPr/>
                    <a:lstStyle/>
                    <a:p>
                      <a:pPr marL="0" marR="0" algn="ctr">
                        <a:lnSpc>
                          <a:spcPct val="107000"/>
                        </a:lnSpc>
                        <a:spcBef>
                          <a:spcPts val="0"/>
                        </a:spcBef>
                        <a:spcAft>
                          <a:spcPts val="800"/>
                        </a:spcAft>
                      </a:pPr>
                      <a:r>
                        <a:rPr lang="en-GB" sz="1400" b="1" kern="100" dirty="0">
                          <a:effectLst/>
                          <a:latin typeface="Times New Roman" panose="02020603050405020304" pitchFamily="18" charset="0"/>
                          <a:cs typeface="Times New Roman" panose="02020603050405020304" pitchFamily="18" charset="0"/>
                        </a:rPr>
                        <a:t>Target</a:t>
                      </a:r>
                      <a:endParaRPr lang="en-US"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51435" marR="51435" marT="9525" marB="0" anchor="ctr"/>
                </a:tc>
                <a:tc>
                  <a:txBody>
                    <a:bodyPr/>
                    <a:lstStyle/>
                    <a:p>
                      <a:pPr marL="0" marR="0" algn="ctr">
                        <a:lnSpc>
                          <a:spcPct val="107000"/>
                        </a:lnSpc>
                        <a:spcBef>
                          <a:spcPts val="0"/>
                        </a:spcBef>
                        <a:spcAft>
                          <a:spcPts val="800"/>
                        </a:spcAft>
                      </a:pPr>
                      <a:r>
                        <a:rPr lang="en-GB" sz="1400" b="1" kern="100" dirty="0">
                          <a:effectLst/>
                          <a:latin typeface="Times New Roman" panose="02020603050405020304" pitchFamily="18" charset="0"/>
                          <a:cs typeface="Times New Roman" panose="02020603050405020304" pitchFamily="18" charset="0"/>
                        </a:rPr>
                        <a:t>Target</a:t>
                      </a:r>
                      <a:endParaRPr lang="en-US"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51435" marR="51435" marT="9525" marB="0" anchor="ctr"/>
                </a:tc>
                <a:tc>
                  <a:txBody>
                    <a:bodyPr/>
                    <a:lstStyle/>
                    <a:p>
                      <a:pPr marL="0" marR="0" algn="ctr">
                        <a:lnSpc>
                          <a:spcPct val="107000"/>
                        </a:lnSpc>
                        <a:spcBef>
                          <a:spcPts val="0"/>
                        </a:spcBef>
                        <a:spcAft>
                          <a:spcPts val="800"/>
                        </a:spcAft>
                      </a:pPr>
                      <a:r>
                        <a:rPr lang="en-GB" sz="1400" b="1" kern="100" dirty="0">
                          <a:effectLst/>
                          <a:latin typeface="Times New Roman" panose="02020603050405020304" pitchFamily="18" charset="0"/>
                          <a:cs typeface="Times New Roman" panose="02020603050405020304" pitchFamily="18" charset="0"/>
                        </a:rPr>
                        <a:t>Target</a:t>
                      </a:r>
                      <a:endParaRPr lang="en-US"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51435" marR="51435" marT="9525" marB="0" anchor="ctr"/>
                </a:tc>
                <a:tc>
                  <a:txBody>
                    <a:bodyPr/>
                    <a:lstStyle/>
                    <a:p>
                      <a:pPr marL="0" marR="0" algn="ctr">
                        <a:lnSpc>
                          <a:spcPct val="107000"/>
                        </a:lnSpc>
                        <a:spcBef>
                          <a:spcPts val="0"/>
                        </a:spcBef>
                        <a:spcAft>
                          <a:spcPts val="800"/>
                        </a:spcAft>
                      </a:pPr>
                      <a:r>
                        <a:rPr lang="en-GB" sz="1400" b="1" kern="100" dirty="0">
                          <a:effectLst/>
                          <a:latin typeface="Times New Roman" panose="02020603050405020304" pitchFamily="18" charset="0"/>
                          <a:cs typeface="Times New Roman" panose="02020603050405020304" pitchFamily="18" charset="0"/>
                        </a:rPr>
                        <a:t>Target</a:t>
                      </a:r>
                      <a:endParaRPr lang="en-US"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51435" marR="51435" marT="9525" marB="0" anchor="ctr"/>
                </a:tc>
                <a:extLst>
                  <a:ext uri="{0D108BD9-81ED-4DB2-BD59-A6C34878D82A}">
                    <a16:rowId xmlns:a16="http://schemas.microsoft.com/office/drawing/2014/main" val="2639289959"/>
                  </a:ext>
                </a:extLst>
              </a:tr>
              <a:tr h="1578015">
                <a:tc>
                  <a:txBody>
                    <a:bodyPr/>
                    <a:lstStyle/>
                    <a:p>
                      <a:pPr marL="0" marR="0">
                        <a:lnSpc>
                          <a:spcPct val="107000"/>
                        </a:lnSpc>
                        <a:spcBef>
                          <a:spcPts val="0"/>
                        </a:spcBef>
                        <a:spcAft>
                          <a:spcPts val="800"/>
                        </a:spcAft>
                      </a:pPr>
                      <a:r>
                        <a:rPr lang="en-GB" sz="1400" b="0" i="0" u="none" strike="noStrike" cap="none" dirty="0">
                          <a:solidFill>
                            <a:schemeClr val="tx1"/>
                          </a:solidFill>
                          <a:effectLst/>
                          <a:latin typeface="Times New Roman" panose="02020603050405020304" pitchFamily="18" charset="0"/>
                          <a:ea typeface="+mn-ea"/>
                          <a:cs typeface="Times New Roman" panose="02020603050405020304" pitchFamily="18" charset="0"/>
                          <a:sym typeface="Arial"/>
                        </a:rPr>
                        <a:t>Improved access to safe and reliable water supply services for all</a:t>
                      </a:r>
                      <a:endParaRPr lang="en-US"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solidFill>
                      <a:schemeClr val="bg1"/>
                    </a:solidFill>
                  </a:tcPr>
                </a:tc>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GB" sz="1400" b="0" i="0" u="none" strike="noStrike" cap="none" dirty="0">
                          <a:solidFill>
                            <a:schemeClr val="tx1"/>
                          </a:solidFill>
                          <a:effectLst/>
                          <a:latin typeface="Times New Roman" panose="02020603050405020304" pitchFamily="18" charset="0"/>
                          <a:ea typeface="+mn-ea"/>
                          <a:cs typeface="Times New Roman" panose="02020603050405020304" pitchFamily="18" charset="0"/>
                          <a:sym typeface="Arial"/>
                        </a:rPr>
                        <a:t>Improved access to safe and reliable water supply services for all</a:t>
                      </a:r>
                      <a:endParaRPr lang="en-US"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a:lnSpc>
                          <a:spcPct val="107000"/>
                        </a:lnSpc>
                        <a:spcBef>
                          <a:spcPts val="0"/>
                        </a:spcBef>
                        <a:spcAft>
                          <a:spcPts val="800"/>
                        </a:spcAft>
                      </a:pPr>
                      <a:r>
                        <a:rPr lang="en-GB" sz="1400" b="1" kern="100" dirty="0">
                          <a:effectLst/>
                          <a:latin typeface="Times New Roman" panose="02020603050405020304" pitchFamily="18" charset="0"/>
                          <a:cs typeface="Times New Roman" panose="02020603050405020304" pitchFamily="18" charset="0"/>
                        </a:rPr>
                        <a:t> </a:t>
                      </a:r>
                      <a:endParaRPr lang="en-US"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41544" marR="41544" marT="7693" marB="0" anchor="ctr">
                    <a:solidFill>
                      <a:schemeClr val="bg1"/>
                    </a:solidFill>
                  </a:tcPr>
                </a:tc>
                <a:tc>
                  <a:txBody>
                    <a:bodyPr/>
                    <a:lstStyle/>
                    <a:p>
                      <a:pPr marL="0" marR="0">
                        <a:lnSpc>
                          <a:spcPct val="107000"/>
                        </a:lnSpc>
                        <a:spcBef>
                          <a:spcPts val="0"/>
                        </a:spcBef>
                        <a:spcAft>
                          <a:spcPts val="800"/>
                        </a:spcAft>
                      </a:pPr>
                      <a:r>
                        <a:rPr lang="en-GB" sz="1400" b="0" kern="100" dirty="0">
                          <a:effectLst/>
                          <a:latin typeface="Times New Roman" panose="02020603050405020304" pitchFamily="18" charset="0"/>
                          <a:cs typeface="Times New Roman" panose="02020603050405020304" pitchFamily="18" charset="0"/>
                        </a:rPr>
                        <a:t> </a:t>
                      </a:r>
                      <a:r>
                        <a:rPr lang="en-GB" sz="1400" b="0" i="0" u="none" strike="noStrike" cap="none" dirty="0">
                          <a:solidFill>
                            <a:schemeClr val="tx1"/>
                          </a:solidFill>
                          <a:effectLst/>
                          <a:latin typeface="Times New Roman" panose="02020603050405020304" pitchFamily="18" charset="0"/>
                          <a:ea typeface="+mn-ea"/>
                          <a:cs typeface="Times New Roman" panose="02020603050405020304" pitchFamily="18" charset="0"/>
                          <a:sym typeface="Arial"/>
                        </a:rPr>
                        <a:t>Percentage of District population with sustainable access to safe water sources</a:t>
                      </a:r>
                      <a:endParaRPr lang="en-US" sz="1400" b="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41544" marR="41544" marT="7693" marB="0" anchor="ctr">
                    <a:solidFill>
                      <a:schemeClr val="bg1"/>
                    </a:solidFill>
                  </a:tcPr>
                </a:tc>
                <a:tc>
                  <a:txBody>
                    <a:bodyPr/>
                    <a:lstStyle/>
                    <a:p>
                      <a:pPr>
                        <a:lnSpc>
                          <a:spcPct val="107000"/>
                        </a:lnSpc>
                      </a:pPr>
                      <a:r>
                        <a:rPr lang="en-US" sz="1400" b="0" kern="100" dirty="0">
                          <a:effectLst/>
                          <a:latin typeface="Times New Roman" panose="02020603050405020304" pitchFamily="18" charset="0"/>
                          <a:cs typeface="Times New Roman" panose="02020603050405020304" pitchFamily="18" charset="0"/>
                        </a:rPr>
                        <a:t>70%</a:t>
                      </a:r>
                    </a:p>
                  </a:txBody>
                  <a:tcPr marL="41544" marR="41544" marT="7693" marB="0" anchor="ctr">
                    <a:solidFill>
                      <a:schemeClr val="bg1"/>
                    </a:solidFill>
                  </a:tcPr>
                </a:tc>
                <a:tc>
                  <a:txBody>
                    <a:bodyPr/>
                    <a:lstStyle/>
                    <a:p>
                      <a:pPr>
                        <a:lnSpc>
                          <a:spcPct val="107000"/>
                        </a:lnSpc>
                      </a:pPr>
                      <a:r>
                        <a:rPr lang="en-US" sz="1400" b="0" kern="100" dirty="0">
                          <a:effectLst/>
                          <a:latin typeface="Times New Roman" panose="02020603050405020304" pitchFamily="18" charset="0"/>
                          <a:cs typeface="Times New Roman" panose="02020603050405020304" pitchFamily="18" charset="0"/>
                        </a:rPr>
                        <a:t>65%</a:t>
                      </a:r>
                    </a:p>
                  </a:txBody>
                  <a:tcPr marL="41544" marR="41544" marT="7693" marB="0" anchor="ctr">
                    <a:solidFill>
                      <a:schemeClr val="bg1"/>
                    </a:solidFill>
                  </a:tcPr>
                </a:tc>
                <a:tc>
                  <a:txBody>
                    <a:bodyPr/>
                    <a:lstStyle/>
                    <a:p>
                      <a:pPr marL="0" marR="0">
                        <a:lnSpc>
                          <a:spcPct val="107000"/>
                        </a:lnSpc>
                        <a:spcBef>
                          <a:spcPts val="0"/>
                        </a:spcBef>
                        <a:spcAft>
                          <a:spcPts val="800"/>
                        </a:spcAft>
                      </a:pPr>
                      <a:r>
                        <a:rPr lang="en-GB" sz="1400" b="0" kern="100" dirty="0">
                          <a:effectLst/>
                          <a:latin typeface="Times New Roman" panose="02020603050405020304" pitchFamily="18" charset="0"/>
                          <a:cs typeface="Times New Roman" panose="02020603050405020304" pitchFamily="18" charset="0"/>
                        </a:rPr>
                        <a:t> 80%</a:t>
                      </a:r>
                      <a:endParaRPr lang="en-US" sz="1400" b="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41544" marR="41544" marT="7693" marB="0" anchor="ctr">
                    <a:solidFill>
                      <a:schemeClr val="bg1"/>
                    </a:solidFill>
                  </a:tcPr>
                </a:tc>
                <a:tc>
                  <a:txBody>
                    <a:bodyPr/>
                    <a:lstStyle/>
                    <a:p>
                      <a:pPr marL="0" marR="0">
                        <a:lnSpc>
                          <a:spcPct val="107000"/>
                        </a:lnSpc>
                        <a:spcBef>
                          <a:spcPts val="0"/>
                        </a:spcBef>
                        <a:spcAft>
                          <a:spcPts val="800"/>
                        </a:spcAft>
                      </a:pPr>
                      <a:r>
                        <a:rPr lang="en-GB" sz="1400" b="0" kern="100" dirty="0">
                          <a:effectLst/>
                          <a:latin typeface="Times New Roman" panose="02020603050405020304" pitchFamily="18" charset="0"/>
                          <a:cs typeface="Times New Roman" panose="02020603050405020304" pitchFamily="18" charset="0"/>
                        </a:rPr>
                        <a:t>70.8% </a:t>
                      </a:r>
                      <a:endParaRPr lang="en-US" sz="1400" b="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41544" marR="41544" marT="7693" marB="0" anchor="ctr">
                    <a:solidFill>
                      <a:schemeClr val="bg1"/>
                    </a:solidFill>
                  </a:tcPr>
                </a:tc>
                <a:tc>
                  <a:txBody>
                    <a:bodyPr/>
                    <a:lstStyle/>
                    <a:p>
                      <a:pPr>
                        <a:lnSpc>
                          <a:spcPct val="107000"/>
                        </a:lnSpc>
                      </a:pPr>
                      <a:r>
                        <a:rPr lang="en-US" sz="1400" b="0" kern="100" dirty="0">
                          <a:effectLst/>
                          <a:latin typeface="Times New Roman" panose="02020603050405020304" pitchFamily="18" charset="0"/>
                          <a:cs typeface="Times New Roman" panose="02020603050405020304" pitchFamily="18" charset="0"/>
                        </a:rPr>
                        <a:t>80%</a:t>
                      </a:r>
                    </a:p>
                  </a:txBody>
                  <a:tcPr marL="51435" marR="51435" marT="9525" marB="0" anchor="ctr">
                    <a:solidFill>
                      <a:schemeClr val="bg1"/>
                    </a:solidFill>
                  </a:tcPr>
                </a:tc>
                <a:tc>
                  <a:txBody>
                    <a:bodyPr/>
                    <a:lstStyle/>
                    <a:p>
                      <a:pPr>
                        <a:lnSpc>
                          <a:spcPct val="107000"/>
                        </a:lnSpc>
                      </a:pPr>
                      <a:r>
                        <a:rPr lang="en-US" sz="1400" b="0" kern="100" dirty="0">
                          <a:effectLst/>
                          <a:latin typeface="Times New Roman" panose="02020603050405020304" pitchFamily="18" charset="0"/>
                          <a:cs typeface="Times New Roman" panose="02020603050405020304" pitchFamily="18" charset="0"/>
                        </a:rPr>
                        <a:t>85%</a:t>
                      </a:r>
                    </a:p>
                  </a:txBody>
                  <a:tcPr marL="51435" marR="51435" marT="9525" marB="0" anchor="ctr">
                    <a:solidFill>
                      <a:schemeClr val="bg1"/>
                    </a:solidFill>
                  </a:tcPr>
                </a:tc>
                <a:tc>
                  <a:txBody>
                    <a:bodyPr/>
                    <a:lstStyle/>
                    <a:p>
                      <a:pPr>
                        <a:lnSpc>
                          <a:spcPct val="107000"/>
                        </a:lnSpc>
                      </a:pPr>
                      <a:r>
                        <a:rPr lang="en-US" sz="1400" b="0" kern="100" dirty="0">
                          <a:effectLst/>
                          <a:latin typeface="Times New Roman" panose="02020603050405020304" pitchFamily="18" charset="0"/>
                          <a:cs typeface="Times New Roman" panose="02020603050405020304" pitchFamily="18" charset="0"/>
                        </a:rPr>
                        <a:t>90%</a:t>
                      </a:r>
                    </a:p>
                  </a:txBody>
                  <a:tcPr marL="51435" marR="51435" marT="9525" marB="0" anchor="ctr">
                    <a:solidFill>
                      <a:schemeClr val="bg1"/>
                    </a:solidFill>
                  </a:tcPr>
                </a:tc>
                <a:tc>
                  <a:txBody>
                    <a:bodyPr/>
                    <a:lstStyle/>
                    <a:p>
                      <a:pPr>
                        <a:lnSpc>
                          <a:spcPct val="107000"/>
                        </a:lnSpc>
                      </a:pPr>
                      <a:r>
                        <a:rPr lang="en-US" sz="1400" b="0" kern="100" dirty="0">
                          <a:effectLst/>
                          <a:latin typeface="Times New Roman" panose="02020603050405020304" pitchFamily="18" charset="0"/>
                          <a:cs typeface="Times New Roman" panose="02020603050405020304" pitchFamily="18" charset="0"/>
                        </a:rPr>
                        <a:t>95%</a:t>
                      </a:r>
                    </a:p>
                  </a:txBody>
                  <a:tcPr marL="51435" marR="51435" marT="9525" marB="0" anchor="ctr">
                    <a:solidFill>
                      <a:schemeClr val="bg1"/>
                    </a:solidFill>
                  </a:tcPr>
                </a:tc>
                <a:extLst>
                  <a:ext uri="{0D108BD9-81ED-4DB2-BD59-A6C34878D82A}">
                    <a16:rowId xmlns:a16="http://schemas.microsoft.com/office/drawing/2014/main" val="1605411391"/>
                  </a:ext>
                </a:extLst>
              </a:tr>
              <a:tr h="1578015">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US" sz="1400" b="0" kern="100" dirty="0">
                          <a:effectLst/>
                          <a:latin typeface="Times New Roman" panose="02020603050405020304" pitchFamily="18" charset="0"/>
                          <a:ea typeface="Aptos" panose="020B0004020202020204" pitchFamily="34" charset="0"/>
                          <a:cs typeface="Times New Roman" panose="02020603050405020304" pitchFamily="18" charset="0"/>
                        </a:rPr>
                        <a:t>Improved IGF Mobilization </a:t>
                      </a:r>
                    </a:p>
                  </a:txBody>
                  <a:tcPr marL="0" marR="0" marT="0" marB="0" anchor="ctr"/>
                </a:tc>
                <a:tc>
                  <a:txBody>
                    <a:bodyPr/>
                    <a:lstStyle/>
                    <a:p>
                      <a:pPr marL="0" marR="0">
                        <a:lnSpc>
                          <a:spcPct val="107000"/>
                        </a:lnSpc>
                        <a:spcBef>
                          <a:spcPts val="0"/>
                        </a:spcBef>
                        <a:spcAft>
                          <a:spcPts val="800"/>
                        </a:spcAft>
                      </a:pPr>
                      <a:r>
                        <a:rPr lang="en-GB" sz="1400" b="0" kern="100" dirty="0">
                          <a:effectLst/>
                          <a:latin typeface="Times New Roman" panose="02020603050405020304" pitchFamily="18" charset="0"/>
                          <a:cs typeface="Times New Roman" panose="02020603050405020304" pitchFamily="18" charset="0"/>
                        </a:rPr>
                        <a:t> IGF Mobilization Performance</a:t>
                      </a:r>
                      <a:endParaRPr lang="en-US" sz="1400" b="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41544" marR="41544" marT="7693" marB="0" anchor="ctr"/>
                </a:tc>
                <a:tc>
                  <a:txBody>
                    <a:bodyPr/>
                    <a:lstStyle/>
                    <a:p>
                      <a:pPr marL="0" marR="0">
                        <a:lnSpc>
                          <a:spcPct val="107000"/>
                        </a:lnSpc>
                        <a:spcBef>
                          <a:spcPts val="0"/>
                        </a:spcBef>
                        <a:spcAft>
                          <a:spcPts val="800"/>
                        </a:spcAft>
                      </a:pPr>
                      <a:r>
                        <a:rPr lang="en-GB" sz="1400" b="0" kern="100" dirty="0">
                          <a:effectLst/>
                          <a:latin typeface="Times New Roman" panose="02020603050405020304" pitchFamily="18" charset="0"/>
                          <a:cs typeface="Times New Roman" panose="02020603050405020304" pitchFamily="18" charset="0"/>
                        </a:rPr>
                        <a:t> Percentage Change in IGF </a:t>
                      </a:r>
                      <a:endParaRPr lang="en-US" sz="1400" b="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41544" marR="41544" marT="7693" marB="0" anchor="ctr"/>
                </a:tc>
                <a:tc>
                  <a:txBody>
                    <a:bodyPr/>
                    <a:lstStyle/>
                    <a:p>
                      <a:pPr>
                        <a:lnSpc>
                          <a:spcPct val="107000"/>
                        </a:lnSpc>
                      </a:pPr>
                      <a:r>
                        <a:rPr lang="en-US" sz="1400" b="0" kern="100" dirty="0">
                          <a:effectLst/>
                          <a:latin typeface="Times New Roman" panose="02020603050405020304" pitchFamily="18" charset="0"/>
                          <a:cs typeface="Times New Roman" panose="02020603050405020304" pitchFamily="18" charset="0"/>
                        </a:rPr>
                        <a:t>20%</a:t>
                      </a:r>
                    </a:p>
                  </a:txBody>
                  <a:tcPr marL="41544" marR="41544" marT="7693" marB="0" anchor="ctr"/>
                </a:tc>
                <a:tc>
                  <a:txBody>
                    <a:bodyPr/>
                    <a:lstStyle/>
                    <a:p>
                      <a:pPr>
                        <a:lnSpc>
                          <a:spcPct val="107000"/>
                        </a:lnSpc>
                      </a:pPr>
                      <a:r>
                        <a:rPr lang="en-US" sz="1400" b="0" kern="100" dirty="0">
                          <a:effectLst/>
                          <a:latin typeface="Times New Roman" panose="02020603050405020304" pitchFamily="18" charset="0"/>
                          <a:cs typeface="Times New Roman" panose="02020603050405020304" pitchFamily="18" charset="0"/>
                        </a:rPr>
                        <a:t>30.92%</a:t>
                      </a:r>
                    </a:p>
                  </a:txBody>
                  <a:tcPr marL="41544" marR="41544" marT="7693" marB="0" anchor="ctr"/>
                </a:tc>
                <a:tc>
                  <a:txBody>
                    <a:bodyPr/>
                    <a:lstStyle/>
                    <a:p>
                      <a:pPr marL="0" marR="0">
                        <a:lnSpc>
                          <a:spcPct val="107000"/>
                        </a:lnSpc>
                        <a:spcBef>
                          <a:spcPts val="0"/>
                        </a:spcBef>
                        <a:spcAft>
                          <a:spcPts val="800"/>
                        </a:spcAft>
                      </a:pPr>
                      <a:r>
                        <a:rPr lang="en-GB" sz="1400" b="0" kern="100" dirty="0">
                          <a:effectLst/>
                          <a:latin typeface="Times New Roman" panose="02020603050405020304" pitchFamily="18" charset="0"/>
                          <a:cs typeface="Times New Roman" panose="02020603050405020304" pitchFamily="18" charset="0"/>
                        </a:rPr>
                        <a:t> 20%</a:t>
                      </a:r>
                      <a:endParaRPr lang="en-US" sz="1400" b="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41544" marR="41544" marT="7693" marB="0" anchor="ctr"/>
                </a:tc>
                <a:tc>
                  <a:txBody>
                    <a:bodyPr/>
                    <a:lstStyle/>
                    <a:p>
                      <a:pPr marL="0" marR="0">
                        <a:lnSpc>
                          <a:spcPct val="107000"/>
                        </a:lnSpc>
                        <a:spcBef>
                          <a:spcPts val="0"/>
                        </a:spcBef>
                        <a:spcAft>
                          <a:spcPts val="800"/>
                        </a:spcAft>
                      </a:pPr>
                      <a:r>
                        <a:rPr lang="en-GB" sz="1400" b="0" kern="100" dirty="0">
                          <a:effectLst/>
                          <a:latin typeface="Times New Roman" panose="02020603050405020304" pitchFamily="18" charset="0"/>
                          <a:cs typeface="Times New Roman" panose="02020603050405020304" pitchFamily="18" charset="0"/>
                        </a:rPr>
                        <a:t>11.43% </a:t>
                      </a:r>
                      <a:endParaRPr lang="en-US" sz="1400" b="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41544" marR="41544" marT="7693" marB="0" anchor="ctr"/>
                </a:tc>
                <a:tc>
                  <a:txBody>
                    <a:bodyPr/>
                    <a:lstStyle/>
                    <a:p>
                      <a:pPr>
                        <a:lnSpc>
                          <a:spcPct val="107000"/>
                        </a:lnSpc>
                      </a:pPr>
                      <a:r>
                        <a:rPr lang="en-US" sz="1400" b="0" kern="100" dirty="0">
                          <a:effectLst/>
                          <a:latin typeface="Times New Roman" panose="02020603050405020304" pitchFamily="18" charset="0"/>
                          <a:cs typeface="Times New Roman" panose="02020603050405020304" pitchFamily="18" charset="0"/>
                        </a:rPr>
                        <a:t>20%</a:t>
                      </a:r>
                    </a:p>
                  </a:txBody>
                  <a:tcPr marL="51435" marR="51435" marT="9525" marB="0" anchor="ctr"/>
                </a:tc>
                <a:tc>
                  <a:txBody>
                    <a:bodyPr/>
                    <a:lstStyle/>
                    <a:p>
                      <a:pPr>
                        <a:lnSpc>
                          <a:spcPct val="107000"/>
                        </a:lnSpc>
                      </a:pPr>
                      <a:r>
                        <a:rPr lang="en-US" sz="1400" b="0" kern="100" dirty="0">
                          <a:effectLst/>
                          <a:latin typeface="Times New Roman" panose="02020603050405020304" pitchFamily="18" charset="0"/>
                          <a:cs typeface="Times New Roman" panose="02020603050405020304" pitchFamily="18" charset="0"/>
                        </a:rPr>
                        <a:t>20%</a:t>
                      </a:r>
                    </a:p>
                  </a:txBody>
                  <a:tcPr marL="51435" marR="51435" marT="9525" marB="0" anchor="ctr"/>
                </a:tc>
                <a:tc>
                  <a:txBody>
                    <a:bodyPr/>
                    <a:lstStyle/>
                    <a:p>
                      <a:pPr>
                        <a:lnSpc>
                          <a:spcPct val="107000"/>
                        </a:lnSpc>
                      </a:pPr>
                      <a:r>
                        <a:rPr lang="en-US" sz="1400" b="0" kern="100" dirty="0">
                          <a:effectLst/>
                          <a:latin typeface="Times New Roman" panose="02020603050405020304" pitchFamily="18" charset="0"/>
                          <a:cs typeface="Times New Roman" panose="02020603050405020304" pitchFamily="18" charset="0"/>
                        </a:rPr>
                        <a:t>20%</a:t>
                      </a:r>
                    </a:p>
                  </a:txBody>
                  <a:tcPr marL="51435" marR="51435" marT="9525" marB="0" anchor="ctr"/>
                </a:tc>
                <a:tc>
                  <a:txBody>
                    <a:bodyPr/>
                    <a:lstStyle/>
                    <a:p>
                      <a:pPr>
                        <a:lnSpc>
                          <a:spcPct val="107000"/>
                        </a:lnSpc>
                      </a:pPr>
                      <a:r>
                        <a:rPr lang="en-US" sz="1400" b="0" kern="100" dirty="0">
                          <a:effectLst/>
                          <a:latin typeface="Times New Roman" panose="02020603050405020304" pitchFamily="18" charset="0"/>
                          <a:cs typeface="Times New Roman" panose="02020603050405020304" pitchFamily="18" charset="0"/>
                        </a:rPr>
                        <a:t>25%</a:t>
                      </a:r>
                    </a:p>
                  </a:txBody>
                  <a:tcPr marL="51435" marR="51435" marT="9525" marB="0" anchor="ctr"/>
                </a:tc>
                <a:extLst>
                  <a:ext uri="{0D108BD9-81ED-4DB2-BD59-A6C34878D82A}">
                    <a16:rowId xmlns:a16="http://schemas.microsoft.com/office/drawing/2014/main" val="881377320"/>
                  </a:ext>
                </a:extLst>
              </a:tr>
            </a:tbl>
          </a:graphicData>
        </a:graphic>
      </p:graphicFrame>
    </p:spTree>
    <p:extLst>
      <p:ext uri="{BB962C8B-B14F-4D97-AF65-F5344CB8AC3E}">
        <p14:creationId xmlns:p14="http://schemas.microsoft.com/office/powerpoint/2010/main" val="307215743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3C4CF-8083-8138-DD85-12DDA733BA4B}"/>
              </a:ext>
            </a:extLst>
          </p:cNvPr>
          <p:cNvSpPr>
            <a:spLocks noGrp="1"/>
          </p:cNvSpPr>
          <p:nvPr>
            <p:ph type="title"/>
          </p:nvPr>
        </p:nvSpPr>
        <p:spPr>
          <a:xfrm>
            <a:off x="652830" y="319942"/>
            <a:ext cx="8176846" cy="851699"/>
          </a:xfrm>
        </p:spPr>
        <p:txBody>
          <a:bodyPr/>
          <a:lstStyle/>
          <a:p>
            <a:pPr defTabSz="685800" fontAlgn="base">
              <a:spcBef>
                <a:spcPct val="0"/>
              </a:spcBef>
              <a:spcAft>
                <a:spcPct val="0"/>
              </a:spcAft>
            </a:pPr>
            <a:r>
              <a:rPr lang="en-US" sz="2400" dirty="0">
                <a:solidFill>
                  <a:schemeClr val="accent1"/>
                </a:solidFill>
                <a:latin typeface="+mj-lt"/>
              </a:rPr>
              <a:t>2025-2028 REVENUE PROJECTIONS – IGF ONLY</a:t>
            </a:r>
          </a:p>
        </p:txBody>
      </p:sp>
      <p:sp>
        <p:nvSpPr>
          <p:cNvPr id="5" name="Slide Number Placeholder 4">
            <a:extLst>
              <a:ext uri="{FF2B5EF4-FFF2-40B4-BE49-F238E27FC236}">
                <a16:creationId xmlns:a16="http://schemas.microsoft.com/office/drawing/2014/main" id="{7937394A-773A-4C65-97B4-A4E662B98AA4}"/>
              </a:ext>
            </a:extLst>
          </p:cNvPr>
          <p:cNvSpPr>
            <a:spLocks noGrp="1"/>
          </p:cNvSpPr>
          <p:nvPr>
            <p:ph type="sldNum" sz="quarter" idx="11"/>
          </p:nvPr>
        </p:nvSpPr>
        <p:spPr/>
        <p:txBody>
          <a:bodyPr/>
          <a:lstStyle/>
          <a:p>
            <a:fld id="{2392425C-E889-4A93-B643-0E993E815549}" type="slidenum">
              <a:rPr lang="en-US" smtClean="0"/>
              <a:t>53</a:t>
            </a:fld>
            <a:endParaRPr lang="en-US"/>
          </a:p>
        </p:txBody>
      </p:sp>
      <p:graphicFrame>
        <p:nvGraphicFramePr>
          <p:cNvPr id="4" name="Table 3">
            <a:extLst>
              <a:ext uri="{FF2B5EF4-FFF2-40B4-BE49-F238E27FC236}">
                <a16:creationId xmlns:a16="http://schemas.microsoft.com/office/drawing/2014/main" id="{E182619A-0CA4-4679-8BD7-962B73B4717F}"/>
              </a:ext>
            </a:extLst>
          </p:cNvPr>
          <p:cNvGraphicFramePr>
            <a:graphicFrameLocks noGrp="1"/>
          </p:cNvGraphicFramePr>
          <p:nvPr>
            <p:extLst>
              <p:ext uri="{D42A27DB-BD31-4B8C-83A1-F6EECF244321}">
                <p14:modId xmlns:p14="http://schemas.microsoft.com/office/powerpoint/2010/main" val="3851025609"/>
              </p:ext>
            </p:extLst>
          </p:nvPr>
        </p:nvGraphicFramePr>
        <p:xfrm>
          <a:off x="314324" y="884192"/>
          <a:ext cx="8307957" cy="5471853"/>
        </p:xfrm>
        <a:graphic>
          <a:graphicData uri="http://schemas.openxmlformats.org/drawingml/2006/table">
            <a:tbl>
              <a:tblPr>
                <a:tableStyleId>{5940675A-B579-460E-94D1-54222C63F5DA}</a:tableStyleId>
              </a:tblPr>
              <a:tblGrid>
                <a:gridCol w="1414298">
                  <a:extLst>
                    <a:ext uri="{9D8B030D-6E8A-4147-A177-3AD203B41FA5}">
                      <a16:colId xmlns:a16="http://schemas.microsoft.com/office/drawing/2014/main" val="2989574778"/>
                    </a:ext>
                  </a:extLst>
                </a:gridCol>
                <a:gridCol w="912396">
                  <a:extLst>
                    <a:ext uri="{9D8B030D-6E8A-4147-A177-3AD203B41FA5}">
                      <a16:colId xmlns:a16="http://schemas.microsoft.com/office/drawing/2014/main" val="466567880"/>
                    </a:ext>
                  </a:extLst>
                </a:gridCol>
                <a:gridCol w="1194923">
                  <a:extLst>
                    <a:ext uri="{9D8B030D-6E8A-4147-A177-3AD203B41FA5}">
                      <a16:colId xmlns:a16="http://schemas.microsoft.com/office/drawing/2014/main" val="904469918"/>
                    </a:ext>
                  </a:extLst>
                </a:gridCol>
                <a:gridCol w="1196585">
                  <a:extLst>
                    <a:ext uri="{9D8B030D-6E8A-4147-A177-3AD203B41FA5}">
                      <a16:colId xmlns:a16="http://schemas.microsoft.com/office/drawing/2014/main" val="569160629"/>
                    </a:ext>
                  </a:extLst>
                </a:gridCol>
                <a:gridCol w="1196585">
                  <a:extLst>
                    <a:ext uri="{9D8B030D-6E8A-4147-A177-3AD203B41FA5}">
                      <a16:colId xmlns:a16="http://schemas.microsoft.com/office/drawing/2014/main" val="3703006985"/>
                    </a:ext>
                  </a:extLst>
                </a:gridCol>
                <a:gridCol w="1196585">
                  <a:extLst>
                    <a:ext uri="{9D8B030D-6E8A-4147-A177-3AD203B41FA5}">
                      <a16:colId xmlns:a16="http://schemas.microsoft.com/office/drawing/2014/main" val="2893668432"/>
                    </a:ext>
                  </a:extLst>
                </a:gridCol>
                <a:gridCol w="1196585">
                  <a:extLst>
                    <a:ext uri="{9D8B030D-6E8A-4147-A177-3AD203B41FA5}">
                      <a16:colId xmlns:a16="http://schemas.microsoft.com/office/drawing/2014/main" val="3609577751"/>
                    </a:ext>
                  </a:extLst>
                </a:gridCol>
              </a:tblGrid>
              <a:tr h="204805">
                <a:tc>
                  <a:txBody>
                    <a:bodyPr/>
                    <a:lstStyle/>
                    <a:p>
                      <a:pPr marL="0" marR="0" algn="ctr">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ITEM</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080" marR="5080" marT="5080" marB="0" anchor="b"/>
                </a:tc>
                <a:tc gridSpan="2">
                  <a:txBody>
                    <a:bodyPr/>
                    <a:lstStyle/>
                    <a:p>
                      <a:pPr marL="0" marR="0" algn="ctr">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2024</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080" marR="5080" marT="5080" marB="0" anchor="b"/>
                </a:tc>
                <a:tc hMerge="1">
                  <a:txBody>
                    <a:bodyPr/>
                    <a:lstStyle/>
                    <a:p>
                      <a:endParaRPr lang="en-US"/>
                    </a:p>
                  </a:txBody>
                  <a:tcPr/>
                </a:tc>
                <a:tc>
                  <a:txBody>
                    <a:bodyPr/>
                    <a:lstStyle/>
                    <a:p>
                      <a:pPr marL="0" marR="0" algn="ctr">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2025</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080" marR="5080" marT="5080" marB="0" anchor="b"/>
                </a:tc>
                <a:tc>
                  <a:txBody>
                    <a:bodyPr/>
                    <a:lstStyle/>
                    <a:p>
                      <a:pPr marL="0" marR="0" algn="ctr">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2026</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080" marR="5080" marT="5080" marB="0" anchor="b"/>
                </a:tc>
                <a:tc>
                  <a:txBody>
                    <a:bodyPr/>
                    <a:lstStyle/>
                    <a:p>
                      <a:pPr marL="0" marR="0" algn="ctr">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2027</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080" marR="5080" marT="5080" marB="0" anchor="b"/>
                </a:tc>
                <a:tc>
                  <a:txBody>
                    <a:bodyPr/>
                    <a:lstStyle/>
                    <a:p>
                      <a:pPr marL="0" marR="0" algn="ctr">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2028</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080" marR="5080" marT="5080" marB="0" anchor="b"/>
                </a:tc>
                <a:extLst>
                  <a:ext uri="{0D108BD9-81ED-4DB2-BD59-A6C34878D82A}">
                    <a16:rowId xmlns:a16="http://schemas.microsoft.com/office/drawing/2014/main" val="1193967839"/>
                  </a:ext>
                </a:extLst>
              </a:tr>
              <a:tr h="419213">
                <a:tc>
                  <a:txBody>
                    <a:bodyPr/>
                    <a:lstStyle/>
                    <a:p>
                      <a:pPr marL="0" marR="0" algn="ctr">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 </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080" marR="5080" marT="5080" marB="0" anchor="b"/>
                </a:tc>
                <a:tc>
                  <a:txBody>
                    <a:bodyPr/>
                    <a:lstStyle/>
                    <a:p>
                      <a:pPr marL="0" marR="0" algn="ctr">
                        <a:lnSpc>
                          <a:spcPct val="107000"/>
                        </a:lnSpc>
                        <a:spcBef>
                          <a:spcPts val="0"/>
                        </a:spcBef>
                        <a:spcAft>
                          <a:spcPts val="800"/>
                        </a:spcAft>
                      </a:pPr>
                      <a:r>
                        <a:rPr lang="en-US" sz="1400" b="1">
                          <a:effectLst/>
                          <a:latin typeface="Times New Roman" panose="02020603050405020304" pitchFamily="18" charset="0"/>
                          <a:cs typeface="Times New Roman" panose="02020603050405020304" pitchFamily="18" charset="0"/>
                        </a:rPr>
                        <a:t>Budget</a:t>
                      </a:r>
                      <a:endParaRPr lang="en-US" sz="1400" b="1">
                        <a:effectLst/>
                        <a:latin typeface="Times New Roman" panose="02020603050405020304" pitchFamily="18" charset="0"/>
                        <a:ea typeface="Calibri" panose="020F0502020204030204" pitchFamily="34" charset="0"/>
                        <a:cs typeface="Times New Roman" panose="02020603050405020304" pitchFamily="18" charset="0"/>
                      </a:endParaRPr>
                    </a:p>
                  </a:txBody>
                  <a:tcPr marL="5080" marR="5080" marT="5080" marB="0" anchor="b"/>
                </a:tc>
                <a:tc>
                  <a:txBody>
                    <a:bodyPr/>
                    <a:lstStyle/>
                    <a:p>
                      <a:pPr marL="0" marR="0" algn="ctr">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Actual as at September</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080" marR="5080" marT="5080" marB="0" anchor="b"/>
                </a:tc>
                <a:tc>
                  <a:txBody>
                    <a:bodyPr/>
                    <a:lstStyle/>
                    <a:p>
                      <a:pPr marL="0" marR="0" algn="ctr">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Projection</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080" marR="5080" marT="5080" marB="0" anchor="b"/>
                </a:tc>
                <a:tc>
                  <a:txBody>
                    <a:bodyPr/>
                    <a:lstStyle/>
                    <a:p>
                      <a:pPr marL="0" marR="0" algn="ctr">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Projection</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080" marR="5080" marT="5080" marB="0" anchor="b"/>
                </a:tc>
                <a:tc>
                  <a:txBody>
                    <a:bodyPr/>
                    <a:lstStyle/>
                    <a:p>
                      <a:pPr marL="0" marR="0" algn="ctr">
                        <a:lnSpc>
                          <a:spcPct val="107000"/>
                        </a:lnSpc>
                        <a:spcBef>
                          <a:spcPts val="0"/>
                        </a:spcBef>
                        <a:spcAft>
                          <a:spcPts val="800"/>
                        </a:spcAft>
                      </a:pPr>
                      <a:r>
                        <a:rPr lang="en-US" sz="1400" b="1">
                          <a:effectLst/>
                          <a:latin typeface="Times New Roman" panose="02020603050405020304" pitchFamily="18" charset="0"/>
                          <a:cs typeface="Times New Roman" panose="02020603050405020304" pitchFamily="18" charset="0"/>
                        </a:rPr>
                        <a:t>Projection</a:t>
                      </a:r>
                      <a:endParaRPr lang="en-US" sz="1400" b="1">
                        <a:effectLst/>
                        <a:latin typeface="Times New Roman" panose="02020603050405020304" pitchFamily="18" charset="0"/>
                        <a:ea typeface="Calibri" panose="020F0502020204030204" pitchFamily="34" charset="0"/>
                        <a:cs typeface="Times New Roman" panose="02020603050405020304" pitchFamily="18" charset="0"/>
                      </a:endParaRPr>
                    </a:p>
                  </a:txBody>
                  <a:tcPr marL="5080" marR="5080" marT="5080" marB="0" anchor="b"/>
                </a:tc>
                <a:tc>
                  <a:txBody>
                    <a:bodyPr/>
                    <a:lstStyle/>
                    <a:p>
                      <a:pPr marL="0" marR="0" algn="ctr">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Projection</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080" marR="5080" marT="5080" marB="0" anchor="b"/>
                </a:tc>
                <a:extLst>
                  <a:ext uri="{0D108BD9-81ED-4DB2-BD59-A6C34878D82A}">
                    <a16:rowId xmlns:a16="http://schemas.microsoft.com/office/drawing/2014/main" val="434389671"/>
                  </a:ext>
                </a:extLst>
              </a:tr>
              <a:tr h="409730">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Property Rate</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080" marR="5080" marT="5080"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80,409.39 </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22,180.00 </a:t>
                      </a:r>
                    </a:p>
                  </a:txBody>
                  <a:tcPr marL="9525" marR="9525" marT="9525" marB="0" anchor="b"/>
                </a:tc>
                <a:tc>
                  <a:txBody>
                    <a:bodyPr/>
                    <a:lstStyle/>
                    <a:p>
                      <a:pPr algn="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             80,000.00 </a:t>
                      </a:r>
                    </a:p>
                  </a:txBody>
                  <a:tcPr marL="9525" marR="9525" marT="9525" marB="0" anchor="b"/>
                </a:tc>
                <a:tc>
                  <a:txBody>
                    <a:bodyPr/>
                    <a:lstStyle/>
                    <a:p>
                      <a:pPr algn="r" rtl="0" fontAlgn="ctr"/>
                      <a:r>
                        <a:rPr lang="en-US" sz="1400" b="0" i="0" u="none" strike="noStrike">
                          <a:solidFill>
                            <a:srgbClr val="000000"/>
                          </a:solidFill>
                          <a:effectLst/>
                          <a:latin typeface="Times New Roman" panose="02020603050405020304" pitchFamily="18" charset="0"/>
                          <a:cs typeface="Times New Roman" panose="02020603050405020304" pitchFamily="18" charset="0"/>
                        </a:rPr>
                        <a:t>             88,000.00 </a:t>
                      </a:r>
                    </a:p>
                  </a:txBody>
                  <a:tcPr marL="9525" marR="9525" marT="9525" marB="0" anchor="b"/>
                </a:tc>
                <a:tc>
                  <a:txBody>
                    <a:bodyPr/>
                    <a:lstStyle/>
                    <a:p>
                      <a:pPr algn="r" rtl="0" fontAlgn="ctr"/>
                      <a:r>
                        <a:rPr lang="en-US" sz="1400" b="0" i="0" u="none" strike="noStrike">
                          <a:solidFill>
                            <a:srgbClr val="000000"/>
                          </a:solidFill>
                          <a:effectLst/>
                          <a:latin typeface="Times New Roman" panose="02020603050405020304" pitchFamily="18" charset="0"/>
                          <a:cs typeface="Times New Roman" panose="02020603050405020304" pitchFamily="18" charset="0"/>
                        </a:rPr>
                        <a:t>           96,800.00 </a:t>
                      </a:r>
                    </a:p>
                  </a:txBody>
                  <a:tcPr marL="9525" marR="9525" marT="9525" marB="0" anchor="b"/>
                </a:tc>
                <a:tc>
                  <a:txBody>
                    <a:bodyPr/>
                    <a:lstStyle/>
                    <a:p>
                      <a:pPr algn="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        106,480.00 </a:t>
                      </a:r>
                    </a:p>
                  </a:txBody>
                  <a:tcPr marL="9525" marR="9525" marT="9525" marB="0" anchor="b"/>
                </a:tc>
                <a:extLst>
                  <a:ext uri="{0D108BD9-81ED-4DB2-BD59-A6C34878D82A}">
                    <a16:rowId xmlns:a16="http://schemas.microsoft.com/office/drawing/2014/main" val="2481578601"/>
                  </a:ext>
                </a:extLst>
              </a:tr>
              <a:tr h="409730">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Basic Rates</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080" marR="5080" marT="5080"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1,000.00 </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541.00 </a:t>
                      </a:r>
                    </a:p>
                  </a:txBody>
                  <a:tcPr marL="9525" marR="9525" marT="9525" marB="0" anchor="b"/>
                </a:tc>
                <a:tc>
                  <a:txBody>
                    <a:bodyPr/>
                    <a:lstStyle/>
                    <a:p>
                      <a:pPr algn="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               1,000.00 </a:t>
                      </a:r>
                    </a:p>
                  </a:txBody>
                  <a:tcPr marL="9525" marR="9525" marT="9525" marB="0" anchor="b"/>
                </a:tc>
                <a:tc>
                  <a:txBody>
                    <a:bodyPr/>
                    <a:lstStyle/>
                    <a:p>
                      <a:pPr algn="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               1,100.00 </a:t>
                      </a:r>
                    </a:p>
                  </a:txBody>
                  <a:tcPr marL="9525" marR="9525" marT="9525" marB="0" anchor="b"/>
                </a:tc>
                <a:tc>
                  <a:txBody>
                    <a:bodyPr/>
                    <a:lstStyle/>
                    <a:p>
                      <a:pPr algn="r" rtl="0" fontAlgn="ctr"/>
                      <a:r>
                        <a:rPr lang="en-US" sz="1400" b="0" i="0" u="none" strike="noStrike">
                          <a:solidFill>
                            <a:srgbClr val="000000"/>
                          </a:solidFill>
                          <a:effectLst/>
                          <a:latin typeface="Times New Roman" panose="02020603050405020304" pitchFamily="18" charset="0"/>
                          <a:cs typeface="Times New Roman" panose="02020603050405020304" pitchFamily="18" charset="0"/>
                        </a:rPr>
                        <a:t>             1,210.00 </a:t>
                      </a:r>
                    </a:p>
                  </a:txBody>
                  <a:tcPr marL="9525" marR="9525" marT="9525" marB="0" anchor="b"/>
                </a:tc>
                <a:tc>
                  <a:txBody>
                    <a:bodyPr/>
                    <a:lstStyle/>
                    <a:p>
                      <a:pPr algn="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            1,331.00 </a:t>
                      </a:r>
                    </a:p>
                  </a:txBody>
                  <a:tcPr marL="9525" marR="9525" marT="9525" marB="0" anchor="b"/>
                </a:tc>
                <a:extLst>
                  <a:ext uri="{0D108BD9-81ED-4DB2-BD59-A6C34878D82A}">
                    <a16:rowId xmlns:a16="http://schemas.microsoft.com/office/drawing/2014/main" val="3843295348"/>
                  </a:ext>
                </a:extLst>
              </a:tr>
              <a:tr h="493921">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Fees </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080" marR="5080" marT="5080"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443,360.00 </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303,036.64 </a:t>
                      </a:r>
                    </a:p>
                  </a:txBody>
                  <a:tcPr marL="9525" marR="9525" marT="9525" marB="0" anchor="b"/>
                </a:tc>
                <a:tc>
                  <a:txBody>
                    <a:bodyPr/>
                    <a:lstStyle/>
                    <a:p>
                      <a:pPr algn="r" rtl="0" fontAlgn="ctr"/>
                      <a:r>
                        <a:rPr lang="en-US" sz="1400" b="0" i="0" u="none" strike="noStrike">
                          <a:solidFill>
                            <a:srgbClr val="000000"/>
                          </a:solidFill>
                          <a:effectLst/>
                          <a:latin typeface="Times New Roman" panose="02020603050405020304" pitchFamily="18" charset="0"/>
                          <a:cs typeface="Times New Roman" panose="02020603050405020304" pitchFamily="18" charset="0"/>
                        </a:rPr>
                        <a:t>           453,360.00 </a:t>
                      </a:r>
                    </a:p>
                  </a:txBody>
                  <a:tcPr marL="9525" marR="9525" marT="9525" marB="0" anchor="b"/>
                </a:tc>
                <a:tc>
                  <a:txBody>
                    <a:bodyPr/>
                    <a:lstStyle/>
                    <a:p>
                      <a:pPr algn="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           498,696.00 </a:t>
                      </a:r>
                    </a:p>
                  </a:txBody>
                  <a:tcPr marL="9525" marR="9525" marT="9525" marB="0" anchor="b"/>
                </a:tc>
                <a:tc>
                  <a:txBody>
                    <a:bodyPr/>
                    <a:lstStyle/>
                    <a:p>
                      <a:pPr algn="r" rtl="0" fontAlgn="ctr"/>
                      <a:r>
                        <a:rPr lang="en-US" sz="1400" b="0" i="0" u="none" strike="noStrike">
                          <a:solidFill>
                            <a:srgbClr val="000000"/>
                          </a:solidFill>
                          <a:effectLst/>
                          <a:latin typeface="Times New Roman" panose="02020603050405020304" pitchFamily="18" charset="0"/>
                          <a:cs typeface="Times New Roman" panose="02020603050405020304" pitchFamily="18" charset="0"/>
                        </a:rPr>
                        <a:t>         548,565.60 </a:t>
                      </a:r>
                    </a:p>
                  </a:txBody>
                  <a:tcPr marL="9525" marR="9525" marT="9525" marB="0" anchor="b"/>
                </a:tc>
                <a:tc>
                  <a:txBody>
                    <a:bodyPr/>
                    <a:lstStyle/>
                    <a:p>
                      <a:pPr algn="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        603,422.16 </a:t>
                      </a:r>
                    </a:p>
                  </a:txBody>
                  <a:tcPr marL="9525" marR="9525" marT="9525" marB="0" anchor="b"/>
                </a:tc>
                <a:extLst>
                  <a:ext uri="{0D108BD9-81ED-4DB2-BD59-A6C34878D82A}">
                    <a16:rowId xmlns:a16="http://schemas.microsoft.com/office/drawing/2014/main" val="3573408939"/>
                  </a:ext>
                </a:extLst>
              </a:tr>
              <a:tr h="409730">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Fines</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080" marR="5080" marT="5080"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39,500.00 </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37,252.00 </a:t>
                      </a:r>
                    </a:p>
                  </a:txBody>
                  <a:tcPr marL="9525" marR="9525" marT="9525" marB="0" anchor="b"/>
                </a:tc>
                <a:tc>
                  <a:txBody>
                    <a:bodyPr/>
                    <a:lstStyle/>
                    <a:p>
                      <a:pPr algn="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             39,500.00 </a:t>
                      </a:r>
                    </a:p>
                  </a:txBody>
                  <a:tcPr marL="9525" marR="9525" marT="9525" marB="0" anchor="b"/>
                </a:tc>
                <a:tc>
                  <a:txBody>
                    <a:bodyPr/>
                    <a:lstStyle/>
                    <a:p>
                      <a:pPr algn="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             43,450.00 </a:t>
                      </a:r>
                    </a:p>
                  </a:txBody>
                  <a:tcPr marL="9525" marR="9525" marT="9525" marB="0" anchor="b"/>
                </a:tc>
                <a:tc>
                  <a:txBody>
                    <a:bodyPr/>
                    <a:lstStyle/>
                    <a:p>
                      <a:pPr algn="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           47,795.00 </a:t>
                      </a:r>
                    </a:p>
                  </a:txBody>
                  <a:tcPr marL="9525" marR="9525" marT="9525" marB="0" anchor="b"/>
                </a:tc>
                <a:tc>
                  <a:txBody>
                    <a:bodyPr/>
                    <a:lstStyle/>
                    <a:p>
                      <a:pPr algn="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          52,574.50 </a:t>
                      </a:r>
                    </a:p>
                  </a:txBody>
                  <a:tcPr marL="9525" marR="9525" marT="9525" marB="0" anchor="b"/>
                </a:tc>
                <a:extLst>
                  <a:ext uri="{0D108BD9-81ED-4DB2-BD59-A6C34878D82A}">
                    <a16:rowId xmlns:a16="http://schemas.microsoft.com/office/drawing/2014/main" val="1460259021"/>
                  </a:ext>
                </a:extLst>
              </a:tr>
              <a:tr h="493921">
                <a:tc>
                  <a:txBody>
                    <a:bodyPr/>
                    <a:lstStyle/>
                    <a:p>
                      <a:pPr marL="0" marR="0">
                        <a:lnSpc>
                          <a:spcPct val="107000"/>
                        </a:lnSpc>
                        <a:spcBef>
                          <a:spcPts val="0"/>
                        </a:spcBef>
                        <a:spcAft>
                          <a:spcPts val="800"/>
                        </a:spcAft>
                      </a:pPr>
                      <a:r>
                        <a:rPr lang="en-US" sz="1400" b="1">
                          <a:effectLst/>
                          <a:latin typeface="Times New Roman" panose="02020603050405020304" pitchFamily="18" charset="0"/>
                          <a:cs typeface="Times New Roman" panose="02020603050405020304" pitchFamily="18" charset="0"/>
                        </a:rPr>
                        <a:t>Licence</a:t>
                      </a:r>
                      <a:endParaRPr lang="en-US" sz="1400" b="1">
                        <a:effectLst/>
                        <a:latin typeface="Times New Roman" panose="02020603050405020304" pitchFamily="18" charset="0"/>
                        <a:ea typeface="Calibri" panose="020F0502020204030204" pitchFamily="34" charset="0"/>
                        <a:cs typeface="Times New Roman" panose="02020603050405020304" pitchFamily="18" charset="0"/>
                      </a:endParaRPr>
                    </a:p>
                  </a:txBody>
                  <a:tcPr marL="5080" marR="5080" marT="5080"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166,968.00 </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98,767.87 </a:t>
                      </a:r>
                    </a:p>
                  </a:txBody>
                  <a:tcPr marL="9525" marR="9525" marT="9525" marB="0" anchor="b"/>
                </a:tc>
                <a:tc>
                  <a:txBody>
                    <a:bodyPr/>
                    <a:lstStyle/>
                    <a:p>
                      <a:pPr algn="r" rtl="0" fontAlgn="ctr"/>
                      <a:r>
                        <a:rPr lang="en-US" sz="1400" b="0" i="0" u="none" strike="noStrike">
                          <a:solidFill>
                            <a:srgbClr val="000000"/>
                          </a:solidFill>
                          <a:effectLst/>
                          <a:latin typeface="Times New Roman" panose="02020603050405020304" pitchFamily="18" charset="0"/>
                          <a:cs typeface="Times New Roman" panose="02020603050405020304" pitchFamily="18" charset="0"/>
                        </a:rPr>
                        <a:t>           176,420.00 </a:t>
                      </a:r>
                    </a:p>
                  </a:txBody>
                  <a:tcPr marL="9525" marR="9525" marT="9525" marB="0" anchor="b"/>
                </a:tc>
                <a:tc>
                  <a:txBody>
                    <a:bodyPr/>
                    <a:lstStyle/>
                    <a:p>
                      <a:pPr algn="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           194,062.00 </a:t>
                      </a:r>
                    </a:p>
                  </a:txBody>
                  <a:tcPr marL="9525" marR="9525" marT="9525" marB="0" anchor="b"/>
                </a:tc>
                <a:tc>
                  <a:txBody>
                    <a:bodyPr/>
                    <a:lstStyle/>
                    <a:p>
                      <a:pPr algn="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         213,468.20 </a:t>
                      </a:r>
                    </a:p>
                  </a:txBody>
                  <a:tcPr marL="9525" marR="9525" marT="9525" marB="0" anchor="b"/>
                </a:tc>
                <a:tc>
                  <a:txBody>
                    <a:bodyPr/>
                    <a:lstStyle/>
                    <a:p>
                      <a:pPr algn="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        234,815.02 </a:t>
                      </a:r>
                    </a:p>
                  </a:txBody>
                  <a:tcPr marL="9525" marR="9525" marT="9525" marB="0" anchor="b"/>
                </a:tc>
                <a:extLst>
                  <a:ext uri="{0D108BD9-81ED-4DB2-BD59-A6C34878D82A}">
                    <a16:rowId xmlns:a16="http://schemas.microsoft.com/office/drawing/2014/main" val="1744279049"/>
                  </a:ext>
                </a:extLst>
              </a:tr>
              <a:tr h="409730">
                <a:tc>
                  <a:txBody>
                    <a:bodyPr/>
                    <a:lstStyle/>
                    <a:p>
                      <a:pPr marL="0" marR="0">
                        <a:lnSpc>
                          <a:spcPct val="107000"/>
                        </a:lnSpc>
                        <a:spcBef>
                          <a:spcPts val="0"/>
                        </a:spcBef>
                        <a:spcAft>
                          <a:spcPts val="800"/>
                        </a:spcAft>
                      </a:pPr>
                      <a:r>
                        <a:rPr lang="en-US" sz="1400" b="1">
                          <a:effectLst/>
                          <a:latin typeface="Times New Roman" panose="02020603050405020304" pitchFamily="18" charset="0"/>
                          <a:cs typeface="Times New Roman" panose="02020603050405020304" pitchFamily="18" charset="0"/>
                        </a:rPr>
                        <a:t>Land</a:t>
                      </a:r>
                      <a:endParaRPr lang="en-US" sz="1400" b="1">
                        <a:effectLst/>
                        <a:latin typeface="Times New Roman" panose="02020603050405020304" pitchFamily="18" charset="0"/>
                        <a:ea typeface="Calibri" panose="020F0502020204030204" pitchFamily="34" charset="0"/>
                        <a:cs typeface="Times New Roman" panose="02020603050405020304" pitchFamily="18" charset="0"/>
                      </a:endParaRPr>
                    </a:p>
                  </a:txBody>
                  <a:tcPr marL="5080" marR="5080" marT="5080"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43,000.00 </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22,524.71 </a:t>
                      </a:r>
                    </a:p>
                  </a:txBody>
                  <a:tcPr marL="9525" marR="9525" marT="9525" marB="0" anchor="b"/>
                </a:tc>
                <a:tc>
                  <a:txBody>
                    <a:bodyPr/>
                    <a:lstStyle/>
                    <a:p>
                      <a:pPr algn="r" rtl="0" fontAlgn="ctr"/>
                      <a:r>
                        <a:rPr lang="en-US" sz="1400" b="0" i="0" u="none" strike="noStrike">
                          <a:solidFill>
                            <a:srgbClr val="000000"/>
                          </a:solidFill>
                          <a:effectLst/>
                          <a:latin typeface="Times New Roman" panose="02020603050405020304" pitchFamily="18" charset="0"/>
                          <a:cs typeface="Times New Roman" panose="02020603050405020304" pitchFamily="18" charset="0"/>
                        </a:rPr>
                        <a:t>             43,000.00 </a:t>
                      </a:r>
                    </a:p>
                  </a:txBody>
                  <a:tcPr marL="9525" marR="9525" marT="9525" marB="0" anchor="b"/>
                </a:tc>
                <a:tc>
                  <a:txBody>
                    <a:bodyPr/>
                    <a:lstStyle/>
                    <a:p>
                      <a:pPr algn="r" rtl="0" fontAlgn="ctr"/>
                      <a:r>
                        <a:rPr lang="en-US" sz="1400" b="0" i="0" u="none" strike="noStrike">
                          <a:solidFill>
                            <a:srgbClr val="000000"/>
                          </a:solidFill>
                          <a:effectLst/>
                          <a:latin typeface="Times New Roman" panose="02020603050405020304" pitchFamily="18" charset="0"/>
                          <a:cs typeface="Times New Roman" panose="02020603050405020304" pitchFamily="18" charset="0"/>
                        </a:rPr>
                        <a:t>             47,300.00 </a:t>
                      </a:r>
                    </a:p>
                  </a:txBody>
                  <a:tcPr marL="9525" marR="9525" marT="9525" marB="0" anchor="b"/>
                </a:tc>
                <a:tc>
                  <a:txBody>
                    <a:bodyPr/>
                    <a:lstStyle/>
                    <a:p>
                      <a:pPr algn="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           52,030.00 </a:t>
                      </a:r>
                    </a:p>
                  </a:txBody>
                  <a:tcPr marL="9525" marR="9525" marT="9525" marB="0" anchor="b"/>
                </a:tc>
                <a:tc>
                  <a:txBody>
                    <a:bodyPr/>
                    <a:lstStyle/>
                    <a:p>
                      <a:pPr algn="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          57,233.00 </a:t>
                      </a:r>
                    </a:p>
                  </a:txBody>
                  <a:tcPr marL="9525" marR="9525" marT="9525" marB="0" anchor="b"/>
                </a:tc>
                <a:extLst>
                  <a:ext uri="{0D108BD9-81ED-4DB2-BD59-A6C34878D82A}">
                    <a16:rowId xmlns:a16="http://schemas.microsoft.com/office/drawing/2014/main" val="2332642845"/>
                  </a:ext>
                </a:extLst>
              </a:tr>
              <a:tr h="409730">
                <a:tc>
                  <a:txBody>
                    <a:bodyPr/>
                    <a:lstStyle/>
                    <a:p>
                      <a:pPr marL="0" marR="0">
                        <a:lnSpc>
                          <a:spcPct val="107000"/>
                        </a:lnSpc>
                        <a:spcBef>
                          <a:spcPts val="0"/>
                        </a:spcBef>
                        <a:spcAft>
                          <a:spcPts val="800"/>
                        </a:spcAft>
                      </a:pPr>
                      <a:r>
                        <a:rPr lang="en-US" sz="1400" b="1">
                          <a:effectLst/>
                          <a:latin typeface="Times New Roman" panose="02020603050405020304" pitchFamily="18" charset="0"/>
                          <a:cs typeface="Times New Roman" panose="02020603050405020304" pitchFamily="18" charset="0"/>
                        </a:rPr>
                        <a:t>Rent</a:t>
                      </a:r>
                      <a:endParaRPr lang="en-US" sz="1400" b="1">
                        <a:effectLst/>
                        <a:latin typeface="Times New Roman" panose="02020603050405020304" pitchFamily="18" charset="0"/>
                        <a:ea typeface="Calibri" panose="020F0502020204030204" pitchFamily="34" charset="0"/>
                        <a:cs typeface="Times New Roman" panose="02020603050405020304" pitchFamily="18" charset="0"/>
                      </a:endParaRPr>
                    </a:p>
                  </a:txBody>
                  <a:tcPr marL="5080" marR="5080" marT="5080"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76,145.87 </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61,048.99 </a:t>
                      </a:r>
                    </a:p>
                  </a:txBody>
                  <a:tcPr marL="9525" marR="9525" marT="9525" marB="0" anchor="b"/>
                </a:tc>
                <a:tc>
                  <a:txBody>
                    <a:bodyPr/>
                    <a:lstStyle/>
                    <a:p>
                      <a:pPr algn="r" rtl="0" fontAlgn="ctr"/>
                      <a:r>
                        <a:rPr lang="en-US" sz="1400" b="0" i="0" u="none" strike="noStrike">
                          <a:solidFill>
                            <a:srgbClr val="000000"/>
                          </a:solidFill>
                          <a:effectLst/>
                          <a:latin typeface="Times New Roman" panose="02020603050405020304" pitchFamily="18" charset="0"/>
                          <a:cs typeface="Times New Roman" panose="02020603050405020304" pitchFamily="18" charset="0"/>
                        </a:rPr>
                        <a:t>             76,145.87 </a:t>
                      </a:r>
                    </a:p>
                  </a:txBody>
                  <a:tcPr marL="9525" marR="9525" marT="9525" marB="0" anchor="b"/>
                </a:tc>
                <a:tc>
                  <a:txBody>
                    <a:bodyPr/>
                    <a:lstStyle/>
                    <a:p>
                      <a:pPr algn="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             83,760.46 </a:t>
                      </a:r>
                    </a:p>
                  </a:txBody>
                  <a:tcPr marL="9525" marR="9525" marT="9525" marB="0" anchor="b"/>
                </a:tc>
                <a:tc>
                  <a:txBody>
                    <a:bodyPr/>
                    <a:lstStyle/>
                    <a:p>
                      <a:pPr algn="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           92,136.50 </a:t>
                      </a:r>
                    </a:p>
                  </a:txBody>
                  <a:tcPr marL="9525" marR="9525" marT="9525" marB="0" anchor="b"/>
                </a:tc>
                <a:tc>
                  <a:txBody>
                    <a:bodyPr/>
                    <a:lstStyle/>
                    <a:p>
                      <a:pPr algn="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        101,350.15 </a:t>
                      </a:r>
                    </a:p>
                  </a:txBody>
                  <a:tcPr marL="9525" marR="9525" marT="9525" marB="0" anchor="b"/>
                </a:tc>
                <a:extLst>
                  <a:ext uri="{0D108BD9-81ED-4DB2-BD59-A6C34878D82A}">
                    <a16:rowId xmlns:a16="http://schemas.microsoft.com/office/drawing/2014/main" val="2690992382"/>
                  </a:ext>
                </a:extLst>
              </a:tr>
              <a:tr h="319146">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Investment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080" marR="5080" marT="5080"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 </a:t>
                      </a:r>
                    </a:p>
                  </a:txBody>
                  <a:tcPr marL="9525" marR="9525" marT="9525" marB="0" anchor="b"/>
                </a:tc>
                <a:tc>
                  <a:txBody>
                    <a:bodyPr/>
                    <a:lstStyle/>
                    <a:p>
                      <a:pPr algn="r" rtl="0" fontAlgn="ctr"/>
                      <a:r>
                        <a:rPr lang="en-US" sz="1400" b="0" i="0" u="none" strike="noStrike">
                          <a:solidFill>
                            <a:srgbClr val="000000"/>
                          </a:solidFill>
                          <a:effectLst/>
                          <a:latin typeface="Times New Roman" panose="02020603050405020304" pitchFamily="18" charset="0"/>
                          <a:cs typeface="Times New Roman" panose="02020603050405020304" pitchFamily="18" charset="0"/>
                        </a:rPr>
                        <a:t> - </a:t>
                      </a:r>
                    </a:p>
                  </a:txBody>
                  <a:tcPr marL="9525" marR="9525" marT="9525" marB="0" anchor="b"/>
                </a:tc>
                <a:tc>
                  <a:txBody>
                    <a:bodyPr/>
                    <a:lstStyle/>
                    <a:p>
                      <a:pPr algn="r" rtl="0" fontAlgn="ctr"/>
                      <a:r>
                        <a:rPr lang="en-US" sz="1400" b="0" i="0" u="none" strike="noStrike">
                          <a:solidFill>
                            <a:srgbClr val="000000"/>
                          </a:solidFill>
                          <a:effectLst/>
                          <a:latin typeface="Times New Roman" panose="02020603050405020304" pitchFamily="18" charset="0"/>
                          <a:cs typeface="Times New Roman" panose="02020603050405020304" pitchFamily="18" charset="0"/>
                        </a:rPr>
                        <a:t> - </a:t>
                      </a:r>
                    </a:p>
                  </a:txBody>
                  <a:tcPr marL="9525" marR="9525" marT="9525" marB="0" anchor="b"/>
                </a:tc>
                <a:tc>
                  <a:txBody>
                    <a:bodyPr/>
                    <a:lstStyle/>
                    <a:p>
                      <a:pPr algn="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 - </a:t>
                      </a:r>
                    </a:p>
                  </a:txBody>
                  <a:tcPr marL="9525" marR="9525" marT="9525" marB="0" anchor="b"/>
                </a:tc>
                <a:tc>
                  <a:txBody>
                    <a:bodyPr/>
                    <a:lstStyle/>
                    <a:p>
                      <a:pPr algn="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 - </a:t>
                      </a:r>
                    </a:p>
                  </a:txBody>
                  <a:tcPr marL="9525" marR="9525" marT="9525" marB="0" anchor="b"/>
                </a:tc>
                <a:extLst>
                  <a:ext uri="{0D108BD9-81ED-4DB2-BD59-A6C34878D82A}">
                    <a16:rowId xmlns:a16="http://schemas.microsoft.com/office/drawing/2014/main" val="73039269"/>
                  </a:ext>
                </a:extLst>
              </a:tr>
              <a:tr h="493921">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Sub-Total</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080" marR="5080" marT="5080"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850,383.26 </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545,351.21 </a:t>
                      </a:r>
                    </a:p>
                  </a:txBody>
                  <a:tcPr marL="9525" marR="9525" marT="9525" marB="0" anchor="b"/>
                </a:tc>
                <a:tc>
                  <a:txBody>
                    <a:bodyPr/>
                    <a:lstStyle/>
                    <a:p>
                      <a:pPr algn="r" rtl="0" fontAlgn="ctr"/>
                      <a:r>
                        <a:rPr lang="en-US" sz="1400" b="0" i="0" u="none" strike="noStrike">
                          <a:solidFill>
                            <a:srgbClr val="000000"/>
                          </a:solidFill>
                          <a:effectLst/>
                          <a:latin typeface="Times New Roman" panose="02020603050405020304" pitchFamily="18" charset="0"/>
                          <a:cs typeface="Times New Roman" panose="02020603050405020304" pitchFamily="18" charset="0"/>
                        </a:rPr>
                        <a:t>           869,425.87 </a:t>
                      </a:r>
                    </a:p>
                  </a:txBody>
                  <a:tcPr marL="9525" marR="9525" marT="9525" marB="0" anchor="b"/>
                </a:tc>
                <a:tc>
                  <a:txBody>
                    <a:bodyPr/>
                    <a:lstStyle/>
                    <a:p>
                      <a:pPr algn="r" rtl="0" fontAlgn="ctr"/>
                      <a:r>
                        <a:rPr lang="en-US" sz="1400" b="0" i="0" u="none" strike="noStrike">
                          <a:solidFill>
                            <a:srgbClr val="000000"/>
                          </a:solidFill>
                          <a:effectLst/>
                          <a:latin typeface="Times New Roman" panose="02020603050405020304" pitchFamily="18" charset="0"/>
                          <a:cs typeface="Times New Roman" panose="02020603050405020304" pitchFamily="18" charset="0"/>
                        </a:rPr>
                        <a:t>           956,368.46 </a:t>
                      </a:r>
                    </a:p>
                  </a:txBody>
                  <a:tcPr marL="9525" marR="9525" marT="9525" marB="0" anchor="b"/>
                </a:tc>
                <a:tc>
                  <a:txBody>
                    <a:bodyPr/>
                    <a:lstStyle/>
                    <a:p>
                      <a:pPr algn="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      1,052,005.30 </a:t>
                      </a:r>
                    </a:p>
                  </a:txBody>
                  <a:tcPr marL="9525" marR="9525" marT="9525" marB="0" anchor="b"/>
                </a:tc>
                <a:tc>
                  <a:txBody>
                    <a:bodyPr/>
                    <a:lstStyle/>
                    <a:p>
                      <a:pPr algn="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     1,157,205.83 </a:t>
                      </a:r>
                    </a:p>
                  </a:txBody>
                  <a:tcPr marL="9525" marR="9525" marT="9525" marB="0" anchor="b"/>
                </a:tc>
                <a:extLst>
                  <a:ext uri="{0D108BD9-81ED-4DB2-BD59-A6C34878D82A}">
                    <a16:rowId xmlns:a16="http://schemas.microsoft.com/office/drawing/2014/main" val="3109331341"/>
                  </a:ext>
                </a:extLst>
              </a:tr>
              <a:tr h="331397">
                <a:tc>
                  <a:txBody>
                    <a:bodyPr/>
                    <a:lstStyle/>
                    <a:p>
                      <a:pPr marL="0" marR="0">
                        <a:lnSpc>
                          <a:spcPct val="107000"/>
                        </a:lnSpc>
                        <a:spcBef>
                          <a:spcPts val="0"/>
                        </a:spcBef>
                        <a:spcAft>
                          <a:spcPts val="800"/>
                        </a:spcAft>
                      </a:pPr>
                      <a:r>
                        <a:rPr lang="en-US" sz="1400" b="1">
                          <a:effectLst/>
                          <a:latin typeface="Times New Roman" panose="02020603050405020304" pitchFamily="18" charset="0"/>
                          <a:cs typeface="Times New Roman" panose="02020603050405020304" pitchFamily="18" charset="0"/>
                        </a:rPr>
                        <a:t>Royalties</a:t>
                      </a:r>
                      <a:endParaRPr lang="en-US" sz="1400" b="1">
                        <a:effectLst/>
                        <a:latin typeface="Times New Roman" panose="02020603050405020304" pitchFamily="18" charset="0"/>
                        <a:ea typeface="Calibri" panose="020F0502020204030204" pitchFamily="34" charset="0"/>
                        <a:cs typeface="Times New Roman" panose="02020603050405020304" pitchFamily="18" charset="0"/>
                      </a:endParaRPr>
                    </a:p>
                  </a:txBody>
                  <a:tcPr marL="5080" marR="5080" marT="5080"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 </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 </a:t>
                      </a:r>
                    </a:p>
                  </a:txBody>
                  <a:tcPr marL="9525" marR="9525" marT="9525" marB="0" anchor="b"/>
                </a:tc>
                <a:tc>
                  <a:txBody>
                    <a:bodyPr/>
                    <a:lstStyle/>
                    <a:p>
                      <a:pPr algn="r" rtl="0" fontAlgn="ctr"/>
                      <a:r>
                        <a:rPr lang="en-US" sz="1400" b="0" i="0" u="none" strike="noStrike">
                          <a:solidFill>
                            <a:srgbClr val="000000"/>
                          </a:solidFill>
                          <a:effectLst/>
                          <a:latin typeface="Times New Roman" panose="02020603050405020304" pitchFamily="18" charset="0"/>
                          <a:cs typeface="Times New Roman" panose="02020603050405020304" pitchFamily="18" charset="0"/>
                        </a:rPr>
                        <a:t> - </a:t>
                      </a:r>
                    </a:p>
                  </a:txBody>
                  <a:tcPr marL="9525" marR="9525" marT="9525" marB="0" anchor="b"/>
                </a:tc>
                <a:tc>
                  <a:txBody>
                    <a:bodyPr/>
                    <a:lstStyle/>
                    <a:p>
                      <a:pPr algn="r" rtl="0" fontAlgn="ctr"/>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b"/>
                </a:tc>
                <a:tc>
                  <a:txBody>
                    <a:bodyPr/>
                    <a:lstStyle/>
                    <a:p>
                      <a:pPr algn="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                       -   </a:t>
                      </a:r>
                    </a:p>
                  </a:txBody>
                  <a:tcPr marL="9525" marR="9525" marT="9525" marB="0" anchor="b"/>
                </a:tc>
                <a:tc>
                  <a:txBody>
                    <a:bodyPr/>
                    <a:lstStyle/>
                    <a:p>
                      <a:pPr algn="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                      -   </a:t>
                      </a:r>
                    </a:p>
                  </a:txBody>
                  <a:tcPr marL="9525" marR="9525" marT="9525" marB="0" anchor="b"/>
                </a:tc>
                <a:extLst>
                  <a:ext uri="{0D108BD9-81ED-4DB2-BD59-A6C34878D82A}">
                    <a16:rowId xmlns:a16="http://schemas.microsoft.com/office/drawing/2014/main" val="3342249821"/>
                  </a:ext>
                </a:extLst>
              </a:tr>
              <a:tr h="493921">
                <a:tc>
                  <a:txBody>
                    <a:bodyPr/>
                    <a:lstStyle/>
                    <a:p>
                      <a:pPr marL="0" marR="0">
                        <a:lnSpc>
                          <a:spcPct val="107000"/>
                        </a:lnSpc>
                        <a:spcBef>
                          <a:spcPts val="0"/>
                        </a:spcBef>
                        <a:spcAft>
                          <a:spcPts val="800"/>
                        </a:spcAft>
                      </a:pPr>
                      <a:r>
                        <a:rPr lang="en-US" sz="1400" b="1">
                          <a:effectLst/>
                          <a:latin typeface="Times New Roman" panose="02020603050405020304" pitchFamily="18" charset="0"/>
                          <a:cs typeface="Times New Roman" panose="02020603050405020304" pitchFamily="18" charset="0"/>
                        </a:rPr>
                        <a:t>Total</a:t>
                      </a:r>
                      <a:endParaRPr lang="en-US" sz="1400" b="1">
                        <a:effectLst/>
                        <a:latin typeface="Times New Roman" panose="02020603050405020304" pitchFamily="18" charset="0"/>
                        <a:ea typeface="Calibri" panose="020F0502020204030204" pitchFamily="34" charset="0"/>
                        <a:cs typeface="Times New Roman" panose="02020603050405020304" pitchFamily="18" charset="0"/>
                      </a:endParaRPr>
                    </a:p>
                  </a:txBody>
                  <a:tcPr marL="5080" marR="5080" marT="5080" marB="0" anchor="b"/>
                </a:tc>
                <a:tc>
                  <a:txBody>
                    <a:bodyPr/>
                    <a:lstStyle/>
                    <a:p>
                      <a:pPr algn="r" fontAlgn="b"/>
                      <a:r>
                        <a:rPr lang="en-US" sz="1400" b="1" i="0" u="none" strike="noStrike">
                          <a:solidFill>
                            <a:srgbClr val="000000"/>
                          </a:solidFill>
                          <a:effectLst/>
                          <a:latin typeface="Times New Roman" panose="02020603050405020304" pitchFamily="18" charset="0"/>
                          <a:cs typeface="Times New Roman" panose="02020603050405020304" pitchFamily="18" charset="0"/>
                        </a:rPr>
                        <a:t>          850,383.26 </a:t>
                      </a:r>
                    </a:p>
                  </a:txBody>
                  <a:tcPr marL="9525" marR="9525" marT="9525" marB="0" anchor="b"/>
                </a:tc>
                <a:tc>
                  <a:txBody>
                    <a:bodyPr/>
                    <a:lstStyle/>
                    <a:p>
                      <a:pPr algn="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          545,351.21 </a:t>
                      </a:r>
                    </a:p>
                  </a:txBody>
                  <a:tcPr marL="9525" marR="9525" marT="9525" marB="0" anchor="b"/>
                </a:tc>
                <a:tc>
                  <a:txBody>
                    <a:bodyPr/>
                    <a:lstStyle/>
                    <a:p>
                      <a:pPr algn="r" rtl="0" fontAlgn="ctr"/>
                      <a:r>
                        <a:rPr lang="en-US" sz="1400" b="1" i="0" u="none" strike="noStrike">
                          <a:solidFill>
                            <a:srgbClr val="000000"/>
                          </a:solidFill>
                          <a:effectLst/>
                          <a:latin typeface="Times New Roman" panose="02020603050405020304" pitchFamily="18" charset="0"/>
                          <a:cs typeface="Times New Roman" panose="02020603050405020304" pitchFamily="18" charset="0"/>
                        </a:rPr>
                        <a:t>           869,425.87 </a:t>
                      </a:r>
                    </a:p>
                  </a:txBody>
                  <a:tcPr marL="9525" marR="9525" marT="9525" marB="0" anchor="b"/>
                </a:tc>
                <a:tc>
                  <a:txBody>
                    <a:bodyPr/>
                    <a:lstStyle/>
                    <a:p>
                      <a:pPr algn="r" rtl="0" fontAlgn="ctr"/>
                      <a:r>
                        <a:rPr lang="en-US" sz="1400" b="1" i="0" u="none" strike="noStrike">
                          <a:solidFill>
                            <a:srgbClr val="000000"/>
                          </a:solidFill>
                          <a:effectLst/>
                          <a:latin typeface="Times New Roman" panose="02020603050405020304" pitchFamily="18" charset="0"/>
                          <a:cs typeface="Times New Roman" panose="02020603050405020304" pitchFamily="18" charset="0"/>
                        </a:rPr>
                        <a:t>           956,368.46 </a:t>
                      </a:r>
                    </a:p>
                  </a:txBody>
                  <a:tcPr marL="9525" marR="9525" marT="9525" marB="0" anchor="b"/>
                </a:tc>
                <a:tc>
                  <a:txBody>
                    <a:bodyPr/>
                    <a:lstStyle/>
                    <a:p>
                      <a:pPr algn="r" rtl="0" fontAlgn="ctr"/>
                      <a:r>
                        <a:rPr lang="en-US" sz="1400" b="1" i="0" u="none" strike="noStrike" dirty="0">
                          <a:solidFill>
                            <a:srgbClr val="000000"/>
                          </a:solidFill>
                          <a:effectLst/>
                          <a:latin typeface="Times New Roman" panose="02020603050405020304" pitchFamily="18" charset="0"/>
                          <a:cs typeface="Times New Roman" panose="02020603050405020304" pitchFamily="18" charset="0"/>
                        </a:rPr>
                        <a:t>      1,052,005.30 </a:t>
                      </a:r>
                    </a:p>
                  </a:txBody>
                  <a:tcPr marL="9525" marR="9525" marT="9525" marB="0" anchor="b"/>
                </a:tc>
                <a:tc>
                  <a:txBody>
                    <a:bodyPr/>
                    <a:lstStyle/>
                    <a:p>
                      <a:pPr algn="r" rtl="0" fontAlgn="ctr"/>
                      <a:r>
                        <a:rPr lang="en-US" sz="1400" b="1" i="0" u="none" strike="noStrike" dirty="0">
                          <a:solidFill>
                            <a:srgbClr val="000000"/>
                          </a:solidFill>
                          <a:effectLst/>
                          <a:latin typeface="Times New Roman" panose="02020603050405020304" pitchFamily="18" charset="0"/>
                          <a:cs typeface="Times New Roman" panose="02020603050405020304" pitchFamily="18" charset="0"/>
                        </a:rPr>
                        <a:t>     1,157,205.83 </a:t>
                      </a:r>
                    </a:p>
                  </a:txBody>
                  <a:tcPr marL="9525" marR="9525" marT="9525" marB="0" anchor="b"/>
                </a:tc>
                <a:extLst>
                  <a:ext uri="{0D108BD9-81ED-4DB2-BD59-A6C34878D82A}">
                    <a16:rowId xmlns:a16="http://schemas.microsoft.com/office/drawing/2014/main" val="3846795207"/>
                  </a:ext>
                </a:extLst>
              </a:tr>
            </a:tbl>
          </a:graphicData>
        </a:graphic>
      </p:graphicFrame>
    </p:spTree>
    <p:extLst>
      <p:ext uri="{BB962C8B-B14F-4D97-AF65-F5344CB8AC3E}">
        <p14:creationId xmlns:p14="http://schemas.microsoft.com/office/powerpoint/2010/main" val="191879221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3C4CF-8083-8138-DD85-12DDA733BA4B}"/>
              </a:ext>
            </a:extLst>
          </p:cNvPr>
          <p:cNvSpPr>
            <a:spLocks noGrp="1"/>
          </p:cNvSpPr>
          <p:nvPr>
            <p:ph type="title"/>
          </p:nvPr>
        </p:nvSpPr>
        <p:spPr>
          <a:xfrm>
            <a:off x="715022" y="267665"/>
            <a:ext cx="8428978" cy="821548"/>
          </a:xfrm>
        </p:spPr>
        <p:txBody>
          <a:bodyPr/>
          <a:lstStyle/>
          <a:p>
            <a:pPr defTabSz="685800" fontAlgn="base">
              <a:spcBef>
                <a:spcPct val="0"/>
              </a:spcBef>
              <a:spcAft>
                <a:spcPct val="0"/>
              </a:spcAft>
            </a:pPr>
            <a:r>
              <a:rPr lang="en-US" sz="2400" dirty="0">
                <a:solidFill>
                  <a:schemeClr val="accent1"/>
                </a:solidFill>
                <a:latin typeface="Times New Roman" panose="02020603050405020304" pitchFamily="18" charset="0"/>
                <a:cs typeface="Times New Roman" panose="02020603050405020304" pitchFamily="18" charset="0"/>
              </a:rPr>
              <a:t>2025-2028 REVENUE PROJECTIONS – ALL REVENUE SOURCES</a:t>
            </a:r>
          </a:p>
        </p:txBody>
      </p:sp>
      <p:sp>
        <p:nvSpPr>
          <p:cNvPr id="5" name="Slide Number Placeholder 4">
            <a:extLst>
              <a:ext uri="{FF2B5EF4-FFF2-40B4-BE49-F238E27FC236}">
                <a16:creationId xmlns:a16="http://schemas.microsoft.com/office/drawing/2014/main" id="{B13129BD-063E-4088-8136-87B020F26F9B}"/>
              </a:ext>
            </a:extLst>
          </p:cNvPr>
          <p:cNvSpPr>
            <a:spLocks noGrp="1"/>
          </p:cNvSpPr>
          <p:nvPr>
            <p:ph type="sldNum" sz="quarter" idx="11"/>
          </p:nvPr>
        </p:nvSpPr>
        <p:spPr/>
        <p:txBody>
          <a:bodyPr/>
          <a:lstStyle/>
          <a:p>
            <a:fld id="{2392425C-E889-4A93-B643-0E993E815549}" type="slidenum">
              <a:rPr lang="en-US" smtClean="0"/>
              <a:t>54</a:t>
            </a:fld>
            <a:endParaRPr lang="en-US"/>
          </a:p>
        </p:txBody>
      </p:sp>
      <p:graphicFrame>
        <p:nvGraphicFramePr>
          <p:cNvPr id="4" name="Table 3">
            <a:extLst>
              <a:ext uri="{FF2B5EF4-FFF2-40B4-BE49-F238E27FC236}">
                <a16:creationId xmlns:a16="http://schemas.microsoft.com/office/drawing/2014/main" id="{8AA9D758-89DE-4D51-BF7F-51F09E1187F3}"/>
              </a:ext>
            </a:extLst>
          </p:cNvPr>
          <p:cNvGraphicFramePr>
            <a:graphicFrameLocks noGrp="1"/>
          </p:cNvGraphicFramePr>
          <p:nvPr>
            <p:extLst>
              <p:ext uri="{D42A27DB-BD31-4B8C-83A1-F6EECF244321}">
                <p14:modId xmlns:p14="http://schemas.microsoft.com/office/powerpoint/2010/main" val="1108246501"/>
              </p:ext>
            </p:extLst>
          </p:nvPr>
        </p:nvGraphicFramePr>
        <p:xfrm>
          <a:off x="302558" y="1106471"/>
          <a:ext cx="8538883" cy="5249879"/>
        </p:xfrm>
        <a:graphic>
          <a:graphicData uri="http://schemas.openxmlformats.org/drawingml/2006/table">
            <a:tbl>
              <a:tblPr/>
              <a:tblGrid>
                <a:gridCol w="1729861">
                  <a:extLst>
                    <a:ext uri="{9D8B030D-6E8A-4147-A177-3AD203B41FA5}">
                      <a16:colId xmlns:a16="http://schemas.microsoft.com/office/drawing/2014/main" val="2920476652"/>
                    </a:ext>
                  </a:extLst>
                </a:gridCol>
                <a:gridCol w="1128703">
                  <a:extLst>
                    <a:ext uri="{9D8B030D-6E8A-4147-A177-3AD203B41FA5}">
                      <a16:colId xmlns:a16="http://schemas.microsoft.com/office/drawing/2014/main" val="3629219614"/>
                    </a:ext>
                  </a:extLst>
                </a:gridCol>
                <a:gridCol w="1214582">
                  <a:extLst>
                    <a:ext uri="{9D8B030D-6E8A-4147-A177-3AD203B41FA5}">
                      <a16:colId xmlns:a16="http://schemas.microsoft.com/office/drawing/2014/main" val="2174368102"/>
                    </a:ext>
                  </a:extLst>
                </a:gridCol>
                <a:gridCol w="1153240">
                  <a:extLst>
                    <a:ext uri="{9D8B030D-6E8A-4147-A177-3AD203B41FA5}">
                      <a16:colId xmlns:a16="http://schemas.microsoft.com/office/drawing/2014/main" val="2532870551"/>
                    </a:ext>
                  </a:extLst>
                </a:gridCol>
                <a:gridCol w="1165508">
                  <a:extLst>
                    <a:ext uri="{9D8B030D-6E8A-4147-A177-3AD203B41FA5}">
                      <a16:colId xmlns:a16="http://schemas.microsoft.com/office/drawing/2014/main" val="222733550"/>
                    </a:ext>
                  </a:extLst>
                </a:gridCol>
                <a:gridCol w="1091897">
                  <a:extLst>
                    <a:ext uri="{9D8B030D-6E8A-4147-A177-3AD203B41FA5}">
                      <a16:colId xmlns:a16="http://schemas.microsoft.com/office/drawing/2014/main" val="2998717384"/>
                    </a:ext>
                  </a:extLst>
                </a:gridCol>
                <a:gridCol w="1055092">
                  <a:extLst>
                    <a:ext uri="{9D8B030D-6E8A-4147-A177-3AD203B41FA5}">
                      <a16:colId xmlns:a16="http://schemas.microsoft.com/office/drawing/2014/main" val="1800508564"/>
                    </a:ext>
                  </a:extLst>
                </a:gridCol>
              </a:tblGrid>
              <a:tr h="206722">
                <a:tc>
                  <a:txBody>
                    <a:bodyPr/>
                    <a:lstStyle/>
                    <a:p>
                      <a:pPr algn="ctr" rtl="0" fontAlgn="ctr"/>
                      <a:r>
                        <a:rPr lang="en-US" sz="1400" b="1" i="0" u="none" strike="noStrike" dirty="0">
                          <a:solidFill>
                            <a:srgbClr val="000000"/>
                          </a:solidFill>
                          <a:effectLst/>
                          <a:latin typeface="Times New Roman" panose="02020603050405020304" pitchFamily="18" charset="0"/>
                          <a:cs typeface="Times New Roman" panose="02020603050405020304" pitchFamily="18" charset="0"/>
                        </a:rPr>
                        <a:t>ITEM</a:t>
                      </a:r>
                    </a:p>
                  </a:txBody>
                  <a:tcPr marL="8499" marR="8499" marT="849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rtl="0" fontAlgn="ctr"/>
                      <a:r>
                        <a:rPr lang="en-US" sz="1400" b="1" i="0" u="none" strike="noStrike">
                          <a:solidFill>
                            <a:srgbClr val="000000"/>
                          </a:solidFill>
                          <a:effectLst/>
                          <a:latin typeface="Times New Roman" panose="02020603050405020304" pitchFamily="18" charset="0"/>
                          <a:cs typeface="Times New Roman" panose="02020603050405020304" pitchFamily="18" charset="0"/>
                        </a:rPr>
                        <a:t>2024</a:t>
                      </a:r>
                    </a:p>
                  </a:txBody>
                  <a:tcPr marL="8499" marR="8499" marT="849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ctr" rtl="0" fontAlgn="ctr"/>
                      <a:r>
                        <a:rPr lang="en-US" sz="1400" b="1" i="0" u="none" strike="noStrike">
                          <a:solidFill>
                            <a:srgbClr val="000000"/>
                          </a:solidFill>
                          <a:effectLst/>
                          <a:latin typeface="Times New Roman" panose="02020603050405020304" pitchFamily="18" charset="0"/>
                          <a:cs typeface="Times New Roman" panose="02020603050405020304" pitchFamily="18" charset="0"/>
                        </a:rPr>
                        <a:t>2025</a:t>
                      </a:r>
                    </a:p>
                  </a:txBody>
                  <a:tcPr marL="8499" marR="8499" marT="849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a:solidFill>
                            <a:srgbClr val="000000"/>
                          </a:solidFill>
                          <a:effectLst/>
                          <a:latin typeface="Times New Roman" panose="02020603050405020304" pitchFamily="18" charset="0"/>
                          <a:cs typeface="Times New Roman" panose="02020603050405020304" pitchFamily="18" charset="0"/>
                        </a:rPr>
                        <a:t>2026</a:t>
                      </a:r>
                    </a:p>
                  </a:txBody>
                  <a:tcPr marL="8499" marR="8499" marT="849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a:solidFill>
                            <a:srgbClr val="000000"/>
                          </a:solidFill>
                          <a:effectLst/>
                          <a:latin typeface="Times New Roman" panose="02020603050405020304" pitchFamily="18" charset="0"/>
                          <a:cs typeface="Times New Roman" panose="02020603050405020304" pitchFamily="18" charset="0"/>
                        </a:rPr>
                        <a:t>2027</a:t>
                      </a:r>
                    </a:p>
                  </a:txBody>
                  <a:tcPr marL="8499" marR="8499" marT="849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a:solidFill>
                            <a:srgbClr val="000000"/>
                          </a:solidFill>
                          <a:effectLst/>
                          <a:latin typeface="Times New Roman" panose="02020603050405020304" pitchFamily="18" charset="0"/>
                          <a:cs typeface="Times New Roman" panose="02020603050405020304" pitchFamily="18" charset="0"/>
                        </a:rPr>
                        <a:t>2028</a:t>
                      </a:r>
                    </a:p>
                  </a:txBody>
                  <a:tcPr marL="8499" marR="8499" marT="849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51646498"/>
                  </a:ext>
                </a:extLst>
              </a:tr>
              <a:tr h="405525">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a:solidFill>
                            <a:srgbClr val="000000"/>
                          </a:solidFill>
                          <a:effectLst/>
                          <a:latin typeface="Times New Roman" panose="02020603050405020304" pitchFamily="18" charset="0"/>
                          <a:cs typeface="Times New Roman" panose="02020603050405020304" pitchFamily="18" charset="0"/>
                        </a:rPr>
                        <a:t>Budget</a:t>
                      </a:r>
                    </a:p>
                  </a:txBody>
                  <a:tcPr marL="8499" marR="8499" marT="849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a:solidFill>
                            <a:srgbClr val="000000"/>
                          </a:solidFill>
                          <a:effectLst/>
                          <a:latin typeface="Times New Roman" panose="02020603050405020304" pitchFamily="18" charset="0"/>
                          <a:cs typeface="Times New Roman" panose="02020603050405020304" pitchFamily="18" charset="0"/>
                        </a:rPr>
                        <a:t>Actual as at September</a:t>
                      </a:r>
                    </a:p>
                  </a:txBody>
                  <a:tcPr marL="8499" marR="8499" marT="849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a:solidFill>
                            <a:srgbClr val="000000"/>
                          </a:solidFill>
                          <a:effectLst/>
                          <a:latin typeface="Times New Roman" panose="02020603050405020304" pitchFamily="18" charset="0"/>
                          <a:cs typeface="Times New Roman" panose="02020603050405020304" pitchFamily="18" charset="0"/>
                        </a:rPr>
                        <a:t>Projection</a:t>
                      </a:r>
                    </a:p>
                  </a:txBody>
                  <a:tcPr marL="8499" marR="8499" marT="849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a:solidFill>
                            <a:srgbClr val="000000"/>
                          </a:solidFill>
                          <a:effectLst/>
                          <a:latin typeface="Times New Roman" panose="02020603050405020304" pitchFamily="18" charset="0"/>
                          <a:cs typeface="Times New Roman" panose="02020603050405020304" pitchFamily="18" charset="0"/>
                        </a:rPr>
                        <a:t>Projection</a:t>
                      </a:r>
                    </a:p>
                  </a:txBody>
                  <a:tcPr marL="8499" marR="8499" marT="849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a:solidFill>
                            <a:srgbClr val="000000"/>
                          </a:solidFill>
                          <a:effectLst/>
                          <a:latin typeface="Times New Roman" panose="02020603050405020304" pitchFamily="18" charset="0"/>
                          <a:cs typeface="Times New Roman" panose="02020603050405020304" pitchFamily="18" charset="0"/>
                        </a:rPr>
                        <a:t>Projection</a:t>
                      </a:r>
                    </a:p>
                  </a:txBody>
                  <a:tcPr marL="8499" marR="8499" marT="849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a:solidFill>
                            <a:srgbClr val="000000"/>
                          </a:solidFill>
                          <a:effectLst/>
                          <a:latin typeface="Times New Roman" panose="02020603050405020304" pitchFamily="18" charset="0"/>
                          <a:cs typeface="Times New Roman" panose="02020603050405020304" pitchFamily="18" charset="0"/>
                        </a:rPr>
                        <a:t>Projection</a:t>
                      </a:r>
                    </a:p>
                  </a:txBody>
                  <a:tcPr marL="8499" marR="8499" marT="849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24261408"/>
                  </a:ext>
                </a:extLst>
              </a:tr>
              <a:tr h="405525">
                <a:tc>
                  <a:txBody>
                    <a:bodyPr/>
                    <a:lstStyle/>
                    <a:p>
                      <a:pPr algn="l"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IGF</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850,383.26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545,351.21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             869,425.87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             956,368.46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n-US" sz="1400" b="0" i="0" u="none" strike="noStrike">
                          <a:solidFill>
                            <a:srgbClr val="000000"/>
                          </a:solidFill>
                          <a:effectLst/>
                          <a:latin typeface="Times New Roman" panose="02020603050405020304" pitchFamily="18" charset="0"/>
                          <a:cs typeface="Times New Roman" panose="02020603050405020304" pitchFamily="18" charset="0"/>
                        </a:rPr>
                        <a:t>        1,052,005.30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n-US" sz="1400" b="0" i="0" u="none" strike="noStrike">
                          <a:solidFill>
                            <a:srgbClr val="000000"/>
                          </a:solidFill>
                          <a:effectLst/>
                          <a:latin typeface="Times New Roman" panose="02020603050405020304" pitchFamily="18" charset="0"/>
                          <a:cs typeface="Times New Roman" panose="02020603050405020304" pitchFamily="18" charset="0"/>
                        </a:rPr>
                        <a:t>       1,157,205.83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19023397"/>
                  </a:ext>
                </a:extLst>
              </a:tr>
              <a:tr h="405525">
                <a:tc>
                  <a:txBody>
                    <a:bodyPr/>
                    <a:lstStyle/>
                    <a:p>
                      <a:pPr algn="l"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Compensation of Employee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2,723,986.09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4,231,319.70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n-US" sz="1400" b="0" i="0" u="none" strike="noStrike">
                          <a:solidFill>
                            <a:srgbClr val="000000"/>
                          </a:solidFill>
                          <a:effectLst/>
                          <a:latin typeface="Times New Roman" panose="02020603050405020304" pitchFamily="18" charset="0"/>
                          <a:cs typeface="Times New Roman" panose="02020603050405020304" pitchFamily="18" charset="0"/>
                        </a:rPr>
                        <a:t>          5,073,604.92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          5,580,965.41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        6,139,061.95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n-US" sz="1400" b="0" i="0" u="none" strike="noStrike">
                          <a:solidFill>
                            <a:srgbClr val="000000"/>
                          </a:solidFill>
                          <a:effectLst/>
                          <a:latin typeface="Times New Roman" panose="02020603050405020304" pitchFamily="18" charset="0"/>
                          <a:cs typeface="Times New Roman" panose="02020603050405020304" pitchFamily="18" charset="0"/>
                        </a:rPr>
                        <a:t>       6,752,968.15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3802899"/>
                  </a:ext>
                </a:extLst>
              </a:tr>
              <a:tr h="405525">
                <a:tc>
                  <a:txBody>
                    <a:bodyPr/>
                    <a:lstStyle/>
                    <a:p>
                      <a:pPr algn="l"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Goods and Services Transfer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93,500.00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n-US" sz="1400" b="0" i="0" u="none" strike="noStrike">
                          <a:solidFill>
                            <a:srgbClr val="000000"/>
                          </a:solidFill>
                          <a:effectLst/>
                          <a:latin typeface="Times New Roman" panose="02020603050405020304" pitchFamily="18" charset="0"/>
                          <a:cs typeface="Times New Roman" panose="02020603050405020304" pitchFamily="18" charset="0"/>
                        </a:rPr>
                        <a:t>             101,500.00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n-US" sz="1400" b="0" i="0" u="none" strike="noStrike">
                          <a:solidFill>
                            <a:srgbClr val="000000"/>
                          </a:solidFill>
                          <a:effectLst/>
                          <a:latin typeface="Times New Roman" panose="02020603050405020304" pitchFamily="18" charset="0"/>
                          <a:cs typeface="Times New Roman" panose="02020603050405020304" pitchFamily="18" charset="0"/>
                        </a:rPr>
                        <a:t>             111,650.00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           122,815.00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n-US" sz="1400" b="0" i="0" u="none" strike="noStrike">
                          <a:solidFill>
                            <a:srgbClr val="000000"/>
                          </a:solidFill>
                          <a:effectLst/>
                          <a:latin typeface="Times New Roman" panose="02020603050405020304" pitchFamily="18" charset="0"/>
                          <a:cs typeface="Times New Roman" panose="02020603050405020304" pitchFamily="18" charset="0"/>
                        </a:rPr>
                        <a:t>          135,096.50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43498084"/>
                  </a:ext>
                </a:extLst>
              </a:tr>
              <a:tr h="240611">
                <a:tc>
                  <a:txBody>
                    <a:bodyPr/>
                    <a:lstStyle/>
                    <a:p>
                      <a:pPr algn="l"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Assets Transfer</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n-US" sz="1400" b="0" i="0" u="none" strike="noStrike">
                          <a:solidFill>
                            <a:srgbClr val="000000"/>
                          </a:solidFill>
                          <a:effectLst/>
                          <a:latin typeface="Times New Roman" panose="02020603050405020304" pitchFamily="18" charset="0"/>
                          <a:cs typeface="Times New Roman" panose="02020603050405020304" pitchFamily="18" charset="0"/>
                        </a:rPr>
                        <a:t> -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n-US" sz="1400" b="0" i="0" u="none" strike="noStrike">
                          <a:solidFill>
                            <a:srgbClr val="000000"/>
                          </a:solidFill>
                          <a:effectLst/>
                          <a:latin typeface="Times New Roman" panose="02020603050405020304" pitchFamily="18" charset="0"/>
                          <a:cs typeface="Times New Roman" panose="02020603050405020304" pitchFamily="18" charset="0"/>
                        </a:rPr>
                        <a:t> -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n-US" sz="1400" b="0" i="0" u="none" strike="noStrike">
                          <a:solidFill>
                            <a:srgbClr val="000000"/>
                          </a:solidFill>
                          <a:effectLst/>
                          <a:latin typeface="Times New Roman" panose="02020603050405020304" pitchFamily="18" charset="0"/>
                          <a:cs typeface="Times New Roman" panose="02020603050405020304" pitchFamily="18" charset="0"/>
                        </a:rPr>
                        <a:t> -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 -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94246233"/>
                  </a:ext>
                </a:extLst>
              </a:tr>
              <a:tr h="405525">
                <a:tc>
                  <a:txBody>
                    <a:bodyPr/>
                    <a:lstStyle/>
                    <a:p>
                      <a:pPr algn="l"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DACF-Assembly</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2,089,147.17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654,197.40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n-US" sz="1400" b="0" i="0" u="none" strike="noStrike">
                          <a:solidFill>
                            <a:srgbClr val="000000"/>
                          </a:solidFill>
                          <a:effectLst/>
                          <a:latin typeface="Times New Roman" panose="02020603050405020304" pitchFamily="18" charset="0"/>
                          <a:cs typeface="Times New Roman" panose="02020603050405020304" pitchFamily="18" charset="0"/>
                        </a:rPr>
                        <a:t>          2,610,439.40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n-US" sz="1400" b="0" i="0" u="none" strike="noStrike">
                          <a:solidFill>
                            <a:srgbClr val="000000"/>
                          </a:solidFill>
                          <a:effectLst/>
                          <a:latin typeface="Times New Roman" panose="02020603050405020304" pitchFamily="18" charset="0"/>
                          <a:cs typeface="Times New Roman" panose="02020603050405020304" pitchFamily="18" charset="0"/>
                        </a:rPr>
                        <a:t>          2,871,483.34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n-US" sz="1400" b="0" i="0" u="none" strike="noStrike">
                          <a:solidFill>
                            <a:srgbClr val="000000"/>
                          </a:solidFill>
                          <a:effectLst/>
                          <a:latin typeface="Times New Roman" panose="02020603050405020304" pitchFamily="18" charset="0"/>
                          <a:cs typeface="Times New Roman" panose="02020603050405020304" pitchFamily="18" charset="0"/>
                        </a:rPr>
                        <a:t>        3,158,631.67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n-US" sz="1400" b="0" i="0" u="none" strike="noStrike">
                          <a:solidFill>
                            <a:srgbClr val="000000"/>
                          </a:solidFill>
                          <a:effectLst/>
                          <a:latin typeface="Times New Roman" panose="02020603050405020304" pitchFamily="18" charset="0"/>
                          <a:cs typeface="Times New Roman" panose="02020603050405020304" pitchFamily="18" charset="0"/>
                        </a:rPr>
                        <a:t>       3,474,494.84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48614326"/>
                  </a:ext>
                </a:extLst>
              </a:tr>
              <a:tr h="405525">
                <a:tc>
                  <a:txBody>
                    <a:bodyPr/>
                    <a:lstStyle/>
                    <a:p>
                      <a:pPr algn="l"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DACF-MP</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850,000.00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768,540.00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n-US" sz="1400" b="0" i="0" u="none" strike="noStrike">
                          <a:solidFill>
                            <a:srgbClr val="000000"/>
                          </a:solidFill>
                          <a:effectLst/>
                          <a:latin typeface="Times New Roman" panose="02020603050405020304" pitchFamily="18" charset="0"/>
                          <a:cs typeface="Times New Roman" panose="02020603050405020304" pitchFamily="18" charset="0"/>
                        </a:rPr>
                        <a:t>             900,000.00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n-US" sz="1400" b="0" i="0" u="none" strike="noStrike">
                          <a:solidFill>
                            <a:srgbClr val="000000"/>
                          </a:solidFill>
                          <a:effectLst/>
                          <a:latin typeface="Times New Roman" panose="02020603050405020304" pitchFamily="18" charset="0"/>
                          <a:cs typeface="Times New Roman" panose="02020603050405020304" pitchFamily="18" charset="0"/>
                        </a:rPr>
                        <a:t>             990,000.00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        1,089,000.00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       1,197,900.00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8856437"/>
                  </a:ext>
                </a:extLst>
              </a:tr>
              <a:tr h="405525">
                <a:tc>
                  <a:txBody>
                    <a:bodyPr/>
                    <a:lstStyle/>
                    <a:p>
                      <a:pPr algn="l"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DACF-PWD</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350,000.00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295,279.18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             390,000.00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n-US" sz="1400" b="0" i="0" u="none" strike="noStrike">
                          <a:solidFill>
                            <a:srgbClr val="000000"/>
                          </a:solidFill>
                          <a:effectLst/>
                          <a:latin typeface="Times New Roman" panose="02020603050405020304" pitchFamily="18" charset="0"/>
                          <a:cs typeface="Times New Roman" panose="02020603050405020304" pitchFamily="18" charset="0"/>
                        </a:rPr>
                        <a:t>             429,000.00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n-US" sz="1400" b="0" i="0" u="none" strike="noStrike">
                          <a:solidFill>
                            <a:srgbClr val="000000"/>
                          </a:solidFill>
                          <a:effectLst/>
                          <a:latin typeface="Times New Roman" panose="02020603050405020304" pitchFamily="18" charset="0"/>
                          <a:cs typeface="Times New Roman" panose="02020603050405020304" pitchFamily="18" charset="0"/>
                        </a:rPr>
                        <a:t>           471,900.00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          519,090.00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95923395"/>
                  </a:ext>
                </a:extLst>
              </a:tr>
              <a:tr h="405525">
                <a:tc>
                  <a:txBody>
                    <a:bodyPr/>
                    <a:lstStyle/>
                    <a:p>
                      <a:pPr algn="l"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DACF-RFG</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430,467.00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59,798.83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n-US" sz="1400" b="0" i="0" u="none" strike="noStrike">
                          <a:solidFill>
                            <a:srgbClr val="000000"/>
                          </a:solidFill>
                          <a:effectLst/>
                          <a:latin typeface="Times New Roman" panose="02020603050405020304" pitchFamily="18" charset="0"/>
                          <a:cs typeface="Times New Roman" panose="02020603050405020304" pitchFamily="18" charset="0"/>
                        </a:rPr>
                        <a:t>          1,396,877.00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n-US" sz="1400" b="0" i="0" u="none" strike="noStrike">
                          <a:solidFill>
                            <a:srgbClr val="000000"/>
                          </a:solidFill>
                          <a:effectLst/>
                          <a:latin typeface="Times New Roman" panose="02020603050405020304" pitchFamily="18" charset="0"/>
                          <a:cs typeface="Times New Roman" panose="02020603050405020304" pitchFamily="18" charset="0"/>
                        </a:rPr>
                        <a:t>          1,536,564.70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n-US" sz="1400" b="0" i="0" u="none" strike="noStrike">
                          <a:solidFill>
                            <a:srgbClr val="000000"/>
                          </a:solidFill>
                          <a:effectLst/>
                          <a:latin typeface="Times New Roman" panose="02020603050405020304" pitchFamily="18" charset="0"/>
                          <a:cs typeface="Times New Roman" panose="02020603050405020304" pitchFamily="18" charset="0"/>
                        </a:rPr>
                        <a:t>        1,690,221.17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       1,859,243.29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25549898"/>
                  </a:ext>
                </a:extLst>
              </a:tr>
              <a:tr h="405525">
                <a:tc>
                  <a:txBody>
                    <a:bodyPr/>
                    <a:lstStyle/>
                    <a:p>
                      <a:pPr algn="l"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GPSNP</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2,739,653.23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1,200.00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n-US" sz="1400" b="0" i="0" u="none" strike="noStrike">
                          <a:solidFill>
                            <a:srgbClr val="000000"/>
                          </a:solidFill>
                          <a:effectLst/>
                          <a:latin typeface="Times New Roman" panose="02020603050405020304" pitchFamily="18" charset="0"/>
                          <a:cs typeface="Times New Roman" panose="02020603050405020304" pitchFamily="18" charset="0"/>
                        </a:rPr>
                        <a:t>          1,800,000.00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          1,980,000.00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        2,178,000.00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       2,395,800.00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40676665"/>
                  </a:ext>
                </a:extLst>
              </a:tr>
              <a:tr h="405525">
                <a:tc>
                  <a:txBody>
                    <a:bodyPr/>
                    <a:lstStyle/>
                    <a:p>
                      <a:pPr algn="l"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UNICEF</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30,000.00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15,000.00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n-US" sz="1400" b="0" i="0" u="none" strike="noStrike">
                          <a:solidFill>
                            <a:srgbClr val="000000"/>
                          </a:solidFill>
                          <a:effectLst/>
                          <a:latin typeface="Times New Roman" panose="02020603050405020304" pitchFamily="18" charset="0"/>
                          <a:cs typeface="Times New Roman" panose="02020603050405020304" pitchFamily="18" charset="0"/>
                        </a:rPr>
                        <a:t>              30,000.00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n-US" sz="1400" b="0" i="0" u="none" strike="noStrike">
                          <a:solidFill>
                            <a:srgbClr val="000000"/>
                          </a:solidFill>
                          <a:effectLst/>
                          <a:latin typeface="Times New Roman" panose="02020603050405020304" pitchFamily="18" charset="0"/>
                          <a:cs typeface="Times New Roman" panose="02020603050405020304" pitchFamily="18" charset="0"/>
                        </a:rPr>
                        <a:t>               33,000.00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             36,300.00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            39,930.00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14598767"/>
                  </a:ext>
                </a:extLst>
              </a:tr>
              <a:tr h="405525">
                <a:tc>
                  <a:txBody>
                    <a:bodyPr/>
                    <a:lstStyle/>
                    <a:p>
                      <a:pPr algn="l" rtl="0" fontAlgn="ctr"/>
                      <a:r>
                        <a:rPr lang="en-US" sz="1400" b="1" i="0" u="none" strike="noStrike" dirty="0">
                          <a:solidFill>
                            <a:srgbClr val="000000"/>
                          </a:solidFill>
                          <a:effectLst/>
                          <a:latin typeface="Times New Roman" panose="02020603050405020304" pitchFamily="18" charset="0"/>
                          <a:cs typeface="Times New Roman" panose="02020603050405020304" pitchFamily="18" charset="0"/>
                        </a:rPr>
                        <a:t>Total</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400" b="1" i="0" u="none" strike="noStrike">
                          <a:solidFill>
                            <a:srgbClr val="000000"/>
                          </a:solidFill>
                          <a:effectLst/>
                          <a:latin typeface="Times New Roman" panose="02020603050405020304" pitchFamily="18" charset="0"/>
                          <a:cs typeface="Times New Roman" panose="02020603050405020304" pitchFamily="18" charset="0"/>
                        </a:rPr>
                        <a:t>          10,157,136.75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400" b="1" i="0" u="none" strike="noStrike">
                          <a:solidFill>
                            <a:srgbClr val="000000"/>
                          </a:solidFill>
                          <a:effectLst/>
                          <a:latin typeface="Times New Roman" panose="02020603050405020304" pitchFamily="18" charset="0"/>
                          <a:cs typeface="Times New Roman" panose="02020603050405020304" pitchFamily="18" charset="0"/>
                        </a:rPr>
                        <a:t>                6,570,686.32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n-US" sz="1400" b="1" i="0" u="none" strike="noStrike">
                          <a:solidFill>
                            <a:srgbClr val="000000"/>
                          </a:solidFill>
                          <a:effectLst/>
                          <a:latin typeface="Times New Roman" panose="02020603050405020304" pitchFamily="18" charset="0"/>
                          <a:cs typeface="Times New Roman" panose="02020603050405020304" pitchFamily="18" charset="0"/>
                        </a:rPr>
                        <a:t>        13,171,847.19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n-US" sz="1400" b="1" i="0" u="none" strike="noStrike">
                          <a:solidFill>
                            <a:srgbClr val="000000"/>
                          </a:solidFill>
                          <a:effectLst/>
                          <a:latin typeface="Times New Roman" panose="02020603050405020304" pitchFamily="18" charset="0"/>
                          <a:cs typeface="Times New Roman" panose="02020603050405020304" pitchFamily="18" charset="0"/>
                        </a:rPr>
                        <a:t>        14,489,031.91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n-US" sz="1400" b="1" i="0" u="none" strike="noStrike">
                          <a:solidFill>
                            <a:srgbClr val="000000"/>
                          </a:solidFill>
                          <a:effectLst/>
                          <a:latin typeface="Times New Roman" panose="02020603050405020304" pitchFamily="18" charset="0"/>
                          <a:cs typeface="Times New Roman" panose="02020603050405020304" pitchFamily="18" charset="0"/>
                        </a:rPr>
                        <a:t>      15,937,935.10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r>
                        <a:rPr lang="en-US" sz="1400" b="1" i="0" u="none" strike="noStrike" dirty="0">
                          <a:solidFill>
                            <a:srgbClr val="000000"/>
                          </a:solidFill>
                          <a:effectLst/>
                          <a:latin typeface="Times New Roman" panose="02020603050405020304" pitchFamily="18" charset="0"/>
                          <a:cs typeface="Times New Roman" panose="02020603050405020304" pitchFamily="18" charset="0"/>
                        </a:rPr>
                        <a:t>     17,531,728.61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162892"/>
                  </a:ext>
                </a:extLst>
              </a:tr>
            </a:tbl>
          </a:graphicData>
        </a:graphic>
      </p:graphicFrame>
    </p:spTree>
    <p:extLst>
      <p:ext uri="{BB962C8B-B14F-4D97-AF65-F5344CB8AC3E}">
        <p14:creationId xmlns:p14="http://schemas.microsoft.com/office/powerpoint/2010/main" val="42810587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3C4CF-8083-8138-DD85-12DDA733BA4B}"/>
              </a:ext>
            </a:extLst>
          </p:cNvPr>
          <p:cNvSpPr>
            <a:spLocks noGrp="1"/>
          </p:cNvSpPr>
          <p:nvPr>
            <p:ph type="title"/>
          </p:nvPr>
        </p:nvSpPr>
        <p:spPr>
          <a:xfrm>
            <a:off x="967154" y="0"/>
            <a:ext cx="8176846" cy="1477107"/>
          </a:xfrm>
        </p:spPr>
        <p:txBody>
          <a:bodyPr/>
          <a:lstStyle/>
          <a:p>
            <a:pPr defTabSz="685800" fontAlgn="base">
              <a:spcBef>
                <a:spcPct val="0"/>
              </a:spcBef>
              <a:spcAft>
                <a:spcPct val="0"/>
              </a:spcAft>
            </a:pPr>
            <a:r>
              <a:rPr lang="en-US" sz="2400" dirty="0">
                <a:solidFill>
                  <a:schemeClr val="accent1"/>
                </a:solidFill>
                <a:latin typeface="Times New Roman" panose="02020603050405020304" pitchFamily="18" charset="0"/>
                <a:cs typeface="Times New Roman" panose="02020603050405020304" pitchFamily="18" charset="0"/>
              </a:rPr>
              <a:t>EXPENDITURE BY BUDGET PROGRAMME AND ECONOMIC CLASSIFICATION-ALL FUNDING SOURCES </a:t>
            </a:r>
          </a:p>
        </p:txBody>
      </p:sp>
      <p:graphicFrame>
        <p:nvGraphicFramePr>
          <p:cNvPr id="4" name="Table 3">
            <a:extLst>
              <a:ext uri="{FF2B5EF4-FFF2-40B4-BE49-F238E27FC236}">
                <a16:creationId xmlns:a16="http://schemas.microsoft.com/office/drawing/2014/main" id="{FB328FAF-F2BE-8176-A1A9-B0A3C655D2E6}"/>
              </a:ext>
            </a:extLst>
          </p:cNvPr>
          <p:cNvGraphicFramePr>
            <a:graphicFrameLocks noGrp="1"/>
          </p:cNvGraphicFramePr>
          <p:nvPr>
            <p:extLst>
              <p:ext uri="{D42A27DB-BD31-4B8C-83A1-F6EECF244321}">
                <p14:modId xmlns:p14="http://schemas.microsoft.com/office/powerpoint/2010/main" val="844207476"/>
              </p:ext>
            </p:extLst>
          </p:nvPr>
        </p:nvGraphicFramePr>
        <p:xfrm>
          <a:off x="428625" y="1322899"/>
          <a:ext cx="8286750" cy="4429922"/>
        </p:xfrm>
        <a:graphic>
          <a:graphicData uri="http://schemas.openxmlformats.org/drawingml/2006/table">
            <a:tbl>
              <a:tblPr firstRow="1" firstCol="1" bandRow="1"/>
              <a:tblGrid>
                <a:gridCol w="1753471">
                  <a:extLst>
                    <a:ext uri="{9D8B030D-6E8A-4147-A177-3AD203B41FA5}">
                      <a16:colId xmlns:a16="http://schemas.microsoft.com/office/drawing/2014/main" val="1952423211"/>
                    </a:ext>
                  </a:extLst>
                </a:gridCol>
                <a:gridCol w="1738735">
                  <a:extLst>
                    <a:ext uri="{9D8B030D-6E8A-4147-A177-3AD203B41FA5}">
                      <a16:colId xmlns:a16="http://schemas.microsoft.com/office/drawing/2014/main" val="2740344663"/>
                    </a:ext>
                  </a:extLst>
                </a:gridCol>
                <a:gridCol w="1635589">
                  <a:extLst>
                    <a:ext uri="{9D8B030D-6E8A-4147-A177-3AD203B41FA5}">
                      <a16:colId xmlns:a16="http://schemas.microsoft.com/office/drawing/2014/main" val="196801043"/>
                    </a:ext>
                  </a:extLst>
                </a:gridCol>
                <a:gridCol w="1724001">
                  <a:extLst>
                    <a:ext uri="{9D8B030D-6E8A-4147-A177-3AD203B41FA5}">
                      <a16:colId xmlns:a16="http://schemas.microsoft.com/office/drawing/2014/main" val="1812448680"/>
                    </a:ext>
                  </a:extLst>
                </a:gridCol>
                <a:gridCol w="1434954">
                  <a:extLst>
                    <a:ext uri="{9D8B030D-6E8A-4147-A177-3AD203B41FA5}">
                      <a16:colId xmlns:a16="http://schemas.microsoft.com/office/drawing/2014/main" val="2764479281"/>
                    </a:ext>
                  </a:extLst>
                </a:gridCol>
              </a:tblGrid>
              <a:tr h="270213">
                <a:tc rowSpan="2">
                  <a:txBody>
                    <a:bodyPr/>
                    <a:lstStyle/>
                    <a:p>
                      <a:pPr marL="0" marR="0">
                        <a:lnSpc>
                          <a:spcPct val="107000"/>
                        </a:lnSpc>
                        <a:spcBef>
                          <a:spcPts val="0"/>
                        </a:spcBef>
                        <a:spcAft>
                          <a:spcPts val="800"/>
                        </a:spcAft>
                      </a:pPr>
                      <a:r>
                        <a:rPr lang="en-US" sz="1600" b="1" kern="100" dirty="0">
                          <a:effectLst/>
                          <a:latin typeface="Times New Roman" panose="02020603050405020304" pitchFamily="18" charset="0"/>
                          <a:ea typeface="Calibri" panose="020F0502020204030204" pitchFamily="34" charset="0"/>
                          <a:cs typeface="Times New Roman" panose="02020603050405020304" pitchFamily="18" charset="0"/>
                        </a:rPr>
                        <a:t>BUDGET PROGRAMME</a:t>
                      </a:r>
                      <a:endParaRPr lang="en-US" sz="16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marL="0" marR="0" algn="ctr">
                        <a:lnSpc>
                          <a:spcPct val="107000"/>
                        </a:lnSpc>
                        <a:spcBef>
                          <a:spcPts val="0"/>
                        </a:spcBef>
                        <a:spcAft>
                          <a:spcPts val="800"/>
                        </a:spcAft>
                      </a:pPr>
                      <a:r>
                        <a:rPr lang="en-US" sz="1600" b="1" kern="100" dirty="0">
                          <a:effectLst/>
                          <a:latin typeface="Times New Roman" panose="02020603050405020304" pitchFamily="18" charset="0"/>
                          <a:ea typeface="Calibri" panose="020F0502020204030204" pitchFamily="34" charset="0"/>
                          <a:cs typeface="Times New Roman" panose="02020603050405020304" pitchFamily="18" charset="0"/>
                        </a:rPr>
                        <a:t>AMOUNT GH¢13,171,847.19</a:t>
                      </a:r>
                      <a:endParaRPr lang="en-US" sz="16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202137624"/>
                  </a:ext>
                </a:extLst>
              </a:tr>
              <a:tr h="549045">
                <a:tc vMerge="1">
                  <a:txBody>
                    <a:bodyPr/>
                    <a:lstStyle/>
                    <a:p>
                      <a:endParaRPr lang="en-US"/>
                    </a:p>
                  </a:txBody>
                  <a:tcPr/>
                </a:tc>
                <a:tc>
                  <a:txBody>
                    <a:bodyPr/>
                    <a:lstStyle/>
                    <a:p>
                      <a:pPr marL="0" marR="0" algn="ctr">
                        <a:lnSpc>
                          <a:spcPct val="107000"/>
                        </a:lnSpc>
                        <a:spcBef>
                          <a:spcPts val="0"/>
                        </a:spcBef>
                        <a:spcAft>
                          <a:spcPts val="800"/>
                        </a:spcAft>
                      </a:pPr>
                      <a:r>
                        <a:rPr lang="en-US" sz="1600" b="1" kern="100" dirty="0">
                          <a:effectLst/>
                          <a:latin typeface="Times New Roman" panose="02020603050405020304" pitchFamily="18" charset="0"/>
                          <a:ea typeface="Calibri" panose="020F0502020204030204" pitchFamily="34" charset="0"/>
                          <a:cs typeface="Times New Roman" panose="02020603050405020304" pitchFamily="18" charset="0"/>
                        </a:rPr>
                        <a:t>COMPENSATION OF EMPLOYEES</a:t>
                      </a:r>
                      <a:endParaRPr lang="en-US" sz="16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800"/>
                        </a:spcAft>
                      </a:pPr>
                      <a:r>
                        <a:rPr lang="en-US" sz="1600" b="1" kern="100" dirty="0">
                          <a:effectLst/>
                          <a:latin typeface="Times New Roman" panose="02020603050405020304" pitchFamily="18" charset="0"/>
                          <a:ea typeface="Calibri" panose="020F0502020204030204" pitchFamily="34" charset="0"/>
                          <a:cs typeface="Times New Roman" panose="02020603050405020304" pitchFamily="18" charset="0"/>
                        </a:rPr>
                        <a:t>GOODS &amp; SERVICE</a:t>
                      </a:r>
                      <a:endParaRPr lang="en-US" sz="16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800"/>
                        </a:spcAft>
                      </a:pPr>
                      <a:r>
                        <a:rPr lang="en-US" sz="1600" b="1" kern="100" dirty="0">
                          <a:effectLst/>
                          <a:latin typeface="Times New Roman" panose="02020603050405020304" pitchFamily="18" charset="0"/>
                          <a:ea typeface="Calibri" panose="020F0502020204030204" pitchFamily="34" charset="0"/>
                          <a:cs typeface="Times New Roman" panose="02020603050405020304" pitchFamily="18" charset="0"/>
                        </a:rPr>
                        <a:t>CAPITAL EXPENDITURE</a:t>
                      </a:r>
                      <a:endParaRPr lang="en-US" sz="16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800"/>
                        </a:spcAft>
                      </a:pPr>
                      <a:r>
                        <a:rPr lang="en-US" sz="1600" b="1" kern="100" dirty="0">
                          <a:effectLst/>
                          <a:latin typeface="Times New Roman" panose="02020603050405020304" pitchFamily="18" charset="0"/>
                          <a:ea typeface="Calibri" panose="020F0502020204030204" pitchFamily="34" charset="0"/>
                          <a:cs typeface="Times New Roman" panose="02020603050405020304" pitchFamily="18" charset="0"/>
                        </a:rPr>
                        <a:t>TOTAL</a:t>
                      </a:r>
                      <a:endParaRPr lang="en-US" sz="16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74872427"/>
                  </a:ext>
                </a:extLst>
              </a:tr>
              <a:tr h="604321">
                <a:tc>
                  <a:txBody>
                    <a:bodyPr/>
                    <a:lstStyle/>
                    <a:p>
                      <a:pPr marL="0" marR="0">
                        <a:lnSpc>
                          <a:spcPct val="107000"/>
                        </a:lnSpc>
                        <a:spcBef>
                          <a:spcPts val="0"/>
                        </a:spcBef>
                        <a:spcAft>
                          <a:spcPts val="800"/>
                        </a:spcAft>
                      </a:pPr>
                      <a:r>
                        <a:rPr lang="en-US" sz="1600" b="1" kern="100" dirty="0">
                          <a:effectLst/>
                          <a:latin typeface="Times New Roman" panose="02020603050405020304" pitchFamily="18" charset="0"/>
                          <a:ea typeface="Calibri" panose="020F0502020204030204" pitchFamily="34" charset="0"/>
                          <a:cs typeface="Times New Roman" panose="02020603050405020304" pitchFamily="18" charset="0"/>
                        </a:rPr>
                        <a:t>Management and Administration</a:t>
                      </a:r>
                    </a:p>
                  </a:txBody>
                  <a:tcPr marL="68580" marR="6858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3,147,149.32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n-US" sz="1600" b="0" i="0" u="none" strike="noStrike">
                          <a:solidFill>
                            <a:srgbClr val="000000"/>
                          </a:solidFill>
                          <a:effectLst/>
                          <a:latin typeface="Times New Roman" panose="02020603050405020304" pitchFamily="18" charset="0"/>
                          <a:cs typeface="Times New Roman" panose="02020603050405020304" pitchFamily="18" charset="0"/>
                        </a:rPr>
                        <a:t>       1,441,669.47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n-US" sz="1600" b="0" i="0" u="none" strike="noStrike">
                          <a:solidFill>
                            <a:srgbClr val="000000"/>
                          </a:solidFill>
                          <a:effectLst/>
                          <a:latin typeface="Times New Roman" panose="02020603050405020304" pitchFamily="18" charset="0"/>
                          <a:cs typeface="Times New Roman" panose="02020603050405020304" pitchFamily="18" charset="0"/>
                        </a:rPr>
                        <a:t>          40,000.00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n-US" sz="1600" b="0" i="0" u="none" strike="noStrike">
                          <a:solidFill>
                            <a:srgbClr val="000000"/>
                          </a:solidFill>
                          <a:effectLst/>
                          <a:latin typeface="Times New Roman" panose="02020603050405020304" pitchFamily="18" charset="0"/>
                          <a:cs typeface="Times New Roman" panose="02020603050405020304" pitchFamily="18" charset="0"/>
                        </a:rPr>
                        <a:t>     4,628,818.79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57043951"/>
                  </a:ext>
                </a:extLst>
              </a:tr>
              <a:tr h="549045">
                <a:tc>
                  <a:txBody>
                    <a:bodyPr/>
                    <a:lstStyle/>
                    <a:p>
                      <a:pPr marL="0" marR="0">
                        <a:lnSpc>
                          <a:spcPct val="107000"/>
                        </a:lnSpc>
                        <a:spcBef>
                          <a:spcPts val="0"/>
                        </a:spcBef>
                        <a:spcAft>
                          <a:spcPts val="800"/>
                        </a:spcAft>
                      </a:pPr>
                      <a:r>
                        <a:rPr lang="en-US" sz="1600" b="1" kern="100" dirty="0">
                          <a:effectLst/>
                          <a:latin typeface="Times New Roman" panose="02020603050405020304" pitchFamily="18" charset="0"/>
                          <a:ea typeface="Calibri" panose="020F0502020204030204" pitchFamily="34" charset="0"/>
                          <a:cs typeface="Times New Roman" panose="02020603050405020304" pitchFamily="18" charset="0"/>
                        </a:rPr>
                        <a:t>Social Services Delivery</a:t>
                      </a:r>
                    </a:p>
                  </a:txBody>
                  <a:tcPr marL="68580" marR="6858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756,077.04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n-US" sz="1600" b="0" i="0" u="none" strike="noStrike">
                          <a:solidFill>
                            <a:srgbClr val="000000"/>
                          </a:solidFill>
                          <a:effectLst/>
                          <a:latin typeface="Times New Roman" panose="02020603050405020304" pitchFamily="18" charset="0"/>
                          <a:cs typeface="Times New Roman" panose="02020603050405020304" pitchFamily="18" charset="0"/>
                        </a:rPr>
                        <a:t>          823,966.37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n-US" sz="1600" b="0" i="0" u="none" strike="noStrike">
                          <a:solidFill>
                            <a:srgbClr val="000000"/>
                          </a:solidFill>
                          <a:effectLst/>
                          <a:latin typeface="Times New Roman" panose="02020603050405020304" pitchFamily="18" charset="0"/>
                          <a:cs typeface="Times New Roman" panose="02020603050405020304" pitchFamily="18" charset="0"/>
                        </a:rPr>
                        <a:t>        944,434.28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n-US" sz="1600" b="0" i="0" u="none" strike="noStrike">
                          <a:solidFill>
                            <a:srgbClr val="000000"/>
                          </a:solidFill>
                          <a:effectLst/>
                          <a:latin typeface="Times New Roman" panose="02020603050405020304" pitchFamily="18" charset="0"/>
                          <a:cs typeface="Times New Roman" panose="02020603050405020304" pitchFamily="18" charset="0"/>
                        </a:rPr>
                        <a:t>     2,524,477.69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30250558"/>
                  </a:ext>
                </a:extLst>
              </a:tr>
              <a:tr h="827875">
                <a:tc>
                  <a:txBody>
                    <a:bodyPr/>
                    <a:lstStyle/>
                    <a:p>
                      <a:pPr marL="0" marR="0">
                        <a:lnSpc>
                          <a:spcPct val="107000"/>
                        </a:lnSpc>
                        <a:spcBef>
                          <a:spcPts val="0"/>
                        </a:spcBef>
                        <a:spcAft>
                          <a:spcPts val="800"/>
                        </a:spcAft>
                      </a:pPr>
                      <a:r>
                        <a:rPr lang="en-US" sz="1600" b="1" kern="100" dirty="0">
                          <a:effectLst/>
                          <a:latin typeface="Times New Roman" panose="02020603050405020304" pitchFamily="18" charset="0"/>
                          <a:ea typeface="Calibri" panose="020F0502020204030204" pitchFamily="34" charset="0"/>
                          <a:cs typeface="Times New Roman" panose="02020603050405020304" pitchFamily="18" charset="0"/>
                        </a:rPr>
                        <a:t>Infrastructure Delivery and Management</a:t>
                      </a:r>
                    </a:p>
                  </a:txBody>
                  <a:tcPr marL="68580" marR="6858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450,834.39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n-US" sz="1600" b="0" i="0" u="none" strike="noStrike">
                          <a:solidFill>
                            <a:srgbClr val="000000"/>
                          </a:solidFill>
                          <a:effectLst/>
                          <a:latin typeface="Times New Roman" panose="02020603050405020304" pitchFamily="18" charset="0"/>
                          <a:cs typeface="Times New Roman" panose="02020603050405020304" pitchFamily="18" charset="0"/>
                        </a:rPr>
                        <a:t>          133,908.00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n-US" sz="1600" b="0" i="0" u="none" strike="noStrike">
                          <a:solidFill>
                            <a:srgbClr val="000000"/>
                          </a:solidFill>
                          <a:effectLst/>
                          <a:latin typeface="Times New Roman" panose="02020603050405020304" pitchFamily="18" charset="0"/>
                          <a:cs typeface="Times New Roman" panose="02020603050405020304" pitchFamily="18" charset="0"/>
                        </a:rPr>
                        <a:t>     4,120,764.15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n-US" sz="1600" b="0" i="0" u="none" strike="noStrike">
                          <a:solidFill>
                            <a:srgbClr val="000000"/>
                          </a:solidFill>
                          <a:effectLst/>
                          <a:latin typeface="Times New Roman" panose="02020603050405020304" pitchFamily="18" charset="0"/>
                          <a:cs typeface="Times New Roman" panose="02020603050405020304" pitchFamily="18" charset="0"/>
                        </a:rPr>
                        <a:t>     4,705,506.54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32761713"/>
                  </a:ext>
                </a:extLst>
              </a:tr>
              <a:tr h="549045">
                <a:tc>
                  <a:txBody>
                    <a:bodyPr/>
                    <a:lstStyle/>
                    <a:p>
                      <a:pPr marL="0" marR="0">
                        <a:lnSpc>
                          <a:spcPct val="107000"/>
                        </a:lnSpc>
                        <a:spcBef>
                          <a:spcPts val="0"/>
                        </a:spcBef>
                        <a:spcAft>
                          <a:spcPts val="800"/>
                        </a:spcAft>
                      </a:pPr>
                      <a:r>
                        <a:rPr lang="en-US" sz="1600" b="1" kern="100">
                          <a:effectLst/>
                          <a:latin typeface="Times New Roman" panose="02020603050405020304" pitchFamily="18" charset="0"/>
                          <a:ea typeface="Calibri" panose="020F0502020204030204" pitchFamily="34" charset="0"/>
                          <a:cs typeface="Times New Roman" panose="02020603050405020304" pitchFamily="18" charset="0"/>
                        </a:rPr>
                        <a:t>Economic Development</a:t>
                      </a:r>
                    </a:p>
                  </a:txBody>
                  <a:tcPr marL="68580" marR="6858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n-US" sz="1600" b="0" i="0" u="none" strike="noStrike">
                          <a:solidFill>
                            <a:srgbClr val="000000"/>
                          </a:solidFill>
                          <a:effectLst/>
                          <a:latin typeface="Times New Roman" panose="02020603050405020304" pitchFamily="18" charset="0"/>
                          <a:cs typeface="Times New Roman" panose="02020603050405020304" pitchFamily="18" charset="0"/>
                        </a:rPr>
                        <a:t>       719,544.17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563,500.00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n-US" sz="1600" b="0" i="0" u="none" strike="noStrike">
                          <a:solidFill>
                            <a:srgbClr val="000000"/>
                          </a:solidFill>
                          <a:effectLst/>
                          <a:latin typeface="Times New Roman" panose="02020603050405020304" pitchFamily="18" charset="0"/>
                          <a:cs typeface="Times New Roman" panose="02020603050405020304" pitchFamily="18" charset="0"/>
                        </a:rPr>
                        <a:t> -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n-US" sz="1600" b="0" i="0" u="none" strike="noStrike">
                          <a:solidFill>
                            <a:srgbClr val="000000"/>
                          </a:solidFill>
                          <a:effectLst/>
                          <a:latin typeface="Times New Roman" panose="02020603050405020304" pitchFamily="18" charset="0"/>
                          <a:cs typeface="Times New Roman" panose="02020603050405020304" pitchFamily="18" charset="0"/>
                        </a:rPr>
                        <a:t>     1,283,044.17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92419238"/>
                  </a:ext>
                </a:extLst>
              </a:tr>
              <a:tr h="549045">
                <a:tc>
                  <a:txBody>
                    <a:bodyPr/>
                    <a:lstStyle/>
                    <a:p>
                      <a:pPr marL="0" marR="0">
                        <a:lnSpc>
                          <a:spcPct val="107000"/>
                        </a:lnSpc>
                        <a:spcBef>
                          <a:spcPts val="0"/>
                        </a:spcBef>
                        <a:spcAft>
                          <a:spcPts val="800"/>
                        </a:spcAft>
                      </a:pPr>
                      <a:r>
                        <a:rPr lang="en-US" sz="1600" b="1" kern="100" dirty="0">
                          <a:effectLst/>
                          <a:latin typeface="Times New Roman" panose="02020603050405020304" pitchFamily="18" charset="0"/>
                          <a:ea typeface="Calibri" panose="020F0502020204030204" pitchFamily="34" charset="0"/>
                          <a:cs typeface="Times New Roman" panose="02020603050405020304" pitchFamily="18" charset="0"/>
                        </a:rPr>
                        <a:t>Environmental Management</a:t>
                      </a:r>
                    </a:p>
                  </a:txBody>
                  <a:tcPr marL="68580" marR="6858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n-US" sz="1600" b="0" i="0" u="none" strike="noStrike">
                          <a:solidFill>
                            <a:srgbClr val="000000"/>
                          </a:solidFill>
                          <a:effectLst/>
                          <a:latin typeface="Times New Roman" panose="02020603050405020304" pitchFamily="18" charset="0"/>
                          <a:cs typeface="Times New Roman" panose="02020603050405020304" pitchFamily="18" charset="0"/>
                        </a:rPr>
                        <a:t> -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30,000.00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n-US" sz="1600" b="0" i="0" u="none" strike="noStrike">
                          <a:solidFill>
                            <a:srgbClr val="000000"/>
                          </a:solidFill>
                          <a:effectLst/>
                          <a:latin typeface="Times New Roman" panose="02020603050405020304" pitchFamily="18" charset="0"/>
                          <a:cs typeface="Times New Roman" panose="02020603050405020304" pitchFamily="18" charset="0"/>
                        </a:rPr>
                        <a:t>           30,000.00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86308779"/>
                  </a:ext>
                </a:extLst>
              </a:tr>
              <a:tr h="531333">
                <a:tc>
                  <a:txBody>
                    <a:bodyPr/>
                    <a:lstStyle/>
                    <a:p>
                      <a:pPr marL="0" marR="0">
                        <a:lnSpc>
                          <a:spcPct val="107000"/>
                        </a:lnSpc>
                        <a:spcBef>
                          <a:spcPts val="0"/>
                        </a:spcBef>
                        <a:spcAft>
                          <a:spcPts val="800"/>
                        </a:spcAft>
                      </a:pPr>
                      <a:r>
                        <a:rPr lang="en-US" sz="1600" b="1" kern="100" dirty="0">
                          <a:effectLst/>
                          <a:latin typeface="Times New Roman" panose="02020603050405020304" pitchFamily="18" charset="0"/>
                          <a:ea typeface="Calibri" panose="020F0502020204030204" pitchFamily="34" charset="0"/>
                          <a:cs typeface="Times New Roman" panose="02020603050405020304" pitchFamily="18" charset="0"/>
                        </a:rPr>
                        <a:t>TOTAL</a:t>
                      </a:r>
                      <a:endParaRPr lang="en-US" sz="16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n-US" sz="1600" b="1" i="0" u="none" strike="noStrike" dirty="0">
                          <a:solidFill>
                            <a:srgbClr val="000000"/>
                          </a:solidFill>
                          <a:effectLst/>
                          <a:latin typeface="Times New Roman" panose="02020603050405020304" pitchFamily="18" charset="0"/>
                          <a:cs typeface="Times New Roman" panose="02020603050405020304" pitchFamily="18" charset="0"/>
                        </a:rPr>
                        <a:t>    5,073,604.92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n-US" sz="1600" b="1" i="0" u="none" strike="noStrike" dirty="0">
                          <a:solidFill>
                            <a:srgbClr val="000000"/>
                          </a:solidFill>
                          <a:effectLst/>
                          <a:latin typeface="Times New Roman" panose="02020603050405020304" pitchFamily="18" charset="0"/>
                          <a:cs typeface="Times New Roman" panose="02020603050405020304" pitchFamily="18" charset="0"/>
                        </a:rPr>
                        <a:t>       2,993,043.84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n-US" sz="1600" b="1" i="0" u="none" strike="noStrike" dirty="0">
                          <a:solidFill>
                            <a:srgbClr val="000000"/>
                          </a:solidFill>
                          <a:effectLst/>
                          <a:latin typeface="Times New Roman" panose="02020603050405020304" pitchFamily="18" charset="0"/>
                          <a:cs typeface="Times New Roman" panose="02020603050405020304" pitchFamily="18" charset="0"/>
                        </a:rPr>
                        <a:t>     6,105,198.43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n-US" sz="1600" b="1" i="0" u="none" strike="noStrike" dirty="0">
                          <a:solidFill>
                            <a:srgbClr val="000000"/>
                          </a:solidFill>
                          <a:effectLst/>
                          <a:latin typeface="Times New Roman" panose="02020603050405020304" pitchFamily="18" charset="0"/>
                          <a:cs typeface="Times New Roman" panose="02020603050405020304" pitchFamily="18" charset="0"/>
                        </a:rPr>
                        <a:t>   13,171,847.19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08321343"/>
                  </a:ext>
                </a:extLst>
              </a:tr>
            </a:tbl>
          </a:graphicData>
        </a:graphic>
      </p:graphicFrame>
      <p:sp>
        <p:nvSpPr>
          <p:cNvPr id="5" name="Slide Number Placeholder 4">
            <a:extLst>
              <a:ext uri="{FF2B5EF4-FFF2-40B4-BE49-F238E27FC236}">
                <a16:creationId xmlns:a16="http://schemas.microsoft.com/office/drawing/2014/main" id="{EE8FD263-6F0E-4D39-B64E-C9B7B7E17E5E}"/>
              </a:ext>
            </a:extLst>
          </p:cNvPr>
          <p:cNvSpPr>
            <a:spLocks noGrp="1"/>
          </p:cNvSpPr>
          <p:nvPr>
            <p:ph type="sldNum" sz="quarter" idx="11"/>
          </p:nvPr>
        </p:nvSpPr>
        <p:spPr/>
        <p:txBody>
          <a:bodyPr/>
          <a:lstStyle/>
          <a:p>
            <a:fld id="{2392425C-E889-4A93-B643-0E993E815549}" type="slidenum">
              <a:rPr lang="en-US" smtClean="0"/>
              <a:t>55</a:t>
            </a:fld>
            <a:endParaRPr lang="en-US"/>
          </a:p>
        </p:txBody>
      </p:sp>
    </p:spTree>
    <p:extLst>
      <p:ext uri="{BB962C8B-B14F-4D97-AF65-F5344CB8AC3E}">
        <p14:creationId xmlns:p14="http://schemas.microsoft.com/office/powerpoint/2010/main" val="346327880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3C4CF-8083-8138-DD85-12DDA733BA4B}"/>
              </a:ext>
            </a:extLst>
          </p:cNvPr>
          <p:cNvSpPr>
            <a:spLocks noGrp="1"/>
          </p:cNvSpPr>
          <p:nvPr>
            <p:ph type="title"/>
          </p:nvPr>
        </p:nvSpPr>
        <p:spPr>
          <a:xfrm>
            <a:off x="967154" y="228600"/>
            <a:ext cx="8176846" cy="1248507"/>
          </a:xfrm>
        </p:spPr>
        <p:txBody>
          <a:bodyPr/>
          <a:lstStyle/>
          <a:p>
            <a:pPr defTabSz="685800" fontAlgn="base">
              <a:spcBef>
                <a:spcPct val="0"/>
              </a:spcBef>
              <a:spcAft>
                <a:spcPct val="0"/>
              </a:spcAft>
            </a:pPr>
            <a:r>
              <a:rPr lang="en-US" sz="2400" dirty="0">
                <a:solidFill>
                  <a:schemeClr val="accent1"/>
                </a:solidFill>
                <a:latin typeface="Times New Roman" panose="02020603050405020304" pitchFamily="18" charset="0"/>
                <a:cs typeface="Times New Roman" panose="02020603050405020304" pitchFamily="18" charset="0"/>
              </a:rPr>
              <a:t>GOVERNMENT FLAGSHIP PROJECTS OR PROGRAMMES FOR 2025</a:t>
            </a:r>
          </a:p>
        </p:txBody>
      </p:sp>
      <p:graphicFrame>
        <p:nvGraphicFramePr>
          <p:cNvPr id="5" name="Content Placeholder 3"/>
          <p:cNvGraphicFramePr>
            <a:graphicFrameLocks/>
          </p:cNvGraphicFramePr>
          <p:nvPr>
            <p:extLst>
              <p:ext uri="{D42A27DB-BD31-4B8C-83A1-F6EECF244321}">
                <p14:modId xmlns:p14="http://schemas.microsoft.com/office/powerpoint/2010/main" val="4181886030"/>
              </p:ext>
            </p:extLst>
          </p:nvPr>
        </p:nvGraphicFramePr>
        <p:xfrm>
          <a:off x="318121" y="1477107"/>
          <a:ext cx="8507757" cy="3914452"/>
        </p:xfrm>
        <a:graphic>
          <a:graphicData uri="http://schemas.openxmlformats.org/drawingml/2006/table">
            <a:tbl>
              <a:tblPr firstRow="1" bandRow="1">
                <a:tableStyleId>{5940675A-B579-460E-94D1-54222C63F5DA}</a:tableStyleId>
              </a:tblPr>
              <a:tblGrid>
                <a:gridCol w="560243">
                  <a:extLst>
                    <a:ext uri="{9D8B030D-6E8A-4147-A177-3AD203B41FA5}">
                      <a16:colId xmlns:a16="http://schemas.microsoft.com/office/drawing/2014/main" val="20000"/>
                    </a:ext>
                  </a:extLst>
                </a:gridCol>
                <a:gridCol w="2417738">
                  <a:extLst>
                    <a:ext uri="{9D8B030D-6E8A-4147-A177-3AD203B41FA5}">
                      <a16:colId xmlns:a16="http://schemas.microsoft.com/office/drawing/2014/main" val="20001"/>
                    </a:ext>
                  </a:extLst>
                </a:gridCol>
                <a:gridCol w="2032803">
                  <a:extLst>
                    <a:ext uri="{9D8B030D-6E8A-4147-A177-3AD203B41FA5}">
                      <a16:colId xmlns:a16="http://schemas.microsoft.com/office/drawing/2014/main" val="236206151"/>
                    </a:ext>
                  </a:extLst>
                </a:gridCol>
                <a:gridCol w="2159215">
                  <a:extLst>
                    <a:ext uri="{9D8B030D-6E8A-4147-A177-3AD203B41FA5}">
                      <a16:colId xmlns:a16="http://schemas.microsoft.com/office/drawing/2014/main" val="20002"/>
                    </a:ext>
                  </a:extLst>
                </a:gridCol>
                <a:gridCol w="1337758">
                  <a:extLst>
                    <a:ext uri="{9D8B030D-6E8A-4147-A177-3AD203B41FA5}">
                      <a16:colId xmlns:a16="http://schemas.microsoft.com/office/drawing/2014/main" val="20003"/>
                    </a:ext>
                  </a:extLst>
                </a:gridCol>
              </a:tblGrid>
              <a:tr h="873627">
                <a:tc>
                  <a:txBody>
                    <a:bodyPr/>
                    <a:lstStyle/>
                    <a:p>
                      <a:r>
                        <a:rPr lang="en-US" sz="1600" b="1" dirty="0">
                          <a:latin typeface="Times New Roman" panose="02020603050405020304" pitchFamily="18" charset="0"/>
                          <a:cs typeface="Times New Roman" panose="02020603050405020304" pitchFamily="18" charset="0"/>
                        </a:rPr>
                        <a:t>No</a:t>
                      </a:r>
                    </a:p>
                  </a:txBody>
                  <a:tcPr/>
                </a:tc>
                <a:tc>
                  <a:txBody>
                    <a:bodyPr/>
                    <a:lstStyle/>
                    <a:p>
                      <a:r>
                        <a:rPr lang="en-US" sz="1600" b="1" dirty="0">
                          <a:latin typeface="Times New Roman" panose="02020603050405020304" pitchFamily="18" charset="0"/>
                          <a:cs typeface="Times New Roman" panose="02020603050405020304" pitchFamily="18" charset="0"/>
                        </a:rPr>
                        <a:t>Type of Flagship project/</a:t>
                      </a:r>
                      <a:r>
                        <a:rPr lang="en-US" sz="1600" b="1" dirty="0" err="1">
                          <a:latin typeface="Times New Roman" panose="02020603050405020304" pitchFamily="18" charset="0"/>
                          <a:cs typeface="Times New Roman" panose="02020603050405020304" pitchFamily="18" charset="0"/>
                        </a:rPr>
                        <a:t>programme</a:t>
                      </a:r>
                      <a:endParaRPr lang="en-US" sz="1600" b="1" dirty="0">
                        <a:latin typeface="Times New Roman" panose="02020603050405020304" pitchFamily="18" charset="0"/>
                        <a:cs typeface="Times New Roman" panose="02020603050405020304" pitchFamily="18" charset="0"/>
                      </a:endParaRPr>
                    </a:p>
                  </a:txBody>
                  <a:tcPr/>
                </a:tc>
                <a:tc>
                  <a:txBody>
                    <a:bodyPr/>
                    <a:lstStyle/>
                    <a:p>
                      <a:pPr marL="0" marR="0" indent="0" algn="l" defTabSz="514350" rtl="0" eaLnBrk="1" fontAlgn="auto" latinLnBrk="0" hangingPunct="1">
                        <a:lnSpc>
                          <a:spcPct val="100000"/>
                        </a:lnSpc>
                        <a:spcBef>
                          <a:spcPts val="0"/>
                        </a:spcBef>
                        <a:spcAft>
                          <a:spcPts val="0"/>
                        </a:spcAft>
                        <a:buClrTx/>
                        <a:buSzTx/>
                        <a:buFontTx/>
                        <a:buNone/>
                        <a:tabLst/>
                        <a:defRPr/>
                      </a:pPr>
                      <a:r>
                        <a:rPr lang="en-US" sz="1600" b="1" dirty="0">
                          <a:latin typeface="Times New Roman" panose="02020603050405020304" pitchFamily="18" charset="0"/>
                          <a:cs typeface="Times New Roman" panose="02020603050405020304" pitchFamily="18" charset="0"/>
                        </a:rPr>
                        <a:t>Name</a:t>
                      </a:r>
                      <a:r>
                        <a:rPr lang="en-US" sz="1600" b="1" baseline="0" dirty="0">
                          <a:latin typeface="Times New Roman" panose="02020603050405020304" pitchFamily="18" charset="0"/>
                          <a:cs typeface="Times New Roman" panose="02020603050405020304" pitchFamily="18" charset="0"/>
                        </a:rPr>
                        <a:t> of Activity/Project</a:t>
                      </a:r>
                      <a:endParaRPr lang="en-US" sz="1600" b="1" dirty="0">
                        <a:latin typeface="Times New Roman" panose="02020603050405020304" pitchFamily="18" charset="0"/>
                        <a:cs typeface="Times New Roman" panose="02020603050405020304" pitchFamily="18" charset="0"/>
                      </a:endParaRPr>
                    </a:p>
                  </a:txBody>
                  <a:tcPr/>
                </a:tc>
                <a:tc>
                  <a:txBody>
                    <a:bodyPr/>
                    <a:lstStyle/>
                    <a:p>
                      <a:r>
                        <a:rPr lang="en-US" sz="1600" b="1" dirty="0">
                          <a:latin typeface="Times New Roman" panose="02020603050405020304" pitchFamily="18" charset="0"/>
                          <a:cs typeface="Times New Roman" panose="02020603050405020304" pitchFamily="18" charset="0"/>
                        </a:rPr>
                        <a:t>Budget </a:t>
                      </a:r>
                    </a:p>
                  </a:txBody>
                  <a:tcPr/>
                </a:tc>
                <a:tc>
                  <a:txBody>
                    <a:bodyPr/>
                    <a:lstStyle/>
                    <a:p>
                      <a:r>
                        <a:rPr lang="en-US" sz="1600" b="1" dirty="0">
                          <a:latin typeface="Times New Roman" panose="02020603050405020304" pitchFamily="18" charset="0"/>
                          <a:cs typeface="Times New Roman" panose="02020603050405020304" pitchFamily="18" charset="0"/>
                        </a:rPr>
                        <a:t>Funding Source</a:t>
                      </a:r>
                    </a:p>
                  </a:txBody>
                  <a:tcPr/>
                </a:tc>
                <a:extLst>
                  <a:ext uri="{0D108BD9-81ED-4DB2-BD59-A6C34878D82A}">
                    <a16:rowId xmlns:a16="http://schemas.microsoft.com/office/drawing/2014/main" val="10000"/>
                  </a:ext>
                </a:extLst>
              </a:tr>
              <a:tr h="0">
                <a:tc>
                  <a:txBody>
                    <a:bodyPr/>
                    <a:lstStyle/>
                    <a:p>
                      <a:pPr>
                        <a:lnSpc>
                          <a:spcPct val="150000"/>
                        </a:lnSpc>
                      </a:pPr>
                      <a:r>
                        <a:rPr lang="en-US" sz="1600" b="0" dirty="0">
                          <a:latin typeface="Times New Roman" panose="02020603050405020304" pitchFamily="18" charset="0"/>
                          <a:cs typeface="Times New Roman" panose="02020603050405020304" pitchFamily="18" charset="0"/>
                        </a:rPr>
                        <a:t>1.</a:t>
                      </a:r>
                    </a:p>
                  </a:txBody>
                  <a:tcPr/>
                </a:tc>
                <a:tc>
                  <a:txBody>
                    <a:bodyPr/>
                    <a:lstStyle/>
                    <a:p>
                      <a:pPr>
                        <a:lnSpc>
                          <a:spcPct val="150000"/>
                        </a:lnSpc>
                      </a:pPr>
                      <a:r>
                        <a:rPr lang="en-US" sz="1600" b="0" dirty="0">
                          <a:latin typeface="Times New Roman" panose="02020603050405020304" pitchFamily="18" charset="0"/>
                          <a:cs typeface="Times New Roman" panose="02020603050405020304" pitchFamily="18" charset="0"/>
                        </a:rPr>
                        <a:t>Planting for Exports and Rural Development (PERD)</a:t>
                      </a:r>
                    </a:p>
                    <a:p>
                      <a:pPr>
                        <a:lnSpc>
                          <a:spcPct val="150000"/>
                        </a:lnSpc>
                      </a:pPr>
                      <a:endParaRPr lang="en-US" sz="1600" b="0" dirty="0">
                        <a:latin typeface="Times New Roman" panose="02020603050405020304" pitchFamily="18" charset="0"/>
                        <a:cs typeface="Times New Roman" panose="02020603050405020304" pitchFamily="18" charset="0"/>
                      </a:endParaRPr>
                    </a:p>
                  </a:txBody>
                  <a:tcPr/>
                </a:tc>
                <a:tc>
                  <a:txBody>
                    <a:bodyPr/>
                    <a:lstStyle/>
                    <a:p>
                      <a:pPr>
                        <a:lnSpc>
                          <a:spcPct val="150000"/>
                        </a:lnSpc>
                      </a:pPr>
                      <a:r>
                        <a:rPr lang="en-US" sz="1600" b="0" dirty="0">
                          <a:solidFill>
                            <a:schemeClr val="tx1"/>
                          </a:solidFill>
                          <a:latin typeface="Times New Roman" panose="02020603050405020304" pitchFamily="18" charset="0"/>
                          <a:cs typeface="Times New Roman" panose="02020603050405020304" pitchFamily="18" charset="0"/>
                        </a:rPr>
                        <a:t>Procurement of Coconut seedlings, 30,000 </a:t>
                      </a:r>
                    </a:p>
                    <a:p>
                      <a:pPr>
                        <a:lnSpc>
                          <a:spcPct val="150000"/>
                        </a:lnSpc>
                      </a:pPr>
                      <a:endParaRPr lang="en-US" sz="1600" b="0" dirty="0">
                        <a:solidFill>
                          <a:schemeClr val="tx1"/>
                        </a:solidFill>
                        <a:latin typeface="Times New Roman" panose="02020603050405020304" pitchFamily="18" charset="0"/>
                        <a:cs typeface="Times New Roman" panose="02020603050405020304" pitchFamily="18" charset="0"/>
                      </a:endParaRPr>
                    </a:p>
                    <a:p>
                      <a:pPr>
                        <a:lnSpc>
                          <a:spcPct val="150000"/>
                        </a:lnSpc>
                      </a:pPr>
                      <a:r>
                        <a:rPr lang="en-US" sz="1600" b="0" dirty="0">
                          <a:solidFill>
                            <a:schemeClr val="tx1"/>
                          </a:solidFill>
                          <a:latin typeface="Times New Roman" panose="02020603050405020304" pitchFamily="18" charset="0"/>
                          <a:cs typeface="Times New Roman" panose="02020603050405020304" pitchFamily="18" charset="0"/>
                        </a:rPr>
                        <a:t>Oil palm seedlings 80,000 to farmers in the District</a:t>
                      </a:r>
                    </a:p>
                  </a:txBody>
                  <a:tcPr/>
                </a:tc>
                <a:tc>
                  <a:txBody>
                    <a:bodyPr/>
                    <a:lstStyle/>
                    <a:p>
                      <a:pPr algn="r">
                        <a:lnSpc>
                          <a:spcPct val="150000"/>
                        </a:lnSpc>
                      </a:pPr>
                      <a:r>
                        <a:rPr lang="en-US" sz="1600" b="0" dirty="0">
                          <a:latin typeface="Times New Roman" panose="02020603050405020304" pitchFamily="18" charset="0"/>
                          <a:cs typeface="Times New Roman" panose="02020603050405020304" pitchFamily="18" charset="0"/>
                        </a:rPr>
                        <a:t>35,000.00</a:t>
                      </a:r>
                    </a:p>
                    <a:p>
                      <a:pPr algn="r">
                        <a:lnSpc>
                          <a:spcPct val="150000"/>
                        </a:lnSpc>
                      </a:pPr>
                      <a:endParaRPr lang="en-US" sz="1600" b="0" dirty="0">
                        <a:latin typeface="Times New Roman" panose="02020603050405020304" pitchFamily="18" charset="0"/>
                        <a:cs typeface="Times New Roman" panose="02020603050405020304" pitchFamily="18" charset="0"/>
                      </a:endParaRPr>
                    </a:p>
                    <a:p>
                      <a:pPr algn="r">
                        <a:lnSpc>
                          <a:spcPct val="150000"/>
                        </a:lnSpc>
                      </a:pPr>
                      <a:endParaRPr lang="en-US" sz="1600" b="0" dirty="0">
                        <a:latin typeface="Times New Roman" panose="02020603050405020304" pitchFamily="18" charset="0"/>
                        <a:cs typeface="Times New Roman" panose="02020603050405020304" pitchFamily="18" charset="0"/>
                      </a:endParaRPr>
                    </a:p>
                    <a:p>
                      <a:pPr algn="r">
                        <a:lnSpc>
                          <a:spcPct val="150000"/>
                        </a:lnSpc>
                      </a:pPr>
                      <a:endParaRPr lang="en-US" sz="1600" b="0" dirty="0">
                        <a:latin typeface="Times New Roman" panose="02020603050405020304" pitchFamily="18" charset="0"/>
                        <a:cs typeface="Times New Roman" panose="02020603050405020304" pitchFamily="18" charset="0"/>
                      </a:endParaRPr>
                    </a:p>
                    <a:p>
                      <a:pPr algn="r">
                        <a:lnSpc>
                          <a:spcPct val="150000"/>
                        </a:lnSpc>
                      </a:pPr>
                      <a:r>
                        <a:rPr lang="en-US" sz="1600" b="0" dirty="0">
                          <a:latin typeface="Times New Roman" panose="02020603050405020304" pitchFamily="18" charset="0"/>
                          <a:cs typeface="Times New Roman" panose="02020603050405020304" pitchFamily="18" charset="0"/>
                        </a:rPr>
                        <a:t>50,000.00</a:t>
                      </a:r>
                    </a:p>
                  </a:txBody>
                  <a:tcPr/>
                </a:tc>
                <a:tc>
                  <a:txBody>
                    <a:bodyPr/>
                    <a:lstStyle/>
                    <a:p>
                      <a:pPr>
                        <a:lnSpc>
                          <a:spcPct val="150000"/>
                        </a:lnSpc>
                      </a:pPr>
                      <a:r>
                        <a:rPr lang="en-US" sz="1600" b="0" dirty="0">
                          <a:latin typeface="Times New Roman" panose="02020603050405020304" pitchFamily="18" charset="0"/>
                          <a:cs typeface="Times New Roman" panose="02020603050405020304" pitchFamily="18" charset="0"/>
                        </a:rPr>
                        <a:t>DACF</a:t>
                      </a:r>
                    </a:p>
                    <a:p>
                      <a:pPr>
                        <a:lnSpc>
                          <a:spcPct val="150000"/>
                        </a:lnSpc>
                      </a:pPr>
                      <a:endParaRPr lang="en-US" sz="1600" b="0" dirty="0">
                        <a:latin typeface="Times New Roman" panose="02020603050405020304" pitchFamily="18" charset="0"/>
                        <a:cs typeface="Times New Roman" panose="02020603050405020304" pitchFamily="18" charset="0"/>
                      </a:endParaRPr>
                    </a:p>
                    <a:p>
                      <a:pPr>
                        <a:lnSpc>
                          <a:spcPct val="150000"/>
                        </a:lnSpc>
                      </a:pPr>
                      <a:endParaRPr lang="en-US" sz="1600" b="0" dirty="0">
                        <a:latin typeface="Times New Roman" panose="02020603050405020304" pitchFamily="18" charset="0"/>
                        <a:cs typeface="Times New Roman" panose="02020603050405020304" pitchFamily="18" charset="0"/>
                      </a:endParaRPr>
                    </a:p>
                    <a:p>
                      <a:pPr>
                        <a:lnSpc>
                          <a:spcPct val="150000"/>
                        </a:lnSpc>
                      </a:pPr>
                      <a:endParaRPr lang="en-US" sz="1600" b="0" dirty="0">
                        <a:latin typeface="Times New Roman" panose="02020603050405020304" pitchFamily="18" charset="0"/>
                        <a:cs typeface="Times New Roman" panose="02020603050405020304" pitchFamily="18" charset="0"/>
                      </a:endParaRPr>
                    </a:p>
                    <a:p>
                      <a:pPr>
                        <a:lnSpc>
                          <a:spcPct val="150000"/>
                        </a:lnSpc>
                      </a:pPr>
                      <a:r>
                        <a:rPr lang="en-US" sz="1600" b="0" dirty="0">
                          <a:latin typeface="Times New Roman" panose="02020603050405020304" pitchFamily="18" charset="0"/>
                          <a:cs typeface="Times New Roman" panose="02020603050405020304" pitchFamily="18" charset="0"/>
                        </a:rPr>
                        <a:t>DACF</a:t>
                      </a:r>
                    </a:p>
                  </a:txBody>
                  <a:tcPr/>
                </a:tc>
                <a:extLst>
                  <a:ext uri="{0D108BD9-81ED-4DB2-BD59-A6C34878D82A}">
                    <a16:rowId xmlns:a16="http://schemas.microsoft.com/office/drawing/2014/main" val="10001"/>
                  </a:ext>
                </a:extLst>
              </a:tr>
              <a:tr h="432880">
                <a:tc>
                  <a:txBody>
                    <a:bodyPr/>
                    <a:lstStyle/>
                    <a:p>
                      <a:pPr>
                        <a:lnSpc>
                          <a:spcPct val="150000"/>
                        </a:lnSpc>
                      </a:pPr>
                      <a:endParaRPr lang="en-US" sz="1600" b="1">
                        <a:latin typeface="Times New Roman" panose="02020603050405020304" pitchFamily="18" charset="0"/>
                        <a:cs typeface="Times New Roman" panose="02020603050405020304" pitchFamily="18" charset="0"/>
                      </a:endParaRPr>
                    </a:p>
                  </a:txBody>
                  <a:tcPr/>
                </a:tc>
                <a:tc>
                  <a:txBody>
                    <a:bodyPr/>
                    <a:lstStyle/>
                    <a:p>
                      <a:pPr>
                        <a:lnSpc>
                          <a:spcPct val="150000"/>
                        </a:lnSpc>
                      </a:pPr>
                      <a:r>
                        <a:rPr lang="en-US" sz="1600" b="1" dirty="0">
                          <a:latin typeface="Times New Roman" panose="02020603050405020304" pitchFamily="18" charset="0"/>
                          <a:cs typeface="Times New Roman" panose="02020603050405020304" pitchFamily="18" charset="0"/>
                        </a:rPr>
                        <a:t>Total</a:t>
                      </a:r>
                    </a:p>
                  </a:txBody>
                  <a:tcPr/>
                </a:tc>
                <a:tc>
                  <a:txBody>
                    <a:bodyPr/>
                    <a:lstStyle/>
                    <a:p>
                      <a:pPr>
                        <a:lnSpc>
                          <a:spcPct val="150000"/>
                        </a:lnSpc>
                      </a:pPr>
                      <a:endParaRPr lang="en-US" sz="1600" b="1" dirty="0">
                        <a:latin typeface="Times New Roman" panose="02020603050405020304" pitchFamily="18" charset="0"/>
                        <a:cs typeface="Times New Roman" panose="02020603050405020304" pitchFamily="18" charset="0"/>
                      </a:endParaRPr>
                    </a:p>
                  </a:txBody>
                  <a:tcPr/>
                </a:tc>
                <a:tc>
                  <a:txBody>
                    <a:bodyPr/>
                    <a:lstStyle/>
                    <a:p>
                      <a:pPr algn="r">
                        <a:lnSpc>
                          <a:spcPct val="150000"/>
                        </a:lnSpc>
                      </a:pPr>
                      <a:r>
                        <a:rPr lang="en-US" sz="1600" b="1" dirty="0">
                          <a:latin typeface="Times New Roman" panose="02020603050405020304" pitchFamily="18" charset="0"/>
                          <a:cs typeface="Times New Roman" panose="02020603050405020304" pitchFamily="18" charset="0"/>
                        </a:rPr>
                        <a:t>85,000.00</a:t>
                      </a:r>
                    </a:p>
                  </a:txBody>
                  <a:tcPr/>
                </a:tc>
                <a:tc>
                  <a:txBody>
                    <a:bodyPr/>
                    <a:lstStyle/>
                    <a:p>
                      <a:pPr>
                        <a:lnSpc>
                          <a:spcPct val="150000"/>
                        </a:lnSpc>
                      </a:pPr>
                      <a:endParaRPr lang="en-US" sz="1600" b="1"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2"/>
                  </a:ext>
                </a:extLst>
              </a:tr>
            </a:tbl>
          </a:graphicData>
        </a:graphic>
      </p:graphicFrame>
      <p:sp>
        <p:nvSpPr>
          <p:cNvPr id="4" name="Slide Number Placeholder 3">
            <a:extLst>
              <a:ext uri="{FF2B5EF4-FFF2-40B4-BE49-F238E27FC236}">
                <a16:creationId xmlns:a16="http://schemas.microsoft.com/office/drawing/2014/main" id="{0BE34475-719C-4BFC-9C46-A1B9ADD9B072}"/>
              </a:ext>
            </a:extLst>
          </p:cNvPr>
          <p:cNvSpPr>
            <a:spLocks noGrp="1"/>
          </p:cNvSpPr>
          <p:nvPr>
            <p:ph type="sldNum" sz="quarter" idx="11"/>
          </p:nvPr>
        </p:nvSpPr>
        <p:spPr/>
        <p:txBody>
          <a:bodyPr/>
          <a:lstStyle/>
          <a:p>
            <a:fld id="{2392425C-E889-4A93-B643-0E993E815549}" type="slidenum">
              <a:rPr lang="en-US" smtClean="0"/>
              <a:t>56</a:t>
            </a:fld>
            <a:endParaRPr lang="en-US"/>
          </a:p>
        </p:txBody>
      </p:sp>
    </p:spTree>
    <p:extLst>
      <p:ext uri="{BB962C8B-B14F-4D97-AF65-F5344CB8AC3E}">
        <p14:creationId xmlns:p14="http://schemas.microsoft.com/office/powerpoint/2010/main" val="2198879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3C4CF-8083-8138-DD85-12DDA733BA4B}"/>
              </a:ext>
            </a:extLst>
          </p:cNvPr>
          <p:cNvSpPr>
            <a:spLocks noGrp="1"/>
          </p:cNvSpPr>
          <p:nvPr>
            <p:ph type="title"/>
          </p:nvPr>
        </p:nvSpPr>
        <p:spPr>
          <a:xfrm>
            <a:off x="483576" y="63868"/>
            <a:ext cx="8176846" cy="1160584"/>
          </a:xfrm>
        </p:spPr>
        <p:txBody>
          <a:bodyPr/>
          <a:lstStyle/>
          <a:p>
            <a:pPr defTabSz="685800" fontAlgn="base">
              <a:spcBef>
                <a:spcPct val="0"/>
              </a:spcBef>
              <a:spcAft>
                <a:spcPct val="0"/>
              </a:spcAft>
            </a:pPr>
            <a:r>
              <a:rPr lang="en-US" sz="2400" dirty="0">
                <a:solidFill>
                  <a:schemeClr val="accent1"/>
                </a:solidFill>
                <a:latin typeface="Times New Roman" panose="02020603050405020304" pitchFamily="18" charset="0"/>
                <a:cs typeface="Times New Roman" panose="02020603050405020304" pitchFamily="18" charset="0"/>
              </a:rPr>
              <a:t>KEY PROJECTS FOR 2025 AND CORRESPONDING COST AND JUSTIFICATION</a:t>
            </a:r>
          </a:p>
        </p:txBody>
      </p:sp>
      <p:graphicFrame>
        <p:nvGraphicFramePr>
          <p:cNvPr id="3" name="Table 2"/>
          <p:cNvGraphicFramePr>
            <a:graphicFrameLocks noGrp="1"/>
          </p:cNvGraphicFramePr>
          <p:nvPr>
            <p:extLst>
              <p:ext uri="{D42A27DB-BD31-4B8C-83A1-F6EECF244321}">
                <p14:modId xmlns:p14="http://schemas.microsoft.com/office/powerpoint/2010/main" val="2394179464"/>
              </p:ext>
            </p:extLst>
          </p:nvPr>
        </p:nvGraphicFramePr>
        <p:xfrm>
          <a:off x="246183" y="883089"/>
          <a:ext cx="8651631" cy="5225416"/>
        </p:xfrm>
        <a:graphic>
          <a:graphicData uri="http://schemas.openxmlformats.org/drawingml/2006/table">
            <a:tbl>
              <a:tblPr firstRow="1" firstCol="1" bandRow="1">
                <a:tableStyleId>{5940675A-B579-460E-94D1-54222C63F5DA}</a:tableStyleId>
              </a:tblPr>
              <a:tblGrid>
                <a:gridCol w="1131859">
                  <a:extLst>
                    <a:ext uri="{9D8B030D-6E8A-4147-A177-3AD203B41FA5}">
                      <a16:colId xmlns:a16="http://schemas.microsoft.com/office/drawing/2014/main" val="2067168193"/>
                    </a:ext>
                  </a:extLst>
                </a:gridCol>
                <a:gridCol w="804763">
                  <a:extLst>
                    <a:ext uri="{9D8B030D-6E8A-4147-A177-3AD203B41FA5}">
                      <a16:colId xmlns:a16="http://schemas.microsoft.com/office/drawing/2014/main" val="3839268357"/>
                    </a:ext>
                  </a:extLst>
                </a:gridCol>
                <a:gridCol w="694865">
                  <a:extLst>
                    <a:ext uri="{9D8B030D-6E8A-4147-A177-3AD203B41FA5}">
                      <a16:colId xmlns:a16="http://schemas.microsoft.com/office/drawing/2014/main" val="3859313688"/>
                    </a:ext>
                  </a:extLst>
                </a:gridCol>
                <a:gridCol w="914661">
                  <a:extLst>
                    <a:ext uri="{9D8B030D-6E8A-4147-A177-3AD203B41FA5}">
                      <a16:colId xmlns:a16="http://schemas.microsoft.com/office/drawing/2014/main" val="4009103979"/>
                    </a:ext>
                  </a:extLst>
                </a:gridCol>
                <a:gridCol w="723421">
                  <a:extLst>
                    <a:ext uri="{9D8B030D-6E8A-4147-A177-3AD203B41FA5}">
                      <a16:colId xmlns:a16="http://schemas.microsoft.com/office/drawing/2014/main" val="2345317375"/>
                    </a:ext>
                  </a:extLst>
                </a:gridCol>
                <a:gridCol w="740728">
                  <a:extLst>
                    <a:ext uri="{9D8B030D-6E8A-4147-A177-3AD203B41FA5}">
                      <a16:colId xmlns:a16="http://schemas.microsoft.com/office/drawing/2014/main" val="3830789236"/>
                    </a:ext>
                  </a:extLst>
                </a:gridCol>
                <a:gridCol w="660225">
                  <a:extLst>
                    <a:ext uri="{9D8B030D-6E8A-4147-A177-3AD203B41FA5}">
                      <a16:colId xmlns:a16="http://schemas.microsoft.com/office/drawing/2014/main" val="3187535722"/>
                    </a:ext>
                  </a:extLst>
                </a:gridCol>
                <a:gridCol w="826422">
                  <a:extLst>
                    <a:ext uri="{9D8B030D-6E8A-4147-A177-3AD203B41FA5}">
                      <a16:colId xmlns:a16="http://schemas.microsoft.com/office/drawing/2014/main" val="3274549284"/>
                    </a:ext>
                  </a:extLst>
                </a:gridCol>
                <a:gridCol w="2154687">
                  <a:extLst>
                    <a:ext uri="{9D8B030D-6E8A-4147-A177-3AD203B41FA5}">
                      <a16:colId xmlns:a16="http://schemas.microsoft.com/office/drawing/2014/main" val="3911333514"/>
                    </a:ext>
                  </a:extLst>
                </a:gridCol>
              </a:tblGrid>
              <a:tr h="1143001">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Key</a:t>
                      </a:r>
                    </a:p>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Projects only</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IGF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GOG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DACF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DACF-RFG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GPSNP</a:t>
                      </a:r>
                    </a:p>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UNICEF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Total Budget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Justification- What do you intend to achieve with the projects and how does this link to your objectives?</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extLst>
                  <a:ext uri="{0D108BD9-81ED-4DB2-BD59-A6C34878D82A}">
                    <a16:rowId xmlns:a16="http://schemas.microsoft.com/office/drawing/2014/main" val="3982846635"/>
                  </a:ext>
                </a:extLst>
              </a:tr>
              <a:tr h="786074">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Completed 3No. Unit KG Classroom Pavilion at Asesewa Anglican.</a:t>
                      </a:r>
                    </a:p>
                  </a:txBody>
                  <a:tcPr marL="9525" marR="9525" marT="9525" marB="0" anchor="b"/>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97,059.90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97,059.90 </a:t>
                      </a:r>
                    </a:p>
                  </a:txBody>
                  <a:tcPr marL="9525" marR="9525" marT="9525" marB="0" anchor="ctr"/>
                </a:tc>
                <a:tc>
                  <a:txBody>
                    <a:bodyPr/>
                    <a:lstStyle/>
                    <a:p>
                      <a:pPr marL="0" marR="0">
                        <a:lnSpc>
                          <a:spcPct val="107000"/>
                        </a:lnSpc>
                        <a:spcBef>
                          <a:spcPts val="0"/>
                        </a:spcBef>
                        <a:spcAft>
                          <a:spcPts val="800"/>
                        </a:spcAft>
                      </a:pPr>
                      <a:r>
                        <a:rPr lang="en-GB" sz="1400" dirty="0">
                          <a:latin typeface="Times New Roman" panose="02020603050405020304" pitchFamily="18" charset="0"/>
                          <a:cs typeface="Times New Roman" panose="02020603050405020304" pitchFamily="18" charset="0"/>
                        </a:rPr>
                        <a:t>Provide conducive alternative educational infrastructure to improve learning at all levels </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nchor="ctr"/>
                </a:tc>
                <a:extLst>
                  <a:ext uri="{0D108BD9-81ED-4DB2-BD59-A6C34878D82A}">
                    <a16:rowId xmlns:a16="http://schemas.microsoft.com/office/drawing/2014/main" val="937749466"/>
                  </a:ext>
                </a:extLst>
              </a:tr>
              <a:tr h="1173607">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Constructed 1no 6unit classroom Pavilion with office and store at </a:t>
                      </a:r>
                      <a:r>
                        <a:rPr lang="en-US" sz="1400" b="0" i="0" u="none" strike="noStrike" dirty="0" err="1">
                          <a:solidFill>
                            <a:srgbClr val="000000"/>
                          </a:solidFill>
                          <a:effectLst/>
                          <a:latin typeface="Times New Roman" panose="02020603050405020304" pitchFamily="18" charset="0"/>
                          <a:cs typeface="Times New Roman" panose="02020603050405020304" pitchFamily="18" charset="0"/>
                        </a:rPr>
                        <a:t>Nyoeryoem</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25,200.40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25,200.40 </a:t>
                      </a:r>
                    </a:p>
                  </a:txBody>
                  <a:tcPr marL="9525" marR="9525" marT="9525" marB="0" anchor="ctr"/>
                </a:tc>
                <a:tc>
                  <a:txBody>
                    <a:bodyPr/>
                    <a:lstStyle/>
                    <a:p>
                      <a:pPr marL="0" marR="0">
                        <a:lnSpc>
                          <a:spcPct val="107000"/>
                        </a:lnSpc>
                        <a:spcBef>
                          <a:spcPts val="0"/>
                        </a:spcBef>
                        <a:spcAft>
                          <a:spcPts val="800"/>
                        </a:spcAft>
                      </a:pPr>
                      <a:r>
                        <a:rPr lang="en-US" sz="1400" b="0" dirty="0">
                          <a:effectLst/>
                          <a:latin typeface="Times New Roman" panose="02020603050405020304" pitchFamily="18" charset="0"/>
                          <a:ea typeface="Calibri" panose="020F0502020204030204" pitchFamily="34" charset="0"/>
                          <a:cs typeface="Times New Roman" panose="02020603050405020304" pitchFamily="18" charset="0"/>
                        </a:rPr>
                        <a:t>Provide alternative </a:t>
                      </a:r>
                      <a:r>
                        <a:rPr lang="en-GB" sz="1400" dirty="0">
                          <a:latin typeface="Times New Roman" panose="02020603050405020304" pitchFamily="18" charset="0"/>
                          <a:cs typeface="Times New Roman" panose="02020603050405020304" pitchFamily="18" charset="0"/>
                        </a:rPr>
                        <a:t>conducive </a:t>
                      </a:r>
                      <a:r>
                        <a:rPr lang="en-US" sz="1400" b="0" dirty="0">
                          <a:effectLst/>
                          <a:latin typeface="Times New Roman" panose="02020603050405020304" pitchFamily="18" charset="0"/>
                          <a:ea typeface="Calibri" panose="020F0502020204030204" pitchFamily="34" charset="0"/>
                          <a:cs typeface="Times New Roman" panose="02020603050405020304" pitchFamily="18" charset="0"/>
                        </a:rPr>
                        <a:t>educational  infrastructure to improve learning </a:t>
                      </a:r>
                    </a:p>
                  </a:txBody>
                  <a:tcPr marL="48895" marR="48895" marT="9525" marB="0" anchor="ctr"/>
                </a:tc>
                <a:extLst>
                  <a:ext uri="{0D108BD9-81ED-4DB2-BD59-A6C34878D82A}">
                    <a16:rowId xmlns:a16="http://schemas.microsoft.com/office/drawing/2014/main" val="2934668808"/>
                  </a:ext>
                </a:extLst>
              </a:tr>
              <a:tr h="1173607">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Constructed 1no 6unit classroom block with </a:t>
                      </a:r>
                      <a:r>
                        <a:rPr lang="en-US" sz="1400" b="0" i="0" u="none" strike="noStrike" dirty="0" err="1">
                          <a:solidFill>
                            <a:srgbClr val="000000"/>
                          </a:solidFill>
                          <a:effectLst/>
                          <a:latin typeface="Times New Roman" panose="02020603050405020304" pitchFamily="18" charset="0"/>
                          <a:cs typeface="Times New Roman" panose="02020603050405020304" pitchFamily="18" charset="0"/>
                        </a:rPr>
                        <a:t>Anciliary</a:t>
                      </a:r>
                      <a:r>
                        <a:rPr lang="en-US" sz="1400" b="0" i="0" u="none" strike="noStrike" dirty="0">
                          <a:solidFill>
                            <a:srgbClr val="000000"/>
                          </a:solidFill>
                          <a:effectLst/>
                          <a:latin typeface="Times New Roman" panose="02020603050405020304" pitchFamily="18" charset="0"/>
                          <a:cs typeface="Times New Roman" panose="02020603050405020304" pitchFamily="18" charset="0"/>
                        </a:rPr>
                        <a:t> Facility at </a:t>
                      </a:r>
                      <a:r>
                        <a:rPr lang="en-US" sz="1400" b="0" i="0" u="none" strike="noStrike" dirty="0" err="1">
                          <a:solidFill>
                            <a:srgbClr val="000000"/>
                          </a:solidFill>
                          <a:effectLst/>
                          <a:latin typeface="Times New Roman" panose="02020603050405020304" pitchFamily="18" charset="0"/>
                          <a:cs typeface="Times New Roman" panose="02020603050405020304" pitchFamily="18" charset="0"/>
                        </a:rPr>
                        <a:t>Akotoglo</a:t>
                      </a:r>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400" b="0" i="0" u="none" strike="noStrike" dirty="0" err="1">
                          <a:solidFill>
                            <a:srgbClr val="000000"/>
                          </a:solidFill>
                          <a:effectLst/>
                          <a:latin typeface="Times New Roman" panose="02020603050405020304" pitchFamily="18" charset="0"/>
                          <a:cs typeface="Times New Roman" panose="02020603050405020304" pitchFamily="18" charset="0"/>
                        </a:rPr>
                        <a:t>gua</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547,631.55 </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547,631.55                      </a:t>
                      </a:r>
                    </a:p>
                  </a:txBody>
                  <a:tcPr marL="9525" marR="9525" marT="9525" marB="0" anchor="ctr"/>
                </a:tc>
                <a:tc>
                  <a:txBody>
                    <a:bodyPr/>
                    <a:lstStyle/>
                    <a:p>
                      <a:pPr marL="0" marR="0">
                        <a:lnSpc>
                          <a:spcPct val="107000"/>
                        </a:lnSpc>
                        <a:spcBef>
                          <a:spcPts val="0"/>
                        </a:spcBef>
                        <a:spcAft>
                          <a:spcPts val="800"/>
                        </a:spcAft>
                      </a:pPr>
                      <a:r>
                        <a:rPr lang="en-GB" sz="1400" b="0" i="0" u="none" strike="noStrike" cap="none" dirty="0">
                          <a:solidFill>
                            <a:schemeClr val="tx1"/>
                          </a:solidFill>
                          <a:effectLst/>
                          <a:latin typeface="Times New Roman" panose="02020603050405020304" pitchFamily="18" charset="0"/>
                          <a:ea typeface="+mn-ea"/>
                          <a:cs typeface="Times New Roman" panose="02020603050405020304" pitchFamily="18" charset="0"/>
                          <a:sym typeface="Arial"/>
                        </a:rPr>
                        <a:t>Provide a suitable teaching and learning environment for primary education</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nchor="ctr"/>
                </a:tc>
                <a:extLst>
                  <a:ext uri="{0D108BD9-81ED-4DB2-BD59-A6C34878D82A}">
                    <a16:rowId xmlns:a16="http://schemas.microsoft.com/office/drawing/2014/main" val="888080256"/>
                  </a:ext>
                </a:extLst>
              </a:tr>
            </a:tbl>
          </a:graphicData>
        </a:graphic>
      </p:graphicFrame>
      <p:sp>
        <p:nvSpPr>
          <p:cNvPr id="5" name="Slide Number Placeholder 4">
            <a:extLst>
              <a:ext uri="{FF2B5EF4-FFF2-40B4-BE49-F238E27FC236}">
                <a16:creationId xmlns:a16="http://schemas.microsoft.com/office/drawing/2014/main" id="{403336A1-2827-4A6B-9FFD-0C88468CC86C}"/>
              </a:ext>
            </a:extLst>
          </p:cNvPr>
          <p:cNvSpPr>
            <a:spLocks noGrp="1"/>
          </p:cNvSpPr>
          <p:nvPr>
            <p:ph type="sldNum" sz="quarter" idx="11"/>
          </p:nvPr>
        </p:nvSpPr>
        <p:spPr/>
        <p:txBody>
          <a:bodyPr/>
          <a:lstStyle/>
          <a:p>
            <a:fld id="{2392425C-E889-4A93-B643-0E993E815549}" type="slidenum">
              <a:rPr lang="en-US" smtClean="0"/>
              <a:t>57</a:t>
            </a:fld>
            <a:endParaRPr lang="en-US"/>
          </a:p>
        </p:txBody>
      </p:sp>
    </p:spTree>
    <p:extLst>
      <p:ext uri="{BB962C8B-B14F-4D97-AF65-F5344CB8AC3E}">
        <p14:creationId xmlns:p14="http://schemas.microsoft.com/office/powerpoint/2010/main" val="30687398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3C4CF-8083-8138-DD85-12DDA733BA4B}"/>
              </a:ext>
            </a:extLst>
          </p:cNvPr>
          <p:cNvSpPr>
            <a:spLocks noGrp="1"/>
          </p:cNvSpPr>
          <p:nvPr>
            <p:ph type="title"/>
          </p:nvPr>
        </p:nvSpPr>
        <p:spPr>
          <a:xfrm>
            <a:off x="483576" y="-78642"/>
            <a:ext cx="8176846" cy="1160584"/>
          </a:xfrm>
        </p:spPr>
        <p:txBody>
          <a:bodyPr/>
          <a:lstStyle/>
          <a:p>
            <a:pPr defTabSz="685800" fontAlgn="base">
              <a:spcBef>
                <a:spcPct val="0"/>
              </a:spcBef>
              <a:spcAft>
                <a:spcPct val="0"/>
              </a:spcAft>
            </a:pPr>
            <a:r>
              <a:rPr lang="en-US" sz="2400" dirty="0">
                <a:solidFill>
                  <a:schemeClr val="accent1"/>
                </a:solidFill>
                <a:latin typeface="Times New Roman" panose="02020603050405020304" pitchFamily="18" charset="0"/>
                <a:cs typeface="Times New Roman" panose="02020603050405020304" pitchFamily="18" charset="0"/>
              </a:rPr>
              <a:t>KEY PROJECTS FOR 2025 AND CORRESPONDING COST AND JUSTIFICATION</a:t>
            </a:r>
          </a:p>
        </p:txBody>
      </p:sp>
      <p:graphicFrame>
        <p:nvGraphicFramePr>
          <p:cNvPr id="3" name="Table 2"/>
          <p:cNvGraphicFramePr>
            <a:graphicFrameLocks noGrp="1"/>
          </p:cNvGraphicFramePr>
          <p:nvPr>
            <p:extLst>
              <p:ext uri="{D42A27DB-BD31-4B8C-83A1-F6EECF244321}">
                <p14:modId xmlns:p14="http://schemas.microsoft.com/office/powerpoint/2010/main" val="1644513504"/>
              </p:ext>
            </p:extLst>
          </p:nvPr>
        </p:nvGraphicFramePr>
        <p:xfrm>
          <a:off x="149987" y="725041"/>
          <a:ext cx="8844025" cy="5379924"/>
        </p:xfrm>
        <a:graphic>
          <a:graphicData uri="http://schemas.openxmlformats.org/drawingml/2006/table">
            <a:tbl>
              <a:tblPr firstRow="1" firstCol="1" bandRow="1">
                <a:tableStyleId>{5940675A-B579-460E-94D1-54222C63F5DA}</a:tableStyleId>
              </a:tblPr>
              <a:tblGrid>
                <a:gridCol w="1157029">
                  <a:extLst>
                    <a:ext uri="{9D8B030D-6E8A-4147-A177-3AD203B41FA5}">
                      <a16:colId xmlns:a16="http://schemas.microsoft.com/office/drawing/2014/main" val="2067168193"/>
                    </a:ext>
                  </a:extLst>
                </a:gridCol>
                <a:gridCol w="822659">
                  <a:extLst>
                    <a:ext uri="{9D8B030D-6E8A-4147-A177-3AD203B41FA5}">
                      <a16:colId xmlns:a16="http://schemas.microsoft.com/office/drawing/2014/main" val="3839268357"/>
                    </a:ext>
                  </a:extLst>
                </a:gridCol>
                <a:gridCol w="573184">
                  <a:extLst>
                    <a:ext uri="{9D8B030D-6E8A-4147-A177-3AD203B41FA5}">
                      <a16:colId xmlns:a16="http://schemas.microsoft.com/office/drawing/2014/main" val="3859313688"/>
                    </a:ext>
                  </a:extLst>
                </a:gridCol>
                <a:gridCol w="1072134">
                  <a:extLst>
                    <a:ext uri="{9D8B030D-6E8A-4147-A177-3AD203B41FA5}">
                      <a16:colId xmlns:a16="http://schemas.microsoft.com/office/drawing/2014/main" val="4009103979"/>
                    </a:ext>
                  </a:extLst>
                </a:gridCol>
                <a:gridCol w="675983">
                  <a:extLst>
                    <a:ext uri="{9D8B030D-6E8A-4147-A177-3AD203B41FA5}">
                      <a16:colId xmlns:a16="http://schemas.microsoft.com/office/drawing/2014/main" val="2345317375"/>
                    </a:ext>
                  </a:extLst>
                </a:gridCol>
                <a:gridCol w="820726">
                  <a:extLst>
                    <a:ext uri="{9D8B030D-6E8A-4147-A177-3AD203B41FA5}">
                      <a16:colId xmlns:a16="http://schemas.microsoft.com/office/drawing/2014/main" val="3830789236"/>
                    </a:ext>
                  </a:extLst>
                </a:gridCol>
                <a:gridCol w="792922">
                  <a:extLst>
                    <a:ext uri="{9D8B030D-6E8A-4147-A177-3AD203B41FA5}">
                      <a16:colId xmlns:a16="http://schemas.microsoft.com/office/drawing/2014/main" val="3187535722"/>
                    </a:ext>
                  </a:extLst>
                </a:gridCol>
                <a:gridCol w="966120">
                  <a:extLst>
                    <a:ext uri="{9D8B030D-6E8A-4147-A177-3AD203B41FA5}">
                      <a16:colId xmlns:a16="http://schemas.microsoft.com/office/drawing/2014/main" val="3274549284"/>
                    </a:ext>
                  </a:extLst>
                </a:gridCol>
                <a:gridCol w="1963268">
                  <a:extLst>
                    <a:ext uri="{9D8B030D-6E8A-4147-A177-3AD203B41FA5}">
                      <a16:colId xmlns:a16="http://schemas.microsoft.com/office/drawing/2014/main" val="3911333514"/>
                    </a:ext>
                  </a:extLst>
                </a:gridCol>
              </a:tblGrid>
              <a:tr h="1479950">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Key</a:t>
                      </a:r>
                    </a:p>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Projects only</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IGF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GOG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DACF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DACF-RFG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GPSNP</a:t>
                      </a:r>
                    </a:p>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US" sz="1400" b="1" dirty="0">
                          <a:effectLst/>
                          <a:latin typeface="Times New Roman" panose="02020603050405020304" pitchFamily="18" charset="0"/>
                          <a:cs typeface="Times New Roman" panose="02020603050405020304" pitchFamily="18" charset="0"/>
                        </a:rPr>
                        <a:t>Other Donor</a:t>
                      </a:r>
                    </a:p>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UNICEF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Total Budget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Justification- What do you intend to achieve with the projects and how does this link to your objectives?</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extLst>
                  <a:ext uri="{0D108BD9-81ED-4DB2-BD59-A6C34878D82A}">
                    <a16:rowId xmlns:a16="http://schemas.microsoft.com/office/drawing/2014/main" val="3982846635"/>
                  </a:ext>
                </a:extLst>
              </a:tr>
              <a:tr h="1314860">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Rehabilitation and extension of </a:t>
                      </a:r>
                      <a:r>
                        <a:rPr lang="en-US" sz="1400" b="0" i="0" u="none" strike="noStrike" dirty="0" err="1">
                          <a:solidFill>
                            <a:srgbClr val="000000"/>
                          </a:solidFill>
                          <a:effectLst/>
                          <a:latin typeface="Times New Roman" panose="02020603050405020304" pitchFamily="18" charset="0"/>
                          <a:cs typeface="Times New Roman" panose="02020603050405020304" pitchFamily="18" charset="0"/>
                        </a:rPr>
                        <a:t>Sekesua</a:t>
                      </a:r>
                      <a:r>
                        <a:rPr lang="en-US" sz="1400" b="0" i="0" u="none" strike="noStrike" dirty="0">
                          <a:solidFill>
                            <a:srgbClr val="000000"/>
                          </a:solidFill>
                          <a:effectLst/>
                          <a:latin typeface="Times New Roman" panose="02020603050405020304" pitchFamily="18" charset="0"/>
                          <a:cs typeface="Times New Roman" panose="02020603050405020304" pitchFamily="18" charset="0"/>
                        </a:rPr>
                        <a:t> Police Station</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13,957.00 </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13,957.00 </a:t>
                      </a:r>
                    </a:p>
                  </a:txBody>
                  <a:tcPr marL="9525" marR="9525" marT="9525" marB="0" anchor="ctr"/>
                </a:tc>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GB" sz="1400" dirty="0">
                          <a:latin typeface="Times New Roman" panose="02020603050405020304" pitchFamily="18" charset="0"/>
                          <a:cs typeface="Times New Roman" panose="02020603050405020304" pitchFamily="18" charset="0"/>
                        </a:rPr>
                        <a:t>Maintenance of security, law and order in the district.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nchor="ctr"/>
                </a:tc>
                <a:extLst>
                  <a:ext uri="{0D108BD9-81ED-4DB2-BD59-A6C34878D82A}">
                    <a16:rowId xmlns:a16="http://schemas.microsoft.com/office/drawing/2014/main" val="937749466"/>
                  </a:ext>
                </a:extLst>
              </a:tr>
              <a:tr h="1182455">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Renovation of Anglican primary school Asesewa.</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84,059.90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84,059.90               </a:t>
                      </a:r>
                    </a:p>
                  </a:txBody>
                  <a:tcPr marL="9525" marR="9525" marT="9525" marB="0" anchor="ctr"/>
                </a:tc>
                <a:tc>
                  <a:txBody>
                    <a:bodyPr/>
                    <a:lstStyle/>
                    <a:p>
                      <a:pPr marL="0" marR="0">
                        <a:lnSpc>
                          <a:spcPct val="107000"/>
                        </a:lnSpc>
                        <a:spcBef>
                          <a:spcPts val="0"/>
                        </a:spcBef>
                        <a:spcAft>
                          <a:spcPts val="800"/>
                        </a:spcAft>
                      </a:pPr>
                      <a:r>
                        <a:rPr lang="en-US" sz="1400" b="0" dirty="0">
                          <a:effectLst/>
                          <a:latin typeface="Times New Roman" panose="02020603050405020304" pitchFamily="18" charset="0"/>
                          <a:ea typeface="Calibri" panose="020F0502020204030204" pitchFamily="34" charset="0"/>
                          <a:cs typeface="Times New Roman" panose="02020603050405020304" pitchFamily="18" charset="0"/>
                        </a:rPr>
                        <a:t>Provide alternative </a:t>
                      </a:r>
                      <a:r>
                        <a:rPr lang="en-GB" sz="1400" dirty="0">
                          <a:latin typeface="Times New Roman" panose="02020603050405020304" pitchFamily="18" charset="0"/>
                          <a:cs typeface="Times New Roman" panose="02020603050405020304" pitchFamily="18" charset="0"/>
                        </a:rPr>
                        <a:t>conducive </a:t>
                      </a:r>
                      <a:r>
                        <a:rPr lang="en-US" sz="1400" b="0" dirty="0">
                          <a:effectLst/>
                          <a:latin typeface="Times New Roman" panose="02020603050405020304" pitchFamily="18" charset="0"/>
                          <a:ea typeface="Calibri" panose="020F0502020204030204" pitchFamily="34" charset="0"/>
                          <a:cs typeface="Times New Roman" panose="02020603050405020304" pitchFamily="18" charset="0"/>
                        </a:rPr>
                        <a:t>educational  infrastructure to improve teaching and learning </a:t>
                      </a:r>
                    </a:p>
                  </a:txBody>
                  <a:tcPr marL="48895" marR="48895" marT="9525" marB="0" anchor="ctr"/>
                </a:tc>
                <a:extLst>
                  <a:ext uri="{0D108BD9-81ED-4DB2-BD59-A6C34878D82A}">
                    <a16:rowId xmlns:a16="http://schemas.microsoft.com/office/drawing/2014/main" val="888080256"/>
                  </a:ext>
                </a:extLst>
              </a:tr>
              <a:tr h="1402659">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Completion of  3-storey Administration block at Asesewa</a:t>
                      </a:r>
                    </a:p>
                  </a:txBody>
                  <a:tcPr marL="9525" marR="9525" marT="9525" marB="0" anchor="ctr"/>
                </a:tc>
                <a:tc>
                  <a:txBody>
                    <a:bodyPr/>
                    <a:lstStyle/>
                    <a:p>
                      <a:pPr algn="l" fontAlgn="b"/>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l" fontAlgn="b"/>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1,760,188.20 </a:t>
                      </a:r>
                    </a:p>
                  </a:txBody>
                  <a:tcPr marL="9525" marR="9525" marT="9525" marB="0" anchor="ctr"/>
                </a:tc>
                <a:tc>
                  <a:txBody>
                    <a:bodyPr/>
                    <a:lstStyle/>
                    <a:p>
                      <a:pPr algn="l" fontAlgn="b"/>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l" fontAlgn="b"/>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l" fontAlgn="b"/>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1,760,188.20 </a:t>
                      </a:r>
                    </a:p>
                  </a:txBody>
                  <a:tcPr marL="9525" marR="9525" marT="9525" marB="0" anchor="ctr"/>
                </a:tc>
                <a:tc>
                  <a:txBody>
                    <a:bodyPr/>
                    <a:lstStyle/>
                    <a:p>
                      <a:pPr marL="0" marR="0">
                        <a:lnSpc>
                          <a:spcPct val="107000"/>
                        </a:lnSpc>
                        <a:spcBef>
                          <a:spcPts val="0"/>
                        </a:spcBef>
                        <a:spcAft>
                          <a:spcPts val="800"/>
                        </a:spcAft>
                      </a:pPr>
                      <a:r>
                        <a:rPr lang="en-US" sz="1400" b="0" dirty="0">
                          <a:effectLst/>
                          <a:latin typeface="Times New Roman" panose="02020603050405020304" pitchFamily="18" charset="0"/>
                          <a:ea typeface="Calibri" panose="020F0502020204030204" pitchFamily="34" charset="0"/>
                          <a:cs typeface="Times New Roman" panose="02020603050405020304" pitchFamily="18" charset="0"/>
                        </a:rPr>
                        <a:t>Ensure effective service delivery </a:t>
                      </a:r>
                    </a:p>
                  </a:txBody>
                  <a:tcPr marL="48895" marR="48895" marT="9525" marB="0" anchor="ctr"/>
                </a:tc>
                <a:extLst>
                  <a:ext uri="{0D108BD9-81ED-4DB2-BD59-A6C34878D82A}">
                    <a16:rowId xmlns:a16="http://schemas.microsoft.com/office/drawing/2014/main" val="2520973649"/>
                  </a:ext>
                </a:extLst>
              </a:tr>
            </a:tbl>
          </a:graphicData>
        </a:graphic>
      </p:graphicFrame>
      <p:sp>
        <p:nvSpPr>
          <p:cNvPr id="5" name="Slide Number Placeholder 4">
            <a:extLst>
              <a:ext uri="{FF2B5EF4-FFF2-40B4-BE49-F238E27FC236}">
                <a16:creationId xmlns:a16="http://schemas.microsoft.com/office/drawing/2014/main" id="{664994EF-A826-4ED5-B685-93A545518056}"/>
              </a:ext>
            </a:extLst>
          </p:cNvPr>
          <p:cNvSpPr>
            <a:spLocks noGrp="1"/>
          </p:cNvSpPr>
          <p:nvPr>
            <p:ph type="sldNum" sz="quarter" idx="11"/>
          </p:nvPr>
        </p:nvSpPr>
        <p:spPr/>
        <p:txBody>
          <a:bodyPr/>
          <a:lstStyle/>
          <a:p>
            <a:fld id="{2392425C-E889-4A93-B643-0E993E815549}" type="slidenum">
              <a:rPr lang="en-US" smtClean="0"/>
              <a:t>58</a:t>
            </a:fld>
            <a:endParaRPr lang="en-US"/>
          </a:p>
        </p:txBody>
      </p:sp>
    </p:spTree>
    <p:extLst>
      <p:ext uri="{BB962C8B-B14F-4D97-AF65-F5344CB8AC3E}">
        <p14:creationId xmlns:p14="http://schemas.microsoft.com/office/powerpoint/2010/main" val="233463710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3C4CF-8083-8138-DD85-12DDA733BA4B}"/>
              </a:ext>
            </a:extLst>
          </p:cNvPr>
          <p:cNvSpPr>
            <a:spLocks noGrp="1"/>
          </p:cNvSpPr>
          <p:nvPr>
            <p:ph type="title"/>
          </p:nvPr>
        </p:nvSpPr>
        <p:spPr>
          <a:xfrm>
            <a:off x="967154" y="316523"/>
            <a:ext cx="8176846" cy="1160584"/>
          </a:xfrm>
        </p:spPr>
        <p:txBody>
          <a:bodyPr/>
          <a:lstStyle/>
          <a:p>
            <a:pPr defTabSz="685800" fontAlgn="base">
              <a:spcBef>
                <a:spcPct val="0"/>
              </a:spcBef>
              <a:spcAft>
                <a:spcPct val="0"/>
              </a:spcAft>
            </a:pPr>
            <a:r>
              <a:rPr lang="en-US" sz="2400" dirty="0">
                <a:solidFill>
                  <a:schemeClr val="accent1"/>
                </a:solidFill>
                <a:latin typeface="Times New Roman" panose="02020603050405020304" pitchFamily="18" charset="0"/>
                <a:cs typeface="Times New Roman" panose="02020603050405020304" pitchFamily="18" charset="0"/>
              </a:rPr>
              <a:t>KEY PROJECTS FOR 2025 AND CORRESPONDING COST AND JUSTIFICATION</a:t>
            </a:r>
          </a:p>
        </p:txBody>
      </p:sp>
      <p:graphicFrame>
        <p:nvGraphicFramePr>
          <p:cNvPr id="3" name="Table 2"/>
          <p:cNvGraphicFramePr>
            <a:graphicFrameLocks noGrp="1"/>
          </p:cNvGraphicFramePr>
          <p:nvPr>
            <p:extLst>
              <p:ext uri="{D42A27DB-BD31-4B8C-83A1-F6EECF244321}">
                <p14:modId xmlns:p14="http://schemas.microsoft.com/office/powerpoint/2010/main" val="4257007761"/>
              </p:ext>
            </p:extLst>
          </p:nvPr>
        </p:nvGraphicFramePr>
        <p:xfrm>
          <a:off x="115852" y="1169894"/>
          <a:ext cx="8866782" cy="5033571"/>
        </p:xfrm>
        <a:graphic>
          <a:graphicData uri="http://schemas.openxmlformats.org/drawingml/2006/table">
            <a:tbl>
              <a:tblPr firstRow="1" firstCol="1" bandRow="1">
                <a:tableStyleId>{5940675A-B579-460E-94D1-54222C63F5DA}</a:tableStyleId>
              </a:tblPr>
              <a:tblGrid>
                <a:gridCol w="1160006">
                  <a:extLst>
                    <a:ext uri="{9D8B030D-6E8A-4147-A177-3AD203B41FA5}">
                      <a16:colId xmlns:a16="http://schemas.microsoft.com/office/drawing/2014/main" val="2067168193"/>
                    </a:ext>
                  </a:extLst>
                </a:gridCol>
                <a:gridCol w="824776">
                  <a:extLst>
                    <a:ext uri="{9D8B030D-6E8A-4147-A177-3AD203B41FA5}">
                      <a16:colId xmlns:a16="http://schemas.microsoft.com/office/drawing/2014/main" val="3839268357"/>
                    </a:ext>
                  </a:extLst>
                </a:gridCol>
                <a:gridCol w="824776">
                  <a:extLst>
                    <a:ext uri="{9D8B030D-6E8A-4147-A177-3AD203B41FA5}">
                      <a16:colId xmlns:a16="http://schemas.microsoft.com/office/drawing/2014/main" val="3859313688"/>
                    </a:ext>
                  </a:extLst>
                </a:gridCol>
                <a:gridCol w="824776">
                  <a:extLst>
                    <a:ext uri="{9D8B030D-6E8A-4147-A177-3AD203B41FA5}">
                      <a16:colId xmlns:a16="http://schemas.microsoft.com/office/drawing/2014/main" val="4009103979"/>
                    </a:ext>
                  </a:extLst>
                </a:gridCol>
                <a:gridCol w="741411">
                  <a:extLst>
                    <a:ext uri="{9D8B030D-6E8A-4147-A177-3AD203B41FA5}">
                      <a16:colId xmlns:a16="http://schemas.microsoft.com/office/drawing/2014/main" val="2345317375"/>
                    </a:ext>
                  </a:extLst>
                </a:gridCol>
                <a:gridCol w="759149">
                  <a:extLst>
                    <a:ext uri="{9D8B030D-6E8A-4147-A177-3AD203B41FA5}">
                      <a16:colId xmlns:a16="http://schemas.microsoft.com/office/drawing/2014/main" val="3830789236"/>
                    </a:ext>
                  </a:extLst>
                </a:gridCol>
                <a:gridCol w="824776">
                  <a:extLst>
                    <a:ext uri="{9D8B030D-6E8A-4147-A177-3AD203B41FA5}">
                      <a16:colId xmlns:a16="http://schemas.microsoft.com/office/drawing/2014/main" val="3187535722"/>
                    </a:ext>
                  </a:extLst>
                </a:gridCol>
                <a:gridCol w="836266">
                  <a:extLst>
                    <a:ext uri="{9D8B030D-6E8A-4147-A177-3AD203B41FA5}">
                      <a16:colId xmlns:a16="http://schemas.microsoft.com/office/drawing/2014/main" val="3274549284"/>
                    </a:ext>
                  </a:extLst>
                </a:gridCol>
                <a:gridCol w="2070846">
                  <a:extLst>
                    <a:ext uri="{9D8B030D-6E8A-4147-A177-3AD203B41FA5}">
                      <a16:colId xmlns:a16="http://schemas.microsoft.com/office/drawing/2014/main" val="3911333514"/>
                    </a:ext>
                  </a:extLst>
                </a:gridCol>
              </a:tblGrid>
              <a:tr h="971550">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Key</a:t>
                      </a:r>
                    </a:p>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Projects only</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IGF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GOG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DACF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DACF-RFG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GPSNP</a:t>
                      </a:r>
                    </a:p>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US" sz="1400" b="1" dirty="0">
                          <a:effectLst/>
                          <a:latin typeface="Times New Roman" panose="02020603050405020304" pitchFamily="18" charset="0"/>
                          <a:cs typeface="Times New Roman" panose="02020603050405020304" pitchFamily="18" charset="0"/>
                        </a:rPr>
                        <a:t>Other Donor</a:t>
                      </a:r>
                    </a:p>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UNICEF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Total Budget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Justification- What do you intend to achieve with the projects and how does this link to your objectives?</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extLst>
                  <a:ext uri="{0D108BD9-81ED-4DB2-BD59-A6C34878D82A}">
                    <a16:rowId xmlns:a16="http://schemas.microsoft.com/office/drawing/2014/main" val="3982846635"/>
                  </a:ext>
                </a:extLst>
              </a:tr>
              <a:tr h="1202788">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Rehabilitation of school infrastructure (District wide).</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11,947.17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30,000.00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41,947.17 </a:t>
                      </a:r>
                    </a:p>
                  </a:txBody>
                  <a:tcPr marL="9525" marR="9525" marT="9525" marB="0" anchor="ctr"/>
                </a:tc>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US" sz="1400" b="0" dirty="0">
                          <a:effectLst/>
                          <a:latin typeface="Times New Roman" panose="02020603050405020304" pitchFamily="18" charset="0"/>
                          <a:ea typeface="Calibri" panose="020F0502020204030204" pitchFamily="34" charset="0"/>
                          <a:cs typeface="Times New Roman" panose="02020603050405020304" pitchFamily="18" charset="0"/>
                        </a:rPr>
                        <a:t>Provide alternative </a:t>
                      </a:r>
                      <a:r>
                        <a:rPr lang="en-GB" sz="1400" dirty="0">
                          <a:latin typeface="Times New Roman" panose="02020603050405020304" pitchFamily="18" charset="0"/>
                          <a:cs typeface="Times New Roman" panose="02020603050405020304" pitchFamily="18" charset="0"/>
                        </a:rPr>
                        <a:t>conducive </a:t>
                      </a:r>
                      <a:r>
                        <a:rPr lang="en-US" sz="1400" b="0" dirty="0">
                          <a:effectLst/>
                          <a:latin typeface="Times New Roman" panose="02020603050405020304" pitchFamily="18" charset="0"/>
                          <a:ea typeface="Calibri" panose="020F0502020204030204" pitchFamily="34" charset="0"/>
                          <a:cs typeface="Times New Roman" panose="02020603050405020304" pitchFamily="18" charset="0"/>
                        </a:rPr>
                        <a:t>educational  infrastructure to improve teaching and learning </a:t>
                      </a:r>
                    </a:p>
                    <a:p>
                      <a:pPr marL="0" marR="0">
                        <a:lnSpc>
                          <a:spcPct val="107000"/>
                        </a:lnSpc>
                        <a:spcBef>
                          <a:spcPts val="0"/>
                        </a:spcBef>
                        <a:spcAft>
                          <a:spcPts val="800"/>
                        </a:spcAft>
                      </a:pP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nchor="ctr"/>
                </a:tc>
                <a:extLst>
                  <a:ext uri="{0D108BD9-81ED-4DB2-BD59-A6C34878D82A}">
                    <a16:rowId xmlns:a16="http://schemas.microsoft.com/office/drawing/2014/main" val="937749466"/>
                  </a:ext>
                </a:extLst>
              </a:tr>
              <a:tr h="1476325">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Construct 1No Canteen at Asesewa government hospital</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58,138.21 </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58,138.21 </a:t>
                      </a:r>
                    </a:p>
                  </a:txBody>
                  <a:tcPr marL="9525" marR="9525" marT="9525" marB="0" anchor="ctr"/>
                </a:tc>
                <a:tc>
                  <a:txBody>
                    <a:bodyPr/>
                    <a:lstStyle/>
                    <a:p>
                      <a:pPr marL="0" marR="0">
                        <a:lnSpc>
                          <a:spcPct val="107000"/>
                        </a:lnSpc>
                        <a:spcBef>
                          <a:spcPts val="0"/>
                        </a:spcBef>
                        <a:spcAft>
                          <a:spcPts val="800"/>
                        </a:spcAft>
                      </a:pPr>
                      <a:r>
                        <a:rPr lang="en-US" sz="1400" b="0" dirty="0">
                          <a:effectLst/>
                          <a:latin typeface="Times New Roman" panose="02020603050405020304" pitchFamily="18" charset="0"/>
                          <a:ea typeface="Calibri" panose="020F0502020204030204" pitchFamily="34" charset="0"/>
                          <a:cs typeface="Times New Roman" panose="02020603050405020304" pitchFamily="18" charset="0"/>
                        </a:rPr>
                        <a:t>Provide a space for both employees and patients for conducive place of eating. </a:t>
                      </a:r>
                    </a:p>
                  </a:txBody>
                  <a:tcPr marL="48895" marR="48895" marT="9525" marB="0" anchor="ctr"/>
                </a:tc>
                <a:extLst>
                  <a:ext uri="{0D108BD9-81ED-4DB2-BD59-A6C34878D82A}">
                    <a16:rowId xmlns:a16="http://schemas.microsoft.com/office/drawing/2014/main" val="2934668808"/>
                  </a:ext>
                </a:extLst>
              </a:tr>
              <a:tr h="1184378">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Construct 1no NHIS Standard CHPS at </a:t>
                      </a:r>
                      <a:r>
                        <a:rPr lang="en-US" sz="1400" b="0" i="0" u="none" strike="noStrike" dirty="0" err="1">
                          <a:solidFill>
                            <a:srgbClr val="000000"/>
                          </a:solidFill>
                          <a:effectLst/>
                          <a:latin typeface="Times New Roman" panose="02020603050405020304" pitchFamily="18" charset="0"/>
                          <a:cs typeface="Times New Roman" panose="02020603050405020304" pitchFamily="18" charset="0"/>
                        </a:rPr>
                        <a:t>Akorkorma</a:t>
                      </a:r>
                      <a:r>
                        <a:rPr lang="en-US" sz="1400" b="0" i="0" u="none" strike="noStrike" dirty="0">
                          <a:solidFill>
                            <a:srgbClr val="000000"/>
                          </a:solidFill>
                          <a:effectLst/>
                          <a:latin typeface="Times New Roman" panose="02020603050405020304" pitchFamily="18" charset="0"/>
                          <a:cs typeface="Times New Roman" panose="02020603050405020304" pitchFamily="18" charset="0"/>
                        </a:rPr>
                        <a:t> Sisi.</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40,000.00 </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40,000.00 </a:t>
                      </a:r>
                    </a:p>
                  </a:txBody>
                  <a:tcPr marL="9525" marR="9525" marT="9525" marB="0" anchor="ctr"/>
                </a:tc>
                <a:tc>
                  <a:txBody>
                    <a:bodyPr/>
                    <a:lstStyle/>
                    <a:p>
                      <a:pPr marL="0" marR="0">
                        <a:lnSpc>
                          <a:spcPct val="107000"/>
                        </a:lnSpc>
                        <a:spcBef>
                          <a:spcPts val="0"/>
                        </a:spcBef>
                        <a:spcAft>
                          <a:spcPts val="800"/>
                        </a:spcAft>
                      </a:pPr>
                      <a:r>
                        <a:rPr lang="en-GB" sz="1400" dirty="0">
                          <a:latin typeface="Times New Roman" panose="02020603050405020304" pitchFamily="18" charset="0"/>
                          <a:cs typeface="Times New Roman" panose="02020603050405020304" pitchFamily="18" charset="0"/>
                        </a:rPr>
                        <a:t>Access to quality health care services improved at all levels</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nchor="ctr"/>
                </a:tc>
                <a:extLst>
                  <a:ext uri="{0D108BD9-81ED-4DB2-BD59-A6C34878D82A}">
                    <a16:rowId xmlns:a16="http://schemas.microsoft.com/office/drawing/2014/main" val="888080256"/>
                  </a:ext>
                </a:extLst>
              </a:tr>
            </a:tbl>
          </a:graphicData>
        </a:graphic>
      </p:graphicFrame>
      <p:sp>
        <p:nvSpPr>
          <p:cNvPr id="5" name="Slide Number Placeholder 4">
            <a:extLst>
              <a:ext uri="{FF2B5EF4-FFF2-40B4-BE49-F238E27FC236}">
                <a16:creationId xmlns:a16="http://schemas.microsoft.com/office/drawing/2014/main" id="{29949F06-1695-411D-AAAA-7A5FAE4ED564}"/>
              </a:ext>
            </a:extLst>
          </p:cNvPr>
          <p:cNvSpPr>
            <a:spLocks noGrp="1"/>
          </p:cNvSpPr>
          <p:nvPr>
            <p:ph type="sldNum" sz="quarter" idx="11"/>
          </p:nvPr>
        </p:nvSpPr>
        <p:spPr/>
        <p:txBody>
          <a:bodyPr/>
          <a:lstStyle/>
          <a:p>
            <a:fld id="{2392425C-E889-4A93-B643-0E993E815549}" type="slidenum">
              <a:rPr lang="en-US" smtClean="0"/>
              <a:t>59</a:t>
            </a:fld>
            <a:endParaRPr lang="en-US" dirty="0"/>
          </a:p>
        </p:txBody>
      </p:sp>
    </p:spTree>
    <p:extLst>
      <p:ext uri="{BB962C8B-B14F-4D97-AF65-F5344CB8AC3E}">
        <p14:creationId xmlns:p14="http://schemas.microsoft.com/office/powerpoint/2010/main" val="50019985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3C4CF-8083-8138-DD85-12DDA733BA4B}"/>
              </a:ext>
            </a:extLst>
          </p:cNvPr>
          <p:cNvSpPr>
            <a:spLocks noGrp="1"/>
          </p:cNvSpPr>
          <p:nvPr>
            <p:ph type="title"/>
          </p:nvPr>
        </p:nvSpPr>
        <p:spPr>
          <a:xfrm>
            <a:off x="215154" y="0"/>
            <a:ext cx="8176846" cy="1160584"/>
          </a:xfrm>
        </p:spPr>
        <p:txBody>
          <a:bodyPr/>
          <a:lstStyle/>
          <a:p>
            <a:pPr defTabSz="685800" fontAlgn="base">
              <a:spcBef>
                <a:spcPct val="0"/>
              </a:spcBef>
              <a:spcAft>
                <a:spcPct val="0"/>
              </a:spcAft>
            </a:pPr>
            <a:r>
              <a:rPr lang="en-US" sz="2400" dirty="0">
                <a:solidFill>
                  <a:schemeClr val="accent1"/>
                </a:solidFill>
                <a:latin typeface="Times New Roman" panose="02020603050405020304" pitchFamily="18" charset="0"/>
                <a:cs typeface="Times New Roman" panose="02020603050405020304" pitchFamily="18" charset="0"/>
              </a:rPr>
              <a:t>KEY PROJECTS FOR 2025 AND CORRESPONDING COST AND JUSTIFICATION</a:t>
            </a:r>
          </a:p>
        </p:txBody>
      </p:sp>
      <p:graphicFrame>
        <p:nvGraphicFramePr>
          <p:cNvPr id="3" name="Table 2"/>
          <p:cNvGraphicFramePr>
            <a:graphicFrameLocks noGrp="1"/>
          </p:cNvGraphicFramePr>
          <p:nvPr>
            <p:extLst>
              <p:ext uri="{D42A27DB-BD31-4B8C-83A1-F6EECF244321}">
                <p14:modId xmlns:p14="http://schemas.microsoft.com/office/powerpoint/2010/main" val="1142009232"/>
              </p:ext>
            </p:extLst>
          </p:nvPr>
        </p:nvGraphicFramePr>
        <p:xfrm>
          <a:off x="116533" y="874058"/>
          <a:ext cx="8812313" cy="5613394"/>
        </p:xfrm>
        <a:graphic>
          <a:graphicData uri="http://schemas.openxmlformats.org/drawingml/2006/table">
            <a:tbl>
              <a:tblPr firstRow="1" firstCol="1" bandRow="1">
                <a:tableStyleId>{5940675A-B579-460E-94D1-54222C63F5DA}</a:tableStyleId>
              </a:tblPr>
              <a:tblGrid>
                <a:gridCol w="1171813">
                  <a:extLst>
                    <a:ext uri="{9D8B030D-6E8A-4147-A177-3AD203B41FA5}">
                      <a16:colId xmlns:a16="http://schemas.microsoft.com/office/drawing/2014/main" val="2067168193"/>
                    </a:ext>
                  </a:extLst>
                </a:gridCol>
                <a:gridCol w="818078">
                  <a:extLst>
                    <a:ext uri="{9D8B030D-6E8A-4147-A177-3AD203B41FA5}">
                      <a16:colId xmlns:a16="http://schemas.microsoft.com/office/drawing/2014/main" val="3839268357"/>
                    </a:ext>
                  </a:extLst>
                </a:gridCol>
                <a:gridCol w="818078">
                  <a:extLst>
                    <a:ext uri="{9D8B030D-6E8A-4147-A177-3AD203B41FA5}">
                      <a16:colId xmlns:a16="http://schemas.microsoft.com/office/drawing/2014/main" val="3859313688"/>
                    </a:ext>
                  </a:extLst>
                </a:gridCol>
                <a:gridCol w="907910">
                  <a:extLst>
                    <a:ext uri="{9D8B030D-6E8A-4147-A177-3AD203B41FA5}">
                      <a16:colId xmlns:a16="http://schemas.microsoft.com/office/drawing/2014/main" val="4009103979"/>
                    </a:ext>
                  </a:extLst>
                </a:gridCol>
                <a:gridCol w="658906">
                  <a:extLst>
                    <a:ext uri="{9D8B030D-6E8A-4147-A177-3AD203B41FA5}">
                      <a16:colId xmlns:a16="http://schemas.microsoft.com/office/drawing/2014/main" val="2345317375"/>
                    </a:ext>
                  </a:extLst>
                </a:gridCol>
                <a:gridCol w="739636">
                  <a:extLst>
                    <a:ext uri="{9D8B030D-6E8A-4147-A177-3AD203B41FA5}">
                      <a16:colId xmlns:a16="http://schemas.microsoft.com/office/drawing/2014/main" val="3830789236"/>
                    </a:ext>
                  </a:extLst>
                </a:gridCol>
                <a:gridCol w="818078">
                  <a:extLst>
                    <a:ext uri="{9D8B030D-6E8A-4147-A177-3AD203B41FA5}">
                      <a16:colId xmlns:a16="http://schemas.microsoft.com/office/drawing/2014/main" val="3187535722"/>
                    </a:ext>
                  </a:extLst>
                </a:gridCol>
                <a:gridCol w="835862">
                  <a:extLst>
                    <a:ext uri="{9D8B030D-6E8A-4147-A177-3AD203B41FA5}">
                      <a16:colId xmlns:a16="http://schemas.microsoft.com/office/drawing/2014/main" val="3274549284"/>
                    </a:ext>
                  </a:extLst>
                </a:gridCol>
                <a:gridCol w="2043952">
                  <a:extLst>
                    <a:ext uri="{9D8B030D-6E8A-4147-A177-3AD203B41FA5}">
                      <a16:colId xmlns:a16="http://schemas.microsoft.com/office/drawing/2014/main" val="3911333514"/>
                    </a:ext>
                  </a:extLst>
                </a:gridCol>
              </a:tblGrid>
              <a:tr h="1143055">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Key</a:t>
                      </a:r>
                    </a:p>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Projects only</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nchor="ctr">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IGF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nchor="ctr">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GOG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nchor="ctr">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DACF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nchor="ctr">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DACF-RFG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nchor="ctr">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GPSNP</a:t>
                      </a:r>
                    </a:p>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nchor="ctr">
                    <a:solidFill>
                      <a:srgbClr val="92D050"/>
                    </a:solidFill>
                  </a:tcPr>
                </a:tc>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US" sz="1400" b="1" dirty="0">
                          <a:effectLst/>
                          <a:latin typeface="Times New Roman" panose="02020603050405020304" pitchFamily="18" charset="0"/>
                          <a:cs typeface="Times New Roman" panose="02020603050405020304" pitchFamily="18" charset="0"/>
                        </a:rPr>
                        <a:t>Other Donor</a:t>
                      </a:r>
                    </a:p>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UNICEF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nchor="ctr">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Total Budget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nchor="ctr">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Justification- What do you intend to achieve with the projects and how does this link to your objectives?</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nchor="ctr">
                    <a:solidFill>
                      <a:srgbClr val="92D050"/>
                    </a:solidFill>
                  </a:tcPr>
                </a:tc>
                <a:extLst>
                  <a:ext uri="{0D108BD9-81ED-4DB2-BD59-A6C34878D82A}">
                    <a16:rowId xmlns:a16="http://schemas.microsoft.com/office/drawing/2014/main" val="3982846635"/>
                  </a:ext>
                </a:extLst>
              </a:tr>
              <a:tr h="1082658">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Completion of CHPS compound at </a:t>
                      </a:r>
                      <a:r>
                        <a:rPr lang="en-US" sz="1400" b="0" i="0" u="none" strike="noStrike" dirty="0" err="1">
                          <a:solidFill>
                            <a:srgbClr val="000000"/>
                          </a:solidFill>
                          <a:effectLst/>
                          <a:latin typeface="Times New Roman" panose="02020603050405020304" pitchFamily="18" charset="0"/>
                          <a:cs typeface="Times New Roman" panose="02020603050405020304" pitchFamily="18" charset="0"/>
                        </a:rPr>
                        <a:t>Ponponya</a:t>
                      </a:r>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400" b="0" i="0" u="none" strike="noStrike" dirty="0" err="1">
                          <a:solidFill>
                            <a:srgbClr val="000000"/>
                          </a:solidFill>
                          <a:effectLst/>
                          <a:latin typeface="Times New Roman" panose="02020603050405020304" pitchFamily="18" charset="0"/>
                          <a:cs typeface="Times New Roman" panose="02020603050405020304" pitchFamily="18" charset="0"/>
                        </a:rPr>
                        <a:t>Fanten</a:t>
                      </a:r>
                      <a:r>
                        <a:rPr lang="en-US" sz="1400" b="0" i="0" u="none" strike="noStrike" dirty="0">
                          <a:solidFill>
                            <a:srgbClr val="000000"/>
                          </a:solidFill>
                          <a:effectLst/>
                          <a:latin typeface="Times New Roman" panose="02020603050405020304" pitchFamily="18" charset="0"/>
                          <a:cs typeface="Times New Roman" panose="02020603050405020304" pitchFamily="18" charset="0"/>
                        </a:rPr>
                        <a:t>.</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78,832.53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78,832.53 </a:t>
                      </a:r>
                    </a:p>
                  </a:txBody>
                  <a:tcPr marL="9525" marR="9525" marT="9525" marB="0" anchor="ctr"/>
                </a:tc>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US" sz="1400" b="1" dirty="0">
                          <a:effectLst/>
                          <a:latin typeface="Times New Roman" panose="02020603050405020304" pitchFamily="18" charset="0"/>
                          <a:cs typeface="Times New Roman" panose="02020603050405020304" pitchFamily="18" charset="0"/>
                        </a:rPr>
                        <a:t> </a:t>
                      </a:r>
                      <a:r>
                        <a:rPr lang="en-GB" sz="1400" dirty="0">
                          <a:latin typeface="Times New Roman" panose="02020603050405020304" pitchFamily="18" charset="0"/>
                          <a:cs typeface="Times New Roman" panose="02020603050405020304" pitchFamily="18" charset="0"/>
                        </a:rPr>
                        <a:t>Access to quality health care services improved at all levels</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nchor="ctr"/>
                </a:tc>
                <a:extLst>
                  <a:ext uri="{0D108BD9-81ED-4DB2-BD59-A6C34878D82A}">
                    <a16:rowId xmlns:a16="http://schemas.microsoft.com/office/drawing/2014/main" val="937749466"/>
                  </a:ext>
                </a:extLst>
              </a:tr>
              <a:tr h="1371943">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Rehabilitation of E.N.T Clinic into Isolation Centre at </a:t>
                      </a:r>
                      <a:r>
                        <a:rPr lang="en-US" sz="1400" b="0" i="0" u="none" strike="noStrike" dirty="0" err="1">
                          <a:solidFill>
                            <a:srgbClr val="000000"/>
                          </a:solidFill>
                          <a:effectLst/>
                          <a:latin typeface="Times New Roman" panose="02020603050405020304" pitchFamily="18" charset="0"/>
                          <a:cs typeface="Times New Roman" panose="02020603050405020304" pitchFamily="18" charset="0"/>
                        </a:rPr>
                        <a:t>Asesewa</a:t>
                      </a:r>
                      <a:r>
                        <a:rPr lang="en-US" sz="1400" b="0" i="0" u="none" strike="noStrike" dirty="0">
                          <a:solidFill>
                            <a:srgbClr val="000000"/>
                          </a:solidFill>
                          <a:effectLst/>
                          <a:latin typeface="Times New Roman" panose="02020603050405020304" pitchFamily="18" charset="0"/>
                          <a:cs typeface="Times New Roman" panose="02020603050405020304" pitchFamily="18" charset="0"/>
                        </a:rPr>
                        <a:t> government Hospital</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39,965.60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39,965.60 </a:t>
                      </a:r>
                    </a:p>
                  </a:txBody>
                  <a:tcPr marL="9525" marR="9525" marT="9525" marB="0" anchor="ctr"/>
                </a:tc>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US" sz="1400" b="0" dirty="0">
                          <a:effectLst/>
                          <a:latin typeface="Times New Roman" panose="02020603050405020304" pitchFamily="18" charset="0"/>
                          <a:ea typeface="Calibri" panose="020F0502020204030204" pitchFamily="34" charset="0"/>
                          <a:cs typeface="Times New Roman" panose="02020603050405020304" pitchFamily="18" charset="0"/>
                        </a:rPr>
                        <a:t>Create enabling environment for infection control measures and minimize the risk of transmission of any diseases </a:t>
                      </a:r>
                    </a:p>
                  </a:txBody>
                  <a:tcPr marL="48895" marR="48895" marT="9525" marB="0" anchor="ctr"/>
                </a:tc>
                <a:extLst>
                  <a:ext uri="{0D108BD9-81ED-4DB2-BD59-A6C34878D82A}">
                    <a16:rowId xmlns:a16="http://schemas.microsoft.com/office/drawing/2014/main" val="2934668808"/>
                  </a:ext>
                </a:extLst>
              </a:tr>
              <a:tr h="1884636">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Construct 2No. CHPS Compound ( Clinic) with mechanized boreholes (All SIF counterpart finding)</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104,957.35 </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104,957.35 </a:t>
                      </a:r>
                    </a:p>
                  </a:txBody>
                  <a:tcPr marL="9525" marR="9525" marT="9525" marB="0" anchor="ctr"/>
                </a:tc>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US" sz="1400" b="1" dirty="0">
                          <a:effectLst/>
                          <a:latin typeface="Times New Roman" panose="02020603050405020304" pitchFamily="18" charset="0"/>
                          <a:cs typeface="Times New Roman" panose="02020603050405020304" pitchFamily="18" charset="0"/>
                        </a:rPr>
                        <a:t> </a:t>
                      </a:r>
                      <a:r>
                        <a:rPr lang="en-GB" sz="1400" dirty="0">
                          <a:latin typeface="Times New Roman" panose="02020603050405020304" pitchFamily="18" charset="0"/>
                          <a:cs typeface="Times New Roman" panose="02020603050405020304" pitchFamily="18" charset="0"/>
                        </a:rPr>
                        <a:t>Access to quality health care services improved at all levels</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nchor="ctr"/>
                </a:tc>
                <a:extLst>
                  <a:ext uri="{0D108BD9-81ED-4DB2-BD59-A6C34878D82A}">
                    <a16:rowId xmlns:a16="http://schemas.microsoft.com/office/drawing/2014/main" val="888080256"/>
                  </a:ext>
                </a:extLst>
              </a:tr>
            </a:tbl>
          </a:graphicData>
        </a:graphic>
      </p:graphicFrame>
      <p:sp>
        <p:nvSpPr>
          <p:cNvPr id="5" name="Slide Number Placeholder 4">
            <a:extLst>
              <a:ext uri="{FF2B5EF4-FFF2-40B4-BE49-F238E27FC236}">
                <a16:creationId xmlns:a16="http://schemas.microsoft.com/office/drawing/2014/main" id="{A037D55E-7D67-42EC-8F5F-116815CF4189}"/>
              </a:ext>
            </a:extLst>
          </p:cNvPr>
          <p:cNvSpPr>
            <a:spLocks noGrp="1"/>
          </p:cNvSpPr>
          <p:nvPr>
            <p:ph type="sldNum" sz="quarter" idx="11"/>
          </p:nvPr>
        </p:nvSpPr>
        <p:spPr/>
        <p:txBody>
          <a:bodyPr/>
          <a:lstStyle/>
          <a:p>
            <a:fld id="{2392425C-E889-4A93-B643-0E993E815549}" type="slidenum">
              <a:rPr lang="en-US" smtClean="0"/>
              <a:t>60</a:t>
            </a:fld>
            <a:endParaRPr lang="en-US"/>
          </a:p>
        </p:txBody>
      </p:sp>
    </p:spTree>
    <p:extLst>
      <p:ext uri="{BB962C8B-B14F-4D97-AF65-F5344CB8AC3E}">
        <p14:creationId xmlns:p14="http://schemas.microsoft.com/office/powerpoint/2010/main" val="195599997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3C4CF-8083-8138-DD85-12DDA733BA4B}"/>
              </a:ext>
            </a:extLst>
          </p:cNvPr>
          <p:cNvSpPr>
            <a:spLocks noGrp="1"/>
          </p:cNvSpPr>
          <p:nvPr>
            <p:ph type="title"/>
          </p:nvPr>
        </p:nvSpPr>
        <p:spPr>
          <a:xfrm>
            <a:off x="483577" y="0"/>
            <a:ext cx="8176846" cy="1160584"/>
          </a:xfrm>
        </p:spPr>
        <p:txBody>
          <a:bodyPr/>
          <a:lstStyle/>
          <a:p>
            <a:pPr defTabSz="685800" fontAlgn="base">
              <a:spcBef>
                <a:spcPct val="0"/>
              </a:spcBef>
              <a:spcAft>
                <a:spcPct val="0"/>
              </a:spcAft>
            </a:pPr>
            <a:r>
              <a:rPr lang="en-US" sz="2400" dirty="0">
                <a:solidFill>
                  <a:schemeClr val="accent1"/>
                </a:solidFill>
                <a:latin typeface="Times New Roman" panose="02020603050405020304" pitchFamily="18" charset="0"/>
                <a:cs typeface="Times New Roman" panose="02020603050405020304" pitchFamily="18" charset="0"/>
              </a:rPr>
              <a:t>KEY PROJECTS FOR 2025 AND CORRESPONDING COST AND JUSTIFICATION</a:t>
            </a:r>
          </a:p>
        </p:txBody>
      </p:sp>
      <p:graphicFrame>
        <p:nvGraphicFramePr>
          <p:cNvPr id="3" name="Table 2"/>
          <p:cNvGraphicFramePr>
            <a:graphicFrameLocks noGrp="1"/>
          </p:cNvGraphicFramePr>
          <p:nvPr>
            <p:extLst>
              <p:ext uri="{D42A27DB-BD31-4B8C-83A1-F6EECF244321}">
                <p14:modId xmlns:p14="http://schemas.microsoft.com/office/powerpoint/2010/main" val="4016588080"/>
              </p:ext>
            </p:extLst>
          </p:nvPr>
        </p:nvGraphicFramePr>
        <p:xfrm>
          <a:off x="188259" y="918822"/>
          <a:ext cx="8819201" cy="4973728"/>
        </p:xfrm>
        <a:graphic>
          <a:graphicData uri="http://schemas.openxmlformats.org/drawingml/2006/table">
            <a:tbl>
              <a:tblPr firstRow="1" firstCol="1" bandRow="1">
                <a:tableStyleId>{5940675A-B579-460E-94D1-54222C63F5DA}</a:tableStyleId>
              </a:tblPr>
              <a:tblGrid>
                <a:gridCol w="1153782">
                  <a:extLst>
                    <a:ext uri="{9D8B030D-6E8A-4147-A177-3AD203B41FA5}">
                      <a16:colId xmlns:a16="http://schemas.microsoft.com/office/drawing/2014/main" val="2067168193"/>
                    </a:ext>
                  </a:extLst>
                </a:gridCol>
                <a:gridCol w="876724">
                  <a:extLst>
                    <a:ext uri="{9D8B030D-6E8A-4147-A177-3AD203B41FA5}">
                      <a16:colId xmlns:a16="http://schemas.microsoft.com/office/drawing/2014/main" val="3839268357"/>
                    </a:ext>
                  </a:extLst>
                </a:gridCol>
                <a:gridCol w="645459">
                  <a:extLst>
                    <a:ext uri="{9D8B030D-6E8A-4147-A177-3AD203B41FA5}">
                      <a16:colId xmlns:a16="http://schemas.microsoft.com/office/drawing/2014/main" val="3859313688"/>
                    </a:ext>
                  </a:extLst>
                </a:gridCol>
                <a:gridCol w="900952">
                  <a:extLst>
                    <a:ext uri="{9D8B030D-6E8A-4147-A177-3AD203B41FA5}">
                      <a16:colId xmlns:a16="http://schemas.microsoft.com/office/drawing/2014/main" val="4009103979"/>
                    </a:ext>
                  </a:extLst>
                </a:gridCol>
                <a:gridCol w="618565">
                  <a:extLst>
                    <a:ext uri="{9D8B030D-6E8A-4147-A177-3AD203B41FA5}">
                      <a16:colId xmlns:a16="http://schemas.microsoft.com/office/drawing/2014/main" val="2345317375"/>
                    </a:ext>
                  </a:extLst>
                </a:gridCol>
                <a:gridCol w="746809">
                  <a:extLst>
                    <a:ext uri="{9D8B030D-6E8A-4147-A177-3AD203B41FA5}">
                      <a16:colId xmlns:a16="http://schemas.microsoft.com/office/drawing/2014/main" val="3830789236"/>
                    </a:ext>
                  </a:extLst>
                </a:gridCol>
                <a:gridCol w="855594">
                  <a:extLst>
                    <a:ext uri="{9D8B030D-6E8A-4147-A177-3AD203B41FA5}">
                      <a16:colId xmlns:a16="http://schemas.microsoft.com/office/drawing/2014/main" val="3187535722"/>
                    </a:ext>
                  </a:extLst>
                </a:gridCol>
                <a:gridCol w="868963">
                  <a:extLst>
                    <a:ext uri="{9D8B030D-6E8A-4147-A177-3AD203B41FA5}">
                      <a16:colId xmlns:a16="http://schemas.microsoft.com/office/drawing/2014/main" val="3274549284"/>
                    </a:ext>
                  </a:extLst>
                </a:gridCol>
                <a:gridCol w="2152353">
                  <a:extLst>
                    <a:ext uri="{9D8B030D-6E8A-4147-A177-3AD203B41FA5}">
                      <a16:colId xmlns:a16="http://schemas.microsoft.com/office/drawing/2014/main" val="3911333514"/>
                    </a:ext>
                  </a:extLst>
                </a:gridCol>
              </a:tblGrid>
              <a:tr h="1036554">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Key</a:t>
                      </a:r>
                    </a:p>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Projects only</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IGF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GOG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DACF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DACF-RFG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GPSNP</a:t>
                      </a:r>
                    </a:p>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Other Donor</a:t>
                      </a:r>
                    </a:p>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UNICEF</a:t>
                      </a:r>
                    </a:p>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Total Budget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Justification- What do you intend to achieve with the projects and how does this link to your objectives?</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extLst>
                  <a:ext uri="{0D108BD9-81ED-4DB2-BD59-A6C34878D82A}">
                    <a16:rowId xmlns:a16="http://schemas.microsoft.com/office/drawing/2014/main" val="3982846635"/>
                  </a:ext>
                </a:extLst>
              </a:tr>
              <a:tr h="996214">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Implementation of MP’s DACF capital projects.</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300,000.00 </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300,000.00 </a:t>
                      </a:r>
                    </a:p>
                  </a:txBody>
                  <a:tcPr marL="9525" marR="9525" marT="9525" marB="0" anchor="ct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 </a:t>
                      </a:r>
                      <a:r>
                        <a:rPr lang="en-GB" sz="1400" dirty="0">
                          <a:latin typeface="Times New Roman" panose="02020603050405020304" pitchFamily="18" charset="0"/>
                          <a:cs typeface="Times New Roman" panose="02020603050405020304" pitchFamily="18" charset="0"/>
                        </a:rPr>
                        <a:t>Implement MPs Community support and Developmental projects </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nchor="ctr"/>
                </a:tc>
                <a:extLst>
                  <a:ext uri="{0D108BD9-81ED-4DB2-BD59-A6C34878D82A}">
                    <a16:rowId xmlns:a16="http://schemas.microsoft.com/office/drawing/2014/main" val="937749466"/>
                  </a:ext>
                </a:extLst>
              </a:tr>
              <a:tr h="1471157">
                <a:tc>
                  <a:txBody>
                    <a:bodyPr/>
                    <a:lstStyle/>
                    <a:p>
                      <a:pPr algn="l" fontAlgn="b"/>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p>
                      <a:pPr algn="l" fontAlgn="b"/>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Construction of market shed at </a:t>
                      </a:r>
                      <a:r>
                        <a:rPr lang="en-US" sz="1400" b="0" i="0" u="none" strike="noStrike" dirty="0" err="1">
                          <a:solidFill>
                            <a:srgbClr val="000000"/>
                          </a:solidFill>
                          <a:effectLst/>
                          <a:latin typeface="Times New Roman" panose="02020603050405020304" pitchFamily="18" charset="0"/>
                          <a:cs typeface="Times New Roman" panose="02020603050405020304" pitchFamily="18" charset="0"/>
                        </a:rPr>
                        <a:t>Akrusu</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p>
                      <a:pPr algn="l" fontAlgn="b"/>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p>
                      <a:pPr algn="l" fontAlgn="b"/>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171,885.17</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171,885.17                     </a:t>
                      </a:r>
                    </a:p>
                  </a:txBody>
                  <a:tcPr marL="9525" marR="9525" marT="9525" marB="0" anchor="ctr"/>
                </a:tc>
                <a:tc>
                  <a:txBody>
                    <a:bodyPr/>
                    <a:lstStyle/>
                    <a:p>
                      <a:pPr marL="0" marR="0">
                        <a:lnSpc>
                          <a:spcPct val="107000"/>
                        </a:lnSpc>
                        <a:spcBef>
                          <a:spcPts val="0"/>
                        </a:spcBef>
                        <a:spcAft>
                          <a:spcPts val="800"/>
                        </a:spcAft>
                      </a:pP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rPr>
                        <a:t>Provide a safe and healthy environment for business activities</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nchor="ctr"/>
                </a:tc>
                <a:extLst>
                  <a:ext uri="{0D108BD9-81ED-4DB2-BD59-A6C34878D82A}">
                    <a16:rowId xmlns:a16="http://schemas.microsoft.com/office/drawing/2014/main" val="2934668808"/>
                  </a:ext>
                </a:extLst>
              </a:tr>
              <a:tr h="1273037">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Complete pavement at Asesewa lorry park.</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274,439.82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274,439.82 </a:t>
                      </a:r>
                    </a:p>
                  </a:txBody>
                  <a:tcPr marL="9525" marR="9525" marT="9525" marB="0" anchor="ctr"/>
                </a:tc>
                <a:tc>
                  <a:txBody>
                    <a:bodyPr/>
                    <a:lstStyle/>
                    <a:p>
                      <a:pPr marL="0" marR="0">
                        <a:lnSpc>
                          <a:spcPct val="107000"/>
                        </a:lnSpc>
                        <a:spcBef>
                          <a:spcPts val="0"/>
                        </a:spcBef>
                        <a:spcAft>
                          <a:spcPts val="800"/>
                        </a:spcAft>
                      </a:pPr>
                      <a:r>
                        <a:rPr lang="en-GB" sz="1400" b="0" i="0" dirty="0">
                          <a:solidFill>
                            <a:srgbClr val="111111"/>
                          </a:solidFill>
                          <a:effectLst/>
                          <a:latin typeface="Times New Roman" panose="02020603050405020304" pitchFamily="18" charset="0"/>
                          <a:cs typeface="Times New Roman" panose="02020603050405020304" pitchFamily="18" charset="0"/>
                        </a:rPr>
                        <a:t>Ensure road safety, preserve local amenity, reduce opportunities for crime and address the general needs of HGV driver working conditions.</a:t>
                      </a:r>
                      <a:endParaRPr lang="en-US" sz="14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nchor="ctr"/>
                </a:tc>
                <a:extLst>
                  <a:ext uri="{0D108BD9-81ED-4DB2-BD59-A6C34878D82A}">
                    <a16:rowId xmlns:a16="http://schemas.microsoft.com/office/drawing/2014/main" val="888080256"/>
                  </a:ext>
                </a:extLst>
              </a:tr>
            </a:tbl>
          </a:graphicData>
        </a:graphic>
      </p:graphicFrame>
      <p:sp>
        <p:nvSpPr>
          <p:cNvPr id="5" name="Slide Number Placeholder 4">
            <a:extLst>
              <a:ext uri="{FF2B5EF4-FFF2-40B4-BE49-F238E27FC236}">
                <a16:creationId xmlns:a16="http://schemas.microsoft.com/office/drawing/2014/main" id="{BA464164-C754-4B46-80CB-C6DE1F2F2BA5}"/>
              </a:ext>
            </a:extLst>
          </p:cNvPr>
          <p:cNvSpPr>
            <a:spLocks noGrp="1"/>
          </p:cNvSpPr>
          <p:nvPr>
            <p:ph type="sldNum" sz="quarter" idx="11"/>
          </p:nvPr>
        </p:nvSpPr>
        <p:spPr/>
        <p:txBody>
          <a:bodyPr/>
          <a:lstStyle/>
          <a:p>
            <a:fld id="{2392425C-E889-4A93-B643-0E993E815549}" type="slidenum">
              <a:rPr lang="en-US" smtClean="0"/>
              <a:t>61</a:t>
            </a:fld>
            <a:endParaRPr lang="en-US"/>
          </a:p>
        </p:txBody>
      </p:sp>
    </p:spTree>
    <p:extLst>
      <p:ext uri="{BB962C8B-B14F-4D97-AF65-F5344CB8AC3E}">
        <p14:creationId xmlns:p14="http://schemas.microsoft.com/office/powerpoint/2010/main" val="359136064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3C4CF-8083-8138-DD85-12DDA733BA4B}"/>
              </a:ext>
            </a:extLst>
          </p:cNvPr>
          <p:cNvSpPr>
            <a:spLocks noGrp="1"/>
          </p:cNvSpPr>
          <p:nvPr>
            <p:ph type="title"/>
          </p:nvPr>
        </p:nvSpPr>
        <p:spPr>
          <a:xfrm>
            <a:off x="967154" y="316523"/>
            <a:ext cx="8176846" cy="1160584"/>
          </a:xfrm>
        </p:spPr>
        <p:txBody>
          <a:bodyPr/>
          <a:lstStyle/>
          <a:p>
            <a:pPr defTabSz="685800" fontAlgn="base">
              <a:spcBef>
                <a:spcPct val="0"/>
              </a:spcBef>
              <a:spcAft>
                <a:spcPct val="0"/>
              </a:spcAft>
            </a:pPr>
            <a:r>
              <a:rPr lang="en-US" sz="2400" dirty="0">
                <a:solidFill>
                  <a:schemeClr val="accent1"/>
                </a:solidFill>
                <a:latin typeface="Times New Roman" panose="02020603050405020304" pitchFamily="18" charset="0"/>
                <a:cs typeface="Times New Roman" panose="02020603050405020304" pitchFamily="18" charset="0"/>
              </a:rPr>
              <a:t>KEY PROJECTS FOR 2025 AND CORRESPONDING COST AND JUSTIFICATION</a:t>
            </a:r>
          </a:p>
        </p:txBody>
      </p:sp>
      <p:graphicFrame>
        <p:nvGraphicFramePr>
          <p:cNvPr id="3" name="Table 2"/>
          <p:cNvGraphicFramePr>
            <a:graphicFrameLocks noGrp="1"/>
          </p:cNvGraphicFramePr>
          <p:nvPr>
            <p:extLst>
              <p:ext uri="{D42A27DB-BD31-4B8C-83A1-F6EECF244321}">
                <p14:modId xmlns:p14="http://schemas.microsoft.com/office/powerpoint/2010/main" val="2265802631"/>
              </p:ext>
            </p:extLst>
          </p:nvPr>
        </p:nvGraphicFramePr>
        <p:xfrm>
          <a:off x="138607" y="1172834"/>
          <a:ext cx="8844030" cy="5146161"/>
        </p:xfrm>
        <a:graphic>
          <a:graphicData uri="http://schemas.openxmlformats.org/drawingml/2006/table">
            <a:tbl>
              <a:tblPr firstRow="1" firstCol="1" bandRow="1">
                <a:tableStyleId>{5940675A-B579-460E-94D1-54222C63F5DA}</a:tableStyleId>
              </a:tblPr>
              <a:tblGrid>
                <a:gridCol w="1157030">
                  <a:extLst>
                    <a:ext uri="{9D8B030D-6E8A-4147-A177-3AD203B41FA5}">
                      <a16:colId xmlns:a16="http://schemas.microsoft.com/office/drawing/2014/main" val="2067168193"/>
                    </a:ext>
                  </a:extLst>
                </a:gridCol>
                <a:gridCol w="822660">
                  <a:extLst>
                    <a:ext uri="{9D8B030D-6E8A-4147-A177-3AD203B41FA5}">
                      <a16:colId xmlns:a16="http://schemas.microsoft.com/office/drawing/2014/main" val="3839268357"/>
                    </a:ext>
                  </a:extLst>
                </a:gridCol>
                <a:gridCol w="822660">
                  <a:extLst>
                    <a:ext uri="{9D8B030D-6E8A-4147-A177-3AD203B41FA5}">
                      <a16:colId xmlns:a16="http://schemas.microsoft.com/office/drawing/2014/main" val="3859313688"/>
                    </a:ext>
                  </a:extLst>
                </a:gridCol>
                <a:gridCol w="822660">
                  <a:extLst>
                    <a:ext uri="{9D8B030D-6E8A-4147-A177-3AD203B41FA5}">
                      <a16:colId xmlns:a16="http://schemas.microsoft.com/office/drawing/2014/main" val="4009103979"/>
                    </a:ext>
                  </a:extLst>
                </a:gridCol>
                <a:gridCol w="739509">
                  <a:extLst>
                    <a:ext uri="{9D8B030D-6E8A-4147-A177-3AD203B41FA5}">
                      <a16:colId xmlns:a16="http://schemas.microsoft.com/office/drawing/2014/main" val="2345317375"/>
                    </a:ext>
                  </a:extLst>
                </a:gridCol>
                <a:gridCol w="757200">
                  <a:extLst>
                    <a:ext uri="{9D8B030D-6E8A-4147-A177-3AD203B41FA5}">
                      <a16:colId xmlns:a16="http://schemas.microsoft.com/office/drawing/2014/main" val="3830789236"/>
                    </a:ext>
                  </a:extLst>
                </a:gridCol>
                <a:gridCol w="822660">
                  <a:extLst>
                    <a:ext uri="{9D8B030D-6E8A-4147-A177-3AD203B41FA5}">
                      <a16:colId xmlns:a16="http://schemas.microsoft.com/office/drawing/2014/main" val="3187535722"/>
                    </a:ext>
                  </a:extLst>
                </a:gridCol>
                <a:gridCol w="815355">
                  <a:extLst>
                    <a:ext uri="{9D8B030D-6E8A-4147-A177-3AD203B41FA5}">
                      <a16:colId xmlns:a16="http://schemas.microsoft.com/office/drawing/2014/main" val="3274549284"/>
                    </a:ext>
                  </a:extLst>
                </a:gridCol>
                <a:gridCol w="2084296">
                  <a:extLst>
                    <a:ext uri="{9D8B030D-6E8A-4147-A177-3AD203B41FA5}">
                      <a16:colId xmlns:a16="http://schemas.microsoft.com/office/drawing/2014/main" val="3911333514"/>
                    </a:ext>
                  </a:extLst>
                </a:gridCol>
              </a:tblGrid>
              <a:tr h="1501649">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Key</a:t>
                      </a:r>
                    </a:p>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Projects only</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IGF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GOG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DACF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DACF-RFG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GPSNP</a:t>
                      </a:r>
                    </a:p>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US" sz="1400" b="1" dirty="0">
                          <a:effectLst/>
                          <a:latin typeface="Times New Roman" panose="02020603050405020304" pitchFamily="18" charset="0"/>
                          <a:cs typeface="Times New Roman" panose="02020603050405020304" pitchFamily="18" charset="0"/>
                        </a:rPr>
                        <a:t>Other Donor</a:t>
                      </a:r>
                    </a:p>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UNICEF</a:t>
                      </a:r>
                    </a:p>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Total Budget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Justification- What do you intend to achieve with the projects and how does this link to your objectives?</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extLst>
                  <a:ext uri="{0D108BD9-81ED-4DB2-BD59-A6C34878D82A}">
                    <a16:rowId xmlns:a16="http://schemas.microsoft.com/office/drawing/2014/main" val="3982846635"/>
                  </a:ext>
                </a:extLst>
              </a:tr>
              <a:tr h="1065142">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Complete sectional rigid pavement road at </a:t>
                      </a:r>
                      <a:r>
                        <a:rPr lang="en-US" sz="1400" b="0" i="0" u="none" strike="noStrike" dirty="0" err="1">
                          <a:solidFill>
                            <a:srgbClr val="000000"/>
                          </a:solidFill>
                          <a:effectLst/>
                          <a:latin typeface="Times New Roman" panose="02020603050405020304" pitchFamily="18" charset="0"/>
                          <a:cs typeface="Times New Roman" panose="02020603050405020304" pitchFamily="18" charset="0"/>
                        </a:rPr>
                        <a:t>Konkoney</a:t>
                      </a:r>
                      <a:r>
                        <a:rPr lang="en-US" sz="1400" b="0" i="0" u="none" strike="noStrike" dirty="0">
                          <a:solidFill>
                            <a:srgbClr val="000000"/>
                          </a:solidFill>
                          <a:effectLst/>
                          <a:latin typeface="Times New Roman" panose="02020603050405020304" pitchFamily="18" charset="0"/>
                          <a:cs typeface="Times New Roman" panose="02020603050405020304" pitchFamily="18" charset="0"/>
                        </a:rPr>
                        <a:t>.</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27,157.89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27,157.89 </a:t>
                      </a:r>
                    </a:p>
                  </a:txBody>
                  <a:tcPr marL="9525" marR="9525" marT="9525" marB="0" anchor="ctr"/>
                </a:tc>
                <a:tc>
                  <a:txBody>
                    <a:bodyPr/>
                    <a:lstStyle/>
                    <a:p>
                      <a:pPr marL="0" marR="0">
                        <a:lnSpc>
                          <a:spcPct val="107000"/>
                        </a:lnSpc>
                        <a:spcBef>
                          <a:spcPts val="0"/>
                        </a:spcBef>
                        <a:spcAft>
                          <a:spcPts val="800"/>
                        </a:spcAft>
                      </a:pPr>
                      <a:r>
                        <a:rPr lang="en-US" sz="1400" b="0" dirty="0">
                          <a:effectLst/>
                          <a:latin typeface="Times New Roman" panose="02020603050405020304" pitchFamily="18" charset="0"/>
                          <a:ea typeface="Calibri" panose="020F0502020204030204" pitchFamily="34" charset="0"/>
                          <a:cs typeface="Times New Roman" panose="02020603050405020304" pitchFamily="18" charset="0"/>
                        </a:rPr>
                        <a:t>Road</a:t>
                      </a:r>
                      <a:r>
                        <a:rPr lang="en-GB" sz="1400" b="0" dirty="0">
                          <a:latin typeface="Times New Roman" panose="02020603050405020304" pitchFamily="18" charset="0"/>
                          <a:ea typeface="Calibri" panose="020F0502020204030204" pitchFamily="34" charset="0"/>
                          <a:cs typeface="Times New Roman" panose="02020603050405020304" pitchFamily="18" charset="0"/>
                        </a:rPr>
                        <a:t> maintained to promote economic activities</a:t>
                      </a:r>
                      <a:endParaRPr lang="en-US" sz="14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nchor="ctr"/>
                </a:tc>
                <a:extLst>
                  <a:ext uri="{0D108BD9-81ED-4DB2-BD59-A6C34878D82A}">
                    <a16:rowId xmlns:a16="http://schemas.microsoft.com/office/drawing/2014/main" val="937749466"/>
                  </a:ext>
                </a:extLst>
              </a:tr>
              <a:tr h="1105687">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Construct  washroom facilities for UMKDA ( old block), </a:t>
                      </a:r>
                      <a:r>
                        <a:rPr lang="en-US" sz="1400" b="0" i="0" u="none" strike="noStrike" dirty="0" err="1">
                          <a:solidFill>
                            <a:srgbClr val="000000"/>
                          </a:solidFill>
                          <a:effectLst/>
                          <a:latin typeface="Times New Roman" panose="02020603050405020304" pitchFamily="18" charset="0"/>
                          <a:cs typeface="Times New Roman" panose="02020603050405020304" pitchFamily="18" charset="0"/>
                        </a:rPr>
                        <a:t>Asesewa</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38,417.60 </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38,417.60 </a:t>
                      </a:r>
                    </a:p>
                  </a:txBody>
                  <a:tcPr marL="9525" marR="9525" marT="9525" marB="0" anchor="ct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400" b="0" i="0" u="none" strike="noStrike" cap="none"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sym typeface="Arial"/>
                        </a:rPr>
                        <a:t>Ensure  a safe and healthy office environment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nchor="ctr"/>
                </a:tc>
                <a:extLst>
                  <a:ext uri="{0D108BD9-81ED-4DB2-BD59-A6C34878D82A}">
                    <a16:rowId xmlns:a16="http://schemas.microsoft.com/office/drawing/2014/main" val="2934668808"/>
                  </a:ext>
                </a:extLst>
              </a:tr>
              <a:tr h="1138629">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Rehabilitation and partitioning of office for UMKDA ( Old block), </a:t>
                      </a:r>
                      <a:r>
                        <a:rPr lang="en-US" sz="1400" b="0" i="0" u="none" strike="noStrike" dirty="0" err="1">
                          <a:solidFill>
                            <a:srgbClr val="000000"/>
                          </a:solidFill>
                          <a:effectLst/>
                          <a:latin typeface="Times New Roman" panose="02020603050405020304" pitchFamily="18" charset="0"/>
                          <a:cs typeface="Times New Roman" panose="02020603050405020304" pitchFamily="18" charset="0"/>
                        </a:rPr>
                        <a:t>Asesewa</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35,716.28 </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35,716.28 </a:t>
                      </a:r>
                    </a:p>
                  </a:txBody>
                  <a:tcPr marL="9525" marR="9525" marT="9525" marB="0" anchor="ctr"/>
                </a:tc>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b="0" dirty="0">
                          <a:effectLst/>
                          <a:latin typeface="Times New Roman" panose="02020603050405020304" pitchFamily="18" charset="0"/>
                          <a:ea typeface="Calibri" panose="020F0502020204030204" pitchFamily="34" charset="0"/>
                          <a:cs typeface="Times New Roman" panose="02020603050405020304" pitchFamily="18" charset="0"/>
                        </a:rPr>
                        <a:t>Office accommodation maintained </a:t>
                      </a:r>
                    </a:p>
                  </a:txBody>
                  <a:tcPr marL="48895" marR="48895" marT="9525" marB="0" anchor="ctr"/>
                </a:tc>
                <a:extLst>
                  <a:ext uri="{0D108BD9-81ED-4DB2-BD59-A6C34878D82A}">
                    <a16:rowId xmlns:a16="http://schemas.microsoft.com/office/drawing/2014/main" val="888080256"/>
                  </a:ext>
                </a:extLst>
              </a:tr>
            </a:tbl>
          </a:graphicData>
        </a:graphic>
      </p:graphicFrame>
      <p:sp>
        <p:nvSpPr>
          <p:cNvPr id="5" name="Slide Number Placeholder 4">
            <a:extLst>
              <a:ext uri="{FF2B5EF4-FFF2-40B4-BE49-F238E27FC236}">
                <a16:creationId xmlns:a16="http://schemas.microsoft.com/office/drawing/2014/main" id="{C66D37D5-CC46-46CE-ADC7-C3BBB4A8A247}"/>
              </a:ext>
            </a:extLst>
          </p:cNvPr>
          <p:cNvSpPr>
            <a:spLocks noGrp="1"/>
          </p:cNvSpPr>
          <p:nvPr>
            <p:ph type="sldNum" sz="quarter" idx="11"/>
          </p:nvPr>
        </p:nvSpPr>
        <p:spPr/>
        <p:txBody>
          <a:bodyPr/>
          <a:lstStyle/>
          <a:p>
            <a:fld id="{2392425C-E889-4A93-B643-0E993E815549}" type="slidenum">
              <a:rPr lang="en-US" smtClean="0"/>
              <a:t>62</a:t>
            </a:fld>
            <a:endParaRPr lang="en-US"/>
          </a:p>
        </p:txBody>
      </p:sp>
    </p:spTree>
    <p:extLst>
      <p:ext uri="{BB962C8B-B14F-4D97-AF65-F5344CB8AC3E}">
        <p14:creationId xmlns:p14="http://schemas.microsoft.com/office/powerpoint/2010/main" val="1678515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3C4CF-8083-8138-DD85-12DDA733BA4B}"/>
              </a:ext>
            </a:extLst>
          </p:cNvPr>
          <p:cNvSpPr>
            <a:spLocks noGrp="1"/>
          </p:cNvSpPr>
          <p:nvPr>
            <p:ph type="title"/>
          </p:nvPr>
        </p:nvSpPr>
        <p:spPr>
          <a:xfrm>
            <a:off x="445305" y="101371"/>
            <a:ext cx="8176846" cy="1160584"/>
          </a:xfrm>
        </p:spPr>
        <p:txBody>
          <a:bodyPr/>
          <a:lstStyle/>
          <a:p>
            <a:pPr defTabSz="685800" fontAlgn="base">
              <a:spcBef>
                <a:spcPct val="0"/>
              </a:spcBef>
              <a:spcAft>
                <a:spcPct val="0"/>
              </a:spcAft>
            </a:pPr>
            <a:r>
              <a:rPr lang="en-US" sz="2400" dirty="0">
                <a:solidFill>
                  <a:schemeClr val="accent1"/>
                </a:solidFill>
                <a:latin typeface="Times New Roman" panose="02020603050405020304" pitchFamily="18" charset="0"/>
                <a:cs typeface="Times New Roman" panose="02020603050405020304" pitchFamily="18" charset="0"/>
              </a:rPr>
              <a:t>KEY PROJECTS FOR 2025 AND CORRESPONDING COST AND JUSTIFICATION</a:t>
            </a:r>
          </a:p>
        </p:txBody>
      </p:sp>
      <p:graphicFrame>
        <p:nvGraphicFramePr>
          <p:cNvPr id="3" name="Table 2"/>
          <p:cNvGraphicFramePr>
            <a:graphicFrameLocks noGrp="1"/>
          </p:cNvGraphicFramePr>
          <p:nvPr>
            <p:extLst>
              <p:ext uri="{D42A27DB-BD31-4B8C-83A1-F6EECF244321}">
                <p14:modId xmlns:p14="http://schemas.microsoft.com/office/powerpoint/2010/main" val="543197453"/>
              </p:ext>
            </p:extLst>
          </p:nvPr>
        </p:nvGraphicFramePr>
        <p:xfrm>
          <a:off x="125161" y="952672"/>
          <a:ext cx="8817134" cy="5342821"/>
        </p:xfrm>
        <a:graphic>
          <a:graphicData uri="http://schemas.openxmlformats.org/drawingml/2006/table">
            <a:tbl>
              <a:tblPr firstRow="1" firstCol="1" bandRow="1">
                <a:tableStyleId>{5940675A-B579-460E-94D1-54222C63F5DA}</a:tableStyleId>
              </a:tblPr>
              <a:tblGrid>
                <a:gridCol w="1153511">
                  <a:extLst>
                    <a:ext uri="{9D8B030D-6E8A-4147-A177-3AD203B41FA5}">
                      <a16:colId xmlns:a16="http://schemas.microsoft.com/office/drawing/2014/main" val="2067168193"/>
                    </a:ext>
                  </a:extLst>
                </a:gridCol>
                <a:gridCol w="820158">
                  <a:extLst>
                    <a:ext uri="{9D8B030D-6E8A-4147-A177-3AD203B41FA5}">
                      <a16:colId xmlns:a16="http://schemas.microsoft.com/office/drawing/2014/main" val="3839268357"/>
                    </a:ext>
                  </a:extLst>
                </a:gridCol>
                <a:gridCol w="820158">
                  <a:extLst>
                    <a:ext uri="{9D8B030D-6E8A-4147-A177-3AD203B41FA5}">
                      <a16:colId xmlns:a16="http://schemas.microsoft.com/office/drawing/2014/main" val="3859313688"/>
                    </a:ext>
                  </a:extLst>
                </a:gridCol>
                <a:gridCol w="820158">
                  <a:extLst>
                    <a:ext uri="{9D8B030D-6E8A-4147-A177-3AD203B41FA5}">
                      <a16:colId xmlns:a16="http://schemas.microsoft.com/office/drawing/2014/main" val="4009103979"/>
                    </a:ext>
                  </a:extLst>
                </a:gridCol>
                <a:gridCol w="832854">
                  <a:extLst>
                    <a:ext uri="{9D8B030D-6E8A-4147-A177-3AD203B41FA5}">
                      <a16:colId xmlns:a16="http://schemas.microsoft.com/office/drawing/2014/main" val="2345317375"/>
                    </a:ext>
                  </a:extLst>
                </a:gridCol>
                <a:gridCol w="699247">
                  <a:extLst>
                    <a:ext uri="{9D8B030D-6E8A-4147-A177-3AD203B41FA5}">
                      <a16:colId xmlns:a16="http://schemas.microsoft.com/office/drawing/2014/main" val="3830789236"/>
                    </a:ext>
                  </a:extLst>
                </a:gridCol>
                <a:gridCol w="833718">
                  <a:extLst>
                    <a:ext uri="{9D8B030D-6E8A-4147-A177-3AD203B41FA5}">
                      <a16:colId xmlns:a16="http://schemas.microsoft.com/office/drawing/2014/main" val="3187535722"/>
                    </a:ext>
                  </a:extLst>
                </a:gridCol>
                <a:gridCol w="833717">
                  <a:extLst>
                    <a:ext uri="{9D8B030D-6E8A-4147-A177-3AD203B41FA5}">
                      <a16:colId xmlns:a16="http://schemas.microsoft.com/office/drawing/2014/main" val="3274549284"/>
                    </a:ext>
                  </a:extLst>
                </a:gridCol>
                <a:gridCol w="2003613">
                  <a:extLst>
                    <a:ext uri="{9D8B030D-6E8A-4147-A177-3AD203B41FA5}">
                      <a16:colId xmlns:a16="http://schemas.microsoft.com/office/drawing/2014/main" val="3911333514"/>
                    </a:ext>
                  </a:extLst>
                </a:gridCol>
              </a:tblGrid>
              <a:tr h="1416717">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Key</a:t>
                      </a:r>
                    </a:p>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Projects only</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IGF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GOG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DACF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DACF-RFG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GPSNP</a:t>
                      </a:r>
                    </a:p>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US" sz="1400" b="1" dirty="0">
                          <a:effectLst/>
                          <a:latin typeface="Times New Roman" panose="02020603050405020304" pitchFamily="18" charset="0"/>
                          <a:cs typeface="Times New Roman" panose="02020603050405020304" pitchFamily="18" charset="0"/>
                        </a:rPr>
                        <a:t>Other Donor</a:t>
                      </a:r>
                    </a:p>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UNICEF</a:t>
                      </a:r>
                    </a:p>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Total Budget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Justification- What do you intend to achieve with the projects and how does this link to your objectives?</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extLst>
                  <a:ext uri="{0D108BD9-81ED-4DB2-BD59-A6C34878D82A}">
                    <a16:rowId xmlns:a16="http://schemas.microsoft.com/office/drawing/2014/main" val="3982846635"/>
                  </a:ext>
                </a:extLst>
              </a:tr>
              <a:tr h="1133374">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Rehabilitation of DCE/DCD's office.</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19,836.00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19,836.00 </a:t>
                      </a:r>
                    </a:p>
                  </a:txBody>
                  <a:tcPr marL="9525" marR="9525" marT="9525" marB="0" anchor="ctr"/>
                </a:tc>
                <a:tc>
                  <a:txBody>
                    <a:bodyPr/>
                    <a:lstStyle/>
                    <a:p>
                      <a:pPr marL="0" marR="0" algn="l">
                        <a:lnSpc>
                          <a:spcPct val="107000"/>
                        </a:lnSpc>
                        <a:spcBef>
                          <a:spcPts val="0"/>
                        </a:spcBef>
                        <a:spcAft>
                          <a:spcPts val="800"/>
                        </a:spcAft>
                      </a:pPr>
                      <a:r>
                        <a:rPr lang="en-US" sz="1400" b="0" dirty="0">
                          <a:effectLst/>
                          <a:latin typeface="Times New Roman" panose="02020603050405020304" pitchFamily="18" charset="0"/>
                          <a:cs typeface="Times New Roman" panose="02020603050405020304" pitchFamily="18" charset="0"/>
                        </a:rPr>
                        <a:t>Office accommodation has been Rehabilitated </a:t>
                      </a:r>
                      <a:endParaRPr lang="en-US" sz="14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nchor="ctr"/>
                </a:tc>
                <a:extLst>
                  <a:ext uri="{0D108BD9-81ED-4DB2-BD59-A6C34878D82A}">
                    <a16:rowId xmlns:a16="http://schemas.microsoft.com/office/drawing/2014/main" val="937749466"/>
                  </a:ext>
                </a:extLst>
              </a:tr>
              <a:tr h="688120">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Rehabilitation of DCE's official residence at </a:t>
                      </a:r>
                      <a:r>
                        <a:rPr lang="en-US" sz="1400" b="0" i="0" u="none" strike="noStrike" dirty="0" err="1">
                          <a:solidFill>
                            <a:srgbClr val="000000"/>
                          </a:solidFill>
                          <a:effectLst/>
                          <a:latin typeface="Times New Roman" panose="02020603050405020304" pitchFamily="18" charset="0"/>
                          <a:cs typeface="Times New Roman" panose="02020603050405020304" pitchFamily="18" charset="0"/>
                        </a:rPr>
                        <a:t>Dawa</a:t>
                      </a:r>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400" b="0" i="0" u="none" strike="noStrike" dirty="0" err="1">
                          <a:solidFill>
                            <a:srgbClr val="000000"/>
                          </a:solidFill>
                          <a:effectLst/>
                          <a:latin typeface="Times New Roman" panose="02020603050405020304" pitchFamily="18" charset="0"/>
                          <a:cs typeface="Times New Roman" panose="02020603050405020304" pitchFamily="18" charset="0"/>
                        </a:rPr>
                        <a:t>Kolewa</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37,103.72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37,103.72 </a:t>
                      </a:r>
                    </a:p>
                  </a:txBody>
                  <a:tcPr marL="9525" marR="9525" marT="9525" marB="0" anchor="ctr"/>
                </a:tc>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US" sz="1400" b="0" dirty="0">
                          <a:effectLst/>
                          <a:latin typeface="Times New Roman" panose="02020603050405020304" pitchFamily="18" charset="0"/>
                          <a:cs typeface="Times New Roman" panose="02020603050405020304" pitchFamily="18" charset="0"/>
                        </a:rPr>
                        <a:t>DCE’s official residence maintained </a:t>
                      </a:r>
                      <a:endParaRPr lang="en-US" sz="14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nchor="ctr"/>
                </a:tc>
                <a:extLst>
                  <a:ext uri="{0D108BD9-81ED-4DB2-BD59-A6C34878D82A}">
                    <a16:rowId xmlns:a16="http://schemas.microsoft.com/office/drawing/2014/main" val="2934668808"/>
                  </a:ext>
                </a:extLst>
              </a:tr>
              <a:tr h="1599757">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Construction of galvanized fence wall of 40m by 40m at </a:t>
                      </a:r>
                      <a:r>
                        <a:rPr lang="en-US" sz="1400" b="0" i="0" u="none" strike="noStrike" dirty="0" err="1">
                          <a:solidFill>
                            <a:srgbClr val="000000"/>
                          </a:solidFill>
                          <a:effectLst/>
                          <a:latin typeface="Times New Roman" panose="02020603050405020304" pitchFamily="18" charset="0"/>
                          <a:cs typeface="Times New Roman" panose="02020603050405020304" pitchFamily="18" charset="0"/>
                        </a:rPr>
                        <a:t>Tulaku</a:t>
                      </a:r>
                      <a:r>
                        <a:rPr lang="en-US" sz="1400" b="0" i="0" u="none" strike="noStrike" dirty="0">
                          <a:solidFill>
                            <a:srgbClr val="000000"/>
                          </a:solidFill>
                          <a:effectLst/>
                          <a:latin typeface="Times New Roman" panose="02020603050405020304" pitchFamily="18" charset="0"/>
                          <a:cs typeface="Times New Roman" panose="02020603050405020304" pitchFamily="18" charset="0"/>
                        </a:rPr>
                        <a:t> livestock market at ( </a:t>
                      </a:r>
                      <a:r>
                        <a:rPr lang="en-US" sz="1400" b="0" i="0" u="none" strike="noStrike" dirty="0" err="1">
                          <a:solidFill>
                            <a:srgbClr val="000000"/>
                          </a:solidFill>
                          <a:effectLst/>
                          <a:latin typeface="Times New Roman" panose="02020603050405020304" pitchFamily="18" charset="0"/>
                          <a:cs typeface="Times New Roman" panose="02020603050405020304" pitchFamily="18" charset="0"/>
                        </a:rPr>
                        <a:t>Akateng</a:t>
                      </a:r>
                      <a:r>
                        <a:rPr lang="en-US" sz="1400" b="0" i="0" u="none" strike="noStrike" dirty="0">
                          <a:solidFill>
                            <a:srgbClr val="000000"/>
                          </a:solidFill>
                          <a:effectLst/>
                          <a:latin typeface="Times New Roman" panose="02020603050405020304" pitchFamily="18" charset="0"/>
                          <a:cs typeface="Times New Roman" panose="02020603050405020304" pitchFamily="18" charset="0"/>
                        </a:rPr>
                        <a:t>)</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447,118.40 </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447,118.40 </a:t>
                      </a:r>
                    </a:p>
                  </a:txBody>
                  <a:tcPr marL="9525" marR="9525" marT="9525" marB="0" anchor="ctr"/>
                </a:tc>
                <a:tc>
                  <a:txBody>
                    <a:bodyPr/>
                    <a:lstStyle/>
                    <a:p>
                      <a:pPr marL="0" marR="0" algn="l">
                        <a:lnSpc>
                          <a:spcPct val="107000"/>
                        </a:lnSpc>
                        <a:spcBef>
                          <a:spcPts val="0"/>
                        </a:spcBef>
                        <a:spcAft>
                          <a:spcPts val="800"/>
                        </a:spcAft>
                      </a:pPr>
                      <a:r>
                        <a:rPr lang="en-US" sz="1400" b="0" dirty="0">
                          <a:effectLst/>
                          <a:latin typeface="Times New Roman" panose="02020603050405020304" pitchFamily="18" charset="0"/>
                          <a:cs typeface="Times New Roman" panose="02020603050405020304" pitchFamily="18" charset="0"/>
                        </a:rPr>
                        <a:t> Provide a safe and healthy environment for livestock.</a:t>
                      </a:r>
                      <a:endParaRPr lang="en-US" sz="14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nchor="ctr"/>
                </a:tc>
                <a:extLst>
                  <a:ext uri="{0D108BD9-81ED-4DB2-BD59-A6C34878D82A}">
                    <a16:rowId xmlns:a16="http://schemas.microsoft.com/office/drawing/2014/main" val="888080256"/>
                  </a:ext>
                </a:extLst>
              </a:tr>
            </a:tbl>
          </a:graphicData>
        </a:graphic>
      </p:graphicFrame>
      <p:sp>
        <p:nvSpPr>
          <p:cNvPr id="5" name="Slide Number Placeholder 4">
            <a:extLst>
              <a:ext uri="{FF2B5EF4-FFF2-40B4-BE49-F238E27FC236}">
                <a16:creationId xmlns:a16="http://schemas.microsoft.com/office/drawing/2014/main" id="{0FDA7333-31BF-4AD9-BE6F-903D4D635308}"/>
              </a:ext>
            </a:extLst>
          </p:cNvPr>
          <p:cNvSpPr>
            <a:spLocks noGrp="1"/>
          </p:cNvSpPr>
          <p:nvPr>
            <p:ph type="sldNum" sz="quarter" idx="11"/>
          </p:nvPr>
        </p:nvSpPr>
        <p:spPr/>
        <p:txBody>
          <a:bodyPr/>
          <a:lstStyle/>
          <a:p>
            <a:fld id="{2392425C-E889-4A93-B643-0E993E815549}" type="slidenum">
              <a:rPr lang="en-US" smtClean="0"/>
              <a:t>63</a:t>
            </a:fld>
            <a:endParaRPr lang="en-US"/>
          </a:p>
        </p:txBody>
      </p:sp>
    </p:spTree>
    <p:extLst>
      <p:ext uri="{BB962C8B-B14F-4D97-AF65-F5344CB8AC3E}">
        <p14:creationId xmlns:p14="http://schemas.microsoft.com/office/powerpoint/2010/main" val="60858425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3C4CF-8083-8138-DD85-12DDA733BA4B}"/>
              </a:ext>
            </a:extLst>
          </p:cNvPr>
          <p:cNvSpPr>
            <a:spLocks noGrp="1"/>
          </p:cNvSpPr>
          <p:nvPr>
            <p:ph type="title"/>
          </p:nvPr>
        </p:nvSpPr>
        <p:spPr>
          <a:xfrm>
            <a:off x="967154" y="316523"/>
            <a:ext cx="8176846" cy="1160584"/>
          </a:xfrm>
        </p:spPr>
        <p:txBody>
          <a:bodyPr/>
          <a:lstStyle/>
          <a:p>
            <a:pPr defTabSz="685800" fontAlgn="base">
              <a:spcBef>
                <a:spcPct val="0"/>
              </a:spcBef>
              <a:spcAft>
                <a:spcPct val="0"/>
              </a:spcAft>
            </a:pPr>
            <a:r>
              <a:rPr lang="en-US" sz="2400" dirty="0">
                <a:solidFill>
                  <a:schemeClr val="accent1"/>
                </a:solidFill>
                <a:latin typeface="Times New Roman" panose="02020603050405020304" pitchFamily="18" charset="0"/>
                <a:cs typeface="Times New Roman" panose="02020603050405020304" pitchFamily="18" charset="0"/>
              </a:rPr>
              <a:t>KEY PROJECTS FOR 2025 AND CORRESPONDING COST AND JUSTIFICATION</a:t>
            </a:r>
          </a:p>
        </p:txBody>
      </p:sp>
      <p:graphicFrame>
        <p:nvGraphicFramePr>
          <p:cNvPr id="3" name="Table 2"/>
          <p:cNvGraphicFramePr>
            <a:graphicFrameLocks noGrp="1"/>
          </p:cNvGraphicFramePr>
          <p:nvPr>
            <p:extLst>
              <p:ext uri="{D42A27DB-BD31-4B8C-83A1-F6EECF244321}">
                <p14:modId xmlns:p14="http://schemas.microsoft.com/office/powerpoint/2010/main" val="4160405719"/>
              </p:ext>
            </p:extLst>
          </p:nvPr>
        </p:nvGraphicFramePr>
        <p:xfrm>
          <a:off x="125161" y="1116106"/>
          <a:ext cx="8857474" cy="4710080"/>
        </p:xfrm>
        <a:graphic>
          <a:graphicData uri="http://schemas.openxmlformats.org/drawingml/2006/table">
            <a:tbl>
              <a:tblPr firstRow="1" firstCol="1" bandRow="1">
                <a:tableStyleId>{5940675A-B579-460E-94D1-54222C63F5DA}</a:tableStyleId>
              </a:tblPr>
              <a:tblGrid>
                <a:gridCol w="1158789">
                  <a:extLst>
                    <a:ext uri="{9D8B030D-6E8A-4147-A177-3AD203B41FA5}">
                      <a16:colId xmlns:a16="http://schemas.microsoft.com/office/drawing/2014/main" val="2067168193"/>
                    </a:ext>
                  </a:extLst>
                </a:gridCol>
                <a:gridCol w="823910">
                  <a:extLst>
                    <a:ext uri="{9D8B030D-6E8A-4147-A177-3AD203B41FA5}">
                      <a16:colId xmlns:a16="http://schemas.microsoft.com/office/drawing/2014/main" val="3839268357"/>
                    </a:ext>
                  </a:extLst>
                </a:gridCol>
                <a:gridCol w="823910">
                  <a:extLst>
                    <a:ext uri="{9D8B030D-6E8A-4147-A177-3AD203B41FA5}">
                      <a16:colId xmlns:a16="http://schemas.microsoft.com/office/drawing/2014/main" val="3859313688"/>
                    </a:ext>
                  </a:extLst>
                </a:gridCol>
                <a:gridCol w="823910">
                  <a:extLst>
                    <a:ext uri="{9D8B030D-6E8A-4147-A177-3AD203B41FA5}">
                      <a16:colId xmlns:a16="http://schemas.microsoft.com/office/drawing/2014/main" val="4009103979"/>
                    </a:ext>
                  </a:extLst>
                </a:gridCol>
                <a:gridCol w="856661">
                  <a:extLst>
                    <a:ext uri="{9D8B030D-6E8A-4147-A177-3AD203B41FA5}">
                      <a16:colId xmlns:a16="http://schemas.microsoft.com/office/drawing/2014/main" val="2345317375"/>
                    </a:ext>
                  </a:extLst>
                </a:gridCol>
                <a:gridCol w="766483">
                  <a:extLst>
                    <a:ext uri="{9D8B030D-6E8A-4147-A177-3AD203B41FA5}">
                      <a16:colId xmlns:a16="http://schemas.microsoft.com/office/drawing/2014/main" val="3830789236"/>
                    </a:ext>
                  </a:extLst>
                </a:gridCol>
                <a:gridCol w="806823">
                  <a:extLst>
                    <a:ext uri="{9D8B030D-6E8A-4147-A177-3AD203B41FA5}">
                      <a16:colId xmlns:a16="http://schemas.microsoft.com/office/drawing/2014/main" val="3187535722"/>
                    </a:ext>
                  </a:extLst>
                </a:gridCol>
                <a:gridCol w="860612">
                  <a:extLst>
                    <a:ext uri="{9D8B030D-6E8A-4147-A177-3AD203B41FA5}">
                      <a16:colId xmlns:a16="http://schemas.microsoft.com/office/drawing/2014/main" val="3274549284"/>
                    </a:ext>
                  </a:extLst>
                </a:gridCol>
                <a:gridCol w="1936376">
                  <a:extLst>
                    <a:ext uri="{9D8B030D-6E8A-4147-A177-3AD203B41FA5}">
                      <a16:colId xmlns:a16="http://schemas.microsoft.com/office/drawing/2014/main" val="3911333514"/>
                    </a:ext>
                  </a:extLst>
                </a:gridCol>
              </a:tblGrid>
              <a:tr h="1304365">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Key</a:t>
                      </a:r>
                    </a:p>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Projects only</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IGF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GOG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DACF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DACF-RFG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GPSNP</a:t>
                      </a:r>
                    </a:p>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US" sz="1400" b="1" dirty="0">
                          <a:effectLst/>
                          <a:latin typeface="Times New Roman" panose="02020603050405020304" pitchFamily="18" charset="0"/>
                          <a:cs typeface="Times New Roman" panose="02020603050405020304" pitchFamily="18" charset="0"/>
                        </a:rPr>
                        <a:t>Other Donor</a:t>
                      </a:r>
                    </a:p>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UNICEF</a:t>
                      </a:r>
                    </a:p>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Total Budget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Justification- What do you intend to achieve with the projects and how does this link to your objectives?</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extLst>
                  <a:ext uri="{0D108BD9-81ED-4DB2-BD59-A6C34878D82A}">
                    <a16:rowId xmlns:a16="http://schemas.microsoft.com/office/drawing/2014/main" val="3982846635"/>
                  </a:ext>
                </a:extLst>
              </a:tr>
              <a:tr h="1039705">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Construction of 1no 24unit market shed at Asesewa</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483,721.80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483,721.80                        </a:t>
                      </a:r>
                    </a:p>
                  </a:txBody>
                  <a:tcPr marL="9525" marR="9525" marT="9525" marB="0" anchor="ctr"/>
                </a:tc>
                <a:tc>
                  <a:txBody>
                    <a:bodyPr/>
                    <a:lstStyle/>
                    <a:p>
                      <a:pPr marL="0" marR="0">
                        <a:lnSpc>
                          <a:spcPct val="107000"/>
                        </a:lnSpc>
                        <a:spcBef>
                          <a:spcPts val="0"/>
                        </a:spcBef>
                        <a:spcAft>
                          <a:spcPts val="800"/>
                        </a:spcAft>
                      </a:pPr>
                      <a:r>
                        <a:rPr lang="en-US" sz="1400" b="0" dirty="0">
                          <a:effectLst/>
                          <a:latin typeface="Times New Roman" panose="02020603050405020304" pitchFamily="18" charset="0"/>
                          <a:cs typeface="Times New Roman" panose="02020603050405020304" pitchFamily="18" charset="0"/>
                        </a:rPr>
                        <a:t>Provide adequate space for business activities </a:t>
                      </a:r>
                      <a:r>
                        <a:rPr lang="en-GB" sz="1400" b="0" dirty="0">
                          <a:effectLst/>
                          <a:latin typeface="Times New Roman" panose="02020603050405020304" pitchFamily="18" charset="0"/>
                          <a:cs typeface="Times New Roman" panose="02020603050405020304" pitchFamily="18" charset="0"/>
                        </a:rPr>
                        <a:t>to reduce </a:t>
                      </a:r>
                      <a:r>
                        <a:rPr lang="en-GB" sz="1400" dirty="0">
                          <a:latin typeface="Times New Roman" panose="02020603050405020304" pitchFamily="18" charset="0"/>
                          <a:cs typeface="Times New Roman" panose="02020603050405020304" pitchFamily="18" charset="0"/>
                        </a:rPr>
                        <a:t>poverty.</a:t>
                      </a:r>
                      <a:endParaRPr lang="en-US" sz="14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nchor="ctr"/>
                </a:tc>
                <a:extLst>
                  <a:ext uri="{0D108BD9-81ED-4DB2-BD59-A6C34878D82A}">
                    <a16:rowId xmlns:a16="http://schemas.microsoft.com/office/drawing/2014/main" val="937749466"/>
                  </a:ext>
                </a:extLst>
              </a:tr>
              <a:tr h="783419">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Construction of 1no. 20unit market shed and 1no Wearhouse at </a:t>
                      </a:r>
                      <a:r>
                        <a:rPr lang="en-US" sz="1400" b="0" i="0" u="none" strike="noStrike" dirty="0" err="1">
                          <a:solidFill>
                            <a:srgbClr val="000000"/>
                          </a:solidFill>
                          <a:effectLst/>
                          <a:latin typeface="Times New Roman" panose="02020603050405020304" pitchFamily="18" charset="0"/>
                          <a:cs typeface="Times New Roman" panose="02020603050405020304" pitchFamily="18" charset="0"/>
                        </a:rPr>
                        <a:t>Sekesua</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424,465.80 </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424,465.80                </a:t>
                      </a:r>
                    </a:p>
                  </a:txBody>
                  <a:tcPr marL="9525" marR="9525" marT="9525" marB="0" anchor="ct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 </a:t>
                      </a:r>
                      <a:r>
                        <a:rPr lang="en-US" sz="1400" b="0" dirty="0">
                          <a:effectLst/>
                          <a:latin typeface="Times New Roman" panose="02020603050405020304" pitchFamily="18" charset="0"/>
                          <a:cs typeface="Times New Roman" panose="02020603050405020304" pitchFamily="18" charset="0"/>
                        </a:rPr>
                        <a:t>Provide a safe and healthy environment for business activities</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nchor="ctr"/>
                </a:tc>
                <a:extLst>
                  <a:ext uri="{0D108BD9-81ED-4DB2-BD59-A6C34878D82A}">
                    <a16:rowId xmlns:a16="http://schemas.microsoft.com/office/drawing/2014/main" val="2934668808"/>
                  </a:ext>
                </a:extLst>
              </a:tr>
              <a:tr h="1039705">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Rehabilitation and Spot Improvement of selected roads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170,000.00 </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170,000.00 </a:t>
                      </a:r>
                    </a:p>
                  </a:txBody>
                  <a:tcPr marL="9525" marR="9525" marT="9525" marB="0" anchor="ctr"/>
                </a:tc>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US" sz="1400" b="1" dirty="0">
                          <a:effectLst/>
                          <a:latin typeface="Times New Roman" panose="02020603050405020304" pitchFamily="18" charset="0"/>
                          <a:cs typeface="Times New Roman" panose="02020603050405020304" pitchFamily="18" charset="0"/>
                        </a:rPr>
                        <a:t> </a:t>
                      </a:r>
                      <a:r>
                        <a:rPr lang="en-US" sz="1400" b="0" dirty="0">
                          <a:effectLst/>
                          <a:latin typeface="Times New Roman" panose="02020603050405020304" pitchFamily="18" charset="0"/>
                          <a:cs typeface="Times New Roman" panose="02020603050405020304" pitchFamily="18" charset="0"/>
                        </a:rPr>
                        <a:t>Road</a:t>
                      </a:r>
                      <a:r>
                        <a:rPr lang="en-GB" sz="1400" b="0" dirty="0">
                          <a:latin typeface="Times New Roman" panose="02020603050405020304" pitchFamily="18" charset="0"/>
                          <a:cs typeface="Times New Roman" panose="02020603050405020304" pitchFamily="18" charset="0"/>
                        </a:rPr>
                        <a:t> maintained to promote economic activities</a:t>
                      </a:r>
                      <a:endParaRPr lang="en-US" sz="14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nchor="ctr"/>
                </a:tc>
                <a:extLst>
                  <a:ext uri="{0D108BD9-81ED-4DB2-BD59-A6C34878D82A}">
                    <a16:rowId xmlns:a16="http://schemas.microsoft.com/office/drawing/2014/main" val="888080256"/>
                  </a:ext>
                </a:extLst>
              </a:tr>
            </a:tbl>
          </a:graphicData>
        </a:graphic>
      </p:graphicFrame>
      <p:sp>
        <p:nvSpPr>
          <p:cNvPr id="5" name="Slide Number Placeholder 4">
            <a:extLst>
              <a:ext uri="{FF2B5EF4-FFF2-40B4-BE49-F238E27FC236}">
                <a16:creationId xmlns:a16="http://schemas.microsoft.com/office/drawing/2014/main" id="{CBF9547B-E2A8-419F-952C-855A46F50040}"/>
              </a:ext>
            </a:extLst>
          </p:cNvPr>
          <p:cNvSpPr>
            <a:spLocks noGrp="1"/>
          </p:cNvSpPr>
          <p:nvPr>
            <p:ph type="sldNum" sz="quarter" idx="11"/>
          </p:nvPr>
        </p:nvSpPr>
        <p:spPr/>
        <p:txBody>
          <a:bodyPr/>
          <a:lstStyle/>
          <a:p>
            <a:fld id="{2392425C-E889-4A93-B643-0E993E815549}" type="slidenum">
              <a:rPr lang="en-US" smtClean="0"/>
              <a:t>64</a:t>
            </a:fld>
            <a:endParaRPr lang="en-US"/>
          </a:p>
        </p:txBody>
      </p:sp>
    </p:spTree>
    <p:extLst>
      <p:ext uri="{BB962C8B-B14F-4D97-AF65-F5344CB8AC3E}">
        <p14:creationId xmlns:p14="http://schemas.microsoft.com/office/powerpoint/2010/main" val="259099750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3C4CF-8083-8138-DD85-12DDA733BA4B}"/>
              </a:ext>
            </a:extLst>
          </p:cNvPr>
          <p:cNvSpPr>
            <a:spLocks noGrp="1"/>
          </p:cNvSpPr>
          <p:nvPr>
            <p:ph type="title"/>
          </p:nvPr>
        </p:nvSpPr>
        <p:spPr>
          <a:xfrm>
            <a:off x="215152" y="-27296"/>
            <a:ext cx="8176846" cy="1160584"/>
          </a:xfrm>
        </p:spPr>
        <p:txBody>
          <a:bodyPr/>
          <a:lstStyle/>
          <a:p>
            <a:pPr defTabSz="685800" fontAlgn="base">
              <a:spcBef>
                <a:spcPct val="0"/>
              </a:spcBef>
              <a:spcAft>
                <a:spcPct val="0"/>
              </a:spcAft>
            </a:pPr>
            <a:r>
              <a:rPr lang="en-US" sz="2400" dirty="0">
                <a:solidFill>
                  <a:schemeClr val="accent1"/>
                </a:solidFill>
                <a:latin typeface="Times New Roman" panose="02020603050405020304" pitchFamily="18" charset="0"/>
                <a:cs typeface="Times New Roman" panose="02020603050405020304" pitchFamily="18" charset="0"/>
              </a:rPr>
              <a:t>KEY PROJECTS FOR 2025 AND CORRESPONDING COST AND JUSTIFICATION</a:t>
            </a:r>
          </a:p>
        </p:txBody>
      </p:sp>
      <p:graphicFrame>
        <p:nvGraphicFramePr>
          <p:cNvPr id="3" name="Table 2"/>
          <p:cNvGraphicFramePr>
            <a:graphicFrameLocks noGrp="1"/>
          </p:cNvGraphicFramePr>
          <p:nvPr>
            <p:extLst>
              <p:ext uri="{D42A27DB-BD31-4B8C-83A1-F6EECF244321}">
                <p14:modId xmlns:p14="http://schemas.microsoft.com/office/powerpoint/2010/main" val="1711855229"/>
              </p:ext>
            </p:extLst>
          </p:nvPr>
        </p:nvGraphicFramePr>
        <p:xfrm>
          <a:off x="115851" y="894143"/>
          <a:ext cx="8812997" cy="5385920"/>
        </p:xfrm>
        <a:graphic>
          <a:graphicData uri="http://schemas.openxmlformats.org/drawingml/2006/table">
            <a:tbl>
              <a:tblPr firstRow="1" firstCol="1" bandRow="1">
                <a:tableStyleId>{5940675A-B579-460E-94D1-54222C63F5DA}</a:tableStyleId>
              </a:tblPr>
              <a:tblGrid>
                <a:gridCol w="1152970">
                  <a:extLst>
                    <a:ext uri="{9D8B030D-6E8A-4147-A177-3AD203B41FA5}">
                      <a16:colId xmlns:a16="http://schemas.microsoft.com/office/drawing/2014/main" val="2067168193"/>
                    </a:ext>
                  </a:extLst>
                </a:gridCol>
                <a:gridCol w="819773">
                  <a:extLst>
                    <a:ext uri="{9D8B030D-6E8A-4147-A177-3AD203B41FA5}">
                      <a16:colId xmlns:a16="http://schemas.microsoft.com/office/drawing/2014/main" val="3839268357"/>
                    </a:ext>
                  </a:extLst>
                </a:gridCol>
                <a:gridCol w="819773">
                  <a:extLst>
                    <a:ext uri="{9D8B030D-6E8A-4147-A177-3AD203B41FA5}">
                      <a16:colId xmlns:a16="http://schemas.microsoft.com/office/drawing/2014/main" val="3859313688"/>
                    </a:ext>
                  </a:extLst>
                </a:gridCol>
                <a:gridCol w="819773">
                  <a:extLst>
                    <a:ext uri="{9D8B030D-6E8A-4147-A177-3AD203B41FA5}">
                      <a16:colId xmlns:a16="http://schemas.microsoft.com/office/drawing/2014/main" val="4009103979"/>
                    </a:ext>
                  </a:extLst>
                </a:gridCol>
                <a:gridCol w="615260">
                  <a:extLst>
                    <a:ext uri="{9D8B030D-6E8A-4147-A177-3AD203B41FA5}">
                      <a16:colId xmlns:a16="http://schemas.microsoft.com/office/drawing/2014/main" val="2345317375"/>
                    </a:ext>
                  </a:extLst>
                </a:gridCol>
                <a:gridCol w="874059">
                  <a:extLst>
                    <a:ext uri="{9D8B030D-6E8A-4147-A177-3AD203B41FA5}">
                      <a16:colId xmlns:a16="http://schemas.microsoft.com/office/drawing/2014/main" val="3830789236"/>
                    </a:ext>
                  </a:extLst>
                </a:gridCol>
                <a:gridCol w="821912">
                  <a:extLst>
                    <a:ext uri="{9D8B030D-6E8A-4147-A177-3AD203B41FA5}">
                      <a16:colId xmlns:a16="http://schemas.microsoft.com/office/drawing/2014/main" val="3187535722"/>
                    </a:ext>
                  </a:extLst>
                </a:gridCol>
                <a:gridCol w="885864">
                  <a:extLst>
                    <a:ext uri="{9D8B030D-6E8A-4147-A177-3AD203B41FA5}">
                      <a16:colId xmlns:a16="http://schemas.microsoft.com/office/drawing/2014/main" val="3274549284"/>
                    </a:ext>
                  </a:extLst>
                </a:gridCol>
                <a:gridCol w="2003613">
                  <a:extLst>
                    <a:ext uri="{9D8B030D-6E8A-4147-A177-3AD203B41FA5}">
                      <a16:colId xmlns:a16="http://schemas.microsoft.com/office/drawing/2014/main" val="3911333514"/>
                    </a:ext>
                  </a:extLst>
                </a:gridCol>
              </a:tblGrid>
              <a:tr h="1070443">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Key</a:t>
                      </a:r>
                    </a:p>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Projects only</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IGF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GOG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DACF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DACF-RFG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GPSNP</a:t>
                      </a:r>
                    </a:p>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US" sz="1400" b="1" dirty="0">
                          <a:effectLst/>
                          <a:latin typeface="Times New Roman" panose="02020603050405020304" pitchFamily="18" charset="0"/>
                          <a:cs typeface="Times New Roman" panose="02020603050405020304" pitchFamily="18" charset="0"/>
                        </a:rPr>
                        <a:t>Other Donor</a:t>
                      </a:r>
                    </a:p>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UNICEF</a:t>
                      </a:r>
                    </a:p>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Total Budget (</a:t>
                      </a:r>
                      <a:r>
                        <a:rPr lang="en-US" sz="1400" b="1" dirty="0" err="1">
                          <a:effectLst/>
                          <a:latin typeface="Times New Roman" panose="02020603050405020304" pitchFamily="18" charset="0"/>
                          <a:cs typeface="Times New Roman" panose="02020603050405020304" pitchFamily="18" charset="0"/>
                        </a:rPr>
                        <a:t>GHc</a:t>
                      </a:r>
                      <a:r>
                        <a:rPr lang="en-US" sz="1400" b="1" dirty="0">
                          <a:effectLst/>
                          <a:latin typeface="Times New Roman" panose="02020603050405020304" pitchFamily="18"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400" b="1" dirty="0">
                          <a:effectLst/>
                          <a:latin typeface="Times New Roman" panose="02020603050405020304" pitchFamily="18" charset="0"/>
                          <a:cs typeface="Times New Roman" panose="02020603050405020304" pitchFamily="18" charset="0"/>
                        </a:rPr>
                        <a:t>Justification- What do you intend to achieve with the projects and how does this link to your objectives?</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extLst>
                  <a:ext uri="{0D108BD9-81ED-4DB2-BD59-A6C34878D82A}">
                    <a16:rowId xmlns:a16="http://schemas.microsoft.com/office/drawing/2014/main" val="3982846635"/>
                  </a:ext>
                </a:extLst>
              </a:tr>
              <a:tr h="1416762">
                <a:tc>
                  <a:txBody>
                    <a:bodyPr/>
                    <a:lstStyle/>
                    <a:p>
                      <a:pPr algn="l" fontAlgn="b"/>
                      <a:r>
                        <a:rPr lang="en-US" sz="1300" b="0" i="0" u="none" strike="noStrike" dirty="0">
                          <a:solidFill>
                            <a:srgbClr val="000000"/>
                          </a:solidFill>
                          <a:effectLst/>
                          <a:latin typeface="Times New Roman" panose="02020603050405020304" pitchFamily="18" charset="0"/>
                          <a:cs typeface="Times New Roman" panose="02020603050405020304" pitchFamily="18" charset="0"/>
                        </a:rPr>
                        <a:t>Drilling of 10no. and other existing boreholes and community water facilities </a:t>
                      </a:r>
                    </a:p>
                  </a:txBody>
                  <a:tcPr marL="9525" marR="9525" marT="9525" marB="0" anchor="ctr"/>
                </a:tc>
                <a:tc>
                  <a:txBody>
                    <a:bodyPr/>
                    <a:lstStyle/>
                    <a:p>
                      <a:pPr algn="l" fontAlgn="b"/>
                      <a:r>
                        <a:rPr lang="en-US" sz="13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3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300" b="0" i="0" u="none" strike="noStrike" dirty="0">
                          <a:solidFill>
                            <a:srgbClr val="000000"/>
                          </a:solidFill>
                          <a:effectLst/>
                          <a:latin typeface="Times New Roman" panose="02020603050405020304" pitchFamily="18" charset="0"/>
                          <a:cs typeface="Times New Roman" panose="02020603050405020304" pitchFamily="18" charset="0"/>
                        </a:rPr>
                        <a:t>       10,000.00 </a:t>
                      </a:r>
                    </a:p>
                  </a:txBody>
                  <a:tcPr marL="9525" marR="9525" marT="9525" marB="0" anchor="ctr"/>
                </a:tc>
                <a:tc>
                  <a:txBody>
                    <a:bodyPr/>
                    <a:lstStyle/>
                    <a:p>
                      <a:pPr algn="l" fontAlgn="b"/>
                      <a:r>
                        <a:rPr lang="en-US" sz="13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3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3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300" b="0" i="0" u="none" strike="noStrike">
                          <a:solidFill>
                            <a:srgbClr val="000000"/>
                          </a:solidFill>
                          <a:effectLst/>
                          <a:latin typeface="Times New Roman" panose="02020603050405020304" pitchFamily="18" charset="0"/>
                          <a:cs typeface="Times New Roman" panose="02020603050405020304" pitchFamily="18" charset="0"/>
                        </a:rPr>
                        <a:t>                                10,000.00 </a:t>
                      </a:r>
                    </a:p>
                  </a:txBody>
                  <a:tcPr marL="9525" marR="9525" marT="9525" marB="0" anchor="ctr"/>
                </a:tc>
                <a:tc>
                  <a:txBody>
                    <a:bodyPr/>
                    <a:lstStyle/>
                    <a:p>
                      <a:pPr marL="0" marR="0">
                        <a:lnSpc>
                          <a:spcPct val="107000"/>
                        </a:lnSpc>
                        <a:spcBef>
                          <a:spcPts val="0"/>
                        </a:spcBef>
                        <a:spcAft>
                          <a:spcPts val="800"/>
                        </a:spcAft>
                      </a:pPr>
                      <a:r>
                        <a:rPr lang="en-GB" sz="1300" dirty="0">
                          <a:latin typeface="Times New Roman" panose="02020603050405020304" pitchFamily="18" charset="0"/>
                          <a:cs typeface="Times New Roman" panose="02020603050405020304" pitchFamily="18" charset="0"/>
                        </a:rPr>
                        <a:t>Provide a sustainable supply of potable water in rural communities</a:t>
                      </a:r>
                      <a:endParaRPr lang="en-US" sz="13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nchor="ctr"/>
                </a:tc>
                <a:extLst>
                  <a:ext uri="{0D108BD9-81ED-4DB2-BD59-A6C34878D82A}">
                    <a16:rowId xmlns:a16="http://schemas.microsoft.com/office/drawing/2014/main" val="937749466"/>
                  </a:ext>
                </a:extLst>
              </a:tr>
              <a:tr h="1818986">
                <a:tc>
                  <a:txBody>
                    <a:bodyPr/>
                    <a:lstStyle/>
                    <a:p>
                      <a:pPr algn="l" fontAlgn="b"/>
                      <a:r>
                        <a:rPr lang="en-US" sz="1300" b="0" i="0" u="none" strike="noStrike" dirty="0">
                          <a:solidFill>
                            <a:srgbClr val="000000"/>
                          </a:solidFill>
                          <a:effectLst/>
                          <a:latin typeface="Times New Roman" panose="02020603050405020304" pitchFamily="18" charset="0"/>
                          <a:cs typeface="Times New Roman" panose="02020603050405020304" pitchFamily="18" charset="0"/>
                        </a:rPr>
                        <a:t>Complete 6no. boreholes with hand pumps and concrete platforms and 1no borehole with overhead tank</a:t>
                      </a:r>
                    </a:p>
                  </a:txBody>
                  <a:tcPr marL="9525" marR="9525" marT="9525" marB="0" anchor="ctr"/>
                </a:tc>
                <a:tc>
                  <a:txBody>
                    <a:bodyPr/>
                    <a:lstStyle/>
                    <a:p>
                      <a:pPr algn="l" fontAlgn="b"/>
                      <a:r>
                        <a:rPr lang="en-US" sz="13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3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300" b="0" i="0" u="none" strike="noStrike" dirty="0">
                          <a:solidFill>
                            <a:srgbClr val="000000"/>
                          </a:solidFill>
                          <a:effectLst/>
                          <a:latin typeface="Times New Roman" panose="02020603050405020304" pitchFamily="18" charset="0"/>
                          <a:cs typeface="Times New Roman" panose="02020603050405020304" pitchFamily="18" charset="0"/>
                        </a:rPr>
                        <a:t>       15,285.21 </a:t>
                      </a:r>
                    </a:p>
                  </a:txBody>
                  <a:tcPr marL="9525" marR="9525" marT="9525" marB="0" anchor="ctr"/>
                </a:tc>
                <a:tc>
                  <a:txBody>
                    <a:bodyPr/>
                    <a:lstStyle/>
                    <a:p>
                      <a:pPr algn="l" fontAlgn="b"/>
                      <a:r>
                        <a:rPr lang="en-US" sz="13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3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3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300" b="0" i="0" u="none" strike="noStrike" dirty="0">
                          <a:solidFill>
                            <a:srgbClr val="000000"/>
                          </a:solidFill>
                          <a:effectLst/>
                          <a:latin typeface="Times New Roman" panose="02020603050405020304" pitchFamily="18" charset="0"/>
                          <a:cs typeface="Times New Roman" panose="02020603050405020304" pitchFamily="18" charset="0"/>
                        </a:rPr>
                        <a:t>                                15,285.21 </a:t>
                      </a:r>
                    </a:p>
                  </a:txBody>
                  <a:tcPr marL="9525" marR="9525" marT="9525" marB="0" anchor="ctr"/>
                </a:tc>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US" sz="1300" b="1" dirty="0">
                          <a:effectLst/>
                          <a:latin typeface="Times New Roman" panose="02020603050405020304" pitchFamily="18" charset="0"/>
                          <a:cs typeface="Times New Roman" panose="02020603050405020304" pitchFamily="18" charset="0"/>
                        </a:rPr>
                        <a:t> </a:t>
                      </a:r>
                      <a:r>
                        <a:rPr lang="en-GB" sz="1300" dirty="0">
                          <a:latin typeface="Times New Roman" panose="02020603050405020304" pitchFamily="18" charset="0"/>
                          <a:cs typeface="Times New Roman" panose="02020603050405020304" pitchFamily="18" charset="0"/>
                        </a:rPr>
                        <a:t>Provide a sustainable supply of potable water  in rural communities</a:t>
                      </a:r>
                      <a:endParaRPr lang="en-US" sz="13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nchor="ctr"/>
                </a:tc>
                <a:extLst>
                  <a:ext uri="{0D108BD9-81ED-4DB2-BD59-A6C34878D82A}">
                    <a16:rowId xmlns:a16="http://schemas.microsoft.com/office/drawing/2014/main" val="2934668808"/>
                  </a:ext>
                </a:extLst>
              </a:tr>
              <a:tr h="1014538">
                <a:tc>
                  <a:txBody>
                    <a:bodyPr/>
                    <a:lstStyle/>
                    <a:p>
                      <a:pPr algn="l" fontAlgn="b"/>
                      <a:r>
                        <a:rPr lang="en-US" sz="1300" b="0" i="0" u="none" strike="noStrike" dirty="0">
                          <a:solidFill>
                            <a:srgbClr val="000000"/>
                          </a:solidFill>
                          <a:effectLst/>
                          <a:latin typeface="Times New Roman" panose="02020603050405020304" pitchFamily="18" charset="0"/>
                          <a:cs typeface="Times New Roman" panose="02020603050405020304" pitchFamily="18" charset="0"/>
                        </a:rPr>
                        <a:t>Maintenance of 10Ha degraded communal land using mango trees at </a:t>
                      </a:r>
                      <a:r>
                        <a:rPr lang="en-US" sz="1300" b="0" i="0" u="none" strike="noStrike" dirty="0" err="1">
                          <a:solidFill>
                            <a:srgbClr val="000000"/>
                          </a:solidFill>
                          <a:effectLst/>
                          <a:latin typeface="Times New Roman" panose="02020603050405020304" pitchFamily="18" charset="0"/>
                          <a:cs typeface="Times New Roman" panose="02020603050405020304" pitchFamily="18" charset="0"/>
                        </a:rPr>
                        <a:t>Akrusu</a:t>
                      </a:r>
                      <a:r>
                        <a:rPr lang="en-US" sz="13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3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3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3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3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300" b="0" i="0" u="none" strike="noStrike" dirty="0">
                          <a:solidFill>
                            <a:srgbClr val="000000"/>
                          </a:solidFill>
                          <a:effectLst/>
                          <a:latin typeface="Times New Roman" panose="02020603050405020304" pitchFamily="18" charset="0"/>
                          <a:cs typeface="Times New Roman" panose="02020603050405020304" pitchFamily="18" charset="0"/>
                        </a:rPr>
                        <a:t>     25,000.00 </a:t>
                      </a:r>
                    </a:p>
                  </a:txBody>
                  <a:tcPr marL="9525" marR="9525" marT="9525" marB="0" anchor="ctr"/>
                </a:tc>
                <a:tc>
                  <a:txBody>
                    <a:bodyPr/>
                    <a:lstStyle/>
                    <a:p>
                      <a:pPr algn="l" fontAlgn="b"/>
                      <a:r>
                        <a:rPr lang="en-US" sz="1300" b="0"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l" fontAlgn="b"/>
                      <a:r>
                        <a:rPr lang="en-US" sz="1300" b="0" i="0" u="none" strike="noStrike" dirty="0">
                          <a:solidFill>
                            <a:srgbClr val="000000"/>
                          </a:solidFill>
                          <a:effectLst/>
                          <a:latin typeface="Times New Roman" panose="02020603050405020304" pitchFamily="18" charset="0"/>
                          <a:cs typeface="Times New Roman" panose="02020603050405020304" pitchFamily="18" charset="0"/>
                        </a:rPr>
                        <a:t>                             25,000.00 </a:t>
                      </a:r>
                    </a:p>
                  </a:txBody>
                  <a:tcPr marL="9525" marR="9525" marT="9525" marB="0" anchor="ctr"/>
                </a:tc>
                <a:tc>
                  <a:txBody>
                    <a:bodyPr/>
                    <a:lstStyle/>
                    <a:p>
                      <a:pPr marL="0" marR="0">
                        <a:lnSpc>
                          <a:spcPct val="107000"/>
                        </a:lnSpc>
                        <a:spcBef>
                          <a:spcPts val="0"/>
                        </a:spcBef>
                        <a:spcAft>
                          <a:spcPts val="800"/>
                        </a:spcAft>
                      </a:pPr>
                      <a:r>
                        <a:rPr lang="en-US" sz="1300" b="1" dirty="0">
                          <a:effectLst/>
                          <a:latin typeface="Times New Roman" panose="02020603050405020304" pitchFamily="18" charset="0"/>
                          <a:cs typeface="Times New Roman" panose="02020603050405020304" pitchFamily="18" charset="0"/>
                        </a:rPr>
                        <a:t> </a:t>
                      </a:r>
                      <a:r>
                        <a:rPr lang="en-US" sz="1300" b="0" dirty="0">
                          <a:effectLst/>
                          <a:latin typeface="Times New Roman" panose="02020603050405020304" pitchFamily="18" charset="0"/>
                          <a:cs typeface="Times New Roman" panose="02020603050405020304" pitchFamily="18" charset="0"/>
                        </a:rPr>
                        <a:t>10ha oil palm plantation maintained </a:t>
                      </a:r>
                      <a:endParaRPr lang="en-US" sz="13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nchor="ctr"/>
                </a:tc>
                <a:extLst>
                  <a:ext uri="{0D108BD9-81ED-4DB2-BD59-A6C34878D82A}">
                    <a16:rowId xmlns:a16="http://schemas.microsoft.com/office/drawing/2014/main" val="888080256"/>
                  </a:ext>
                </a:extLst>
              </a:tr>
            </a:tbl>
          </a:graphicData>
        </a:graphic>
      </p:graphicFrame>
      <p:sp>
        <p:nvSpPr>
          <p:cNvPr id="5" name="Slide Number Placeholder 4">
            <a:extLst>
              <a:ext uri="{FF2B5EF4-FFF2-40B4-BE49-F238E27FC236}">
                <a16:creationId xmlns:a16="http://schemas.microsoft.com/office/drawing/2014/main" id="{7451FBB4-5945-4FA8-B02E-2EE38B0A6E2D}"/>
              </a:ext>
            </a:extLst>
          </p:cNvPr>
          <p:cNvSpPr>
            <a:spLocks noGrp="1"/>
          </p:cNvSpPr>
          <p:nvPr>
            <p:ph type="sldNum" sz="quarter" idx="11"/>
          </p:nvPr>
        </p:nvSpPr>
        <p:spPr/>
        <p:txBody>
          <a:bodyPr/>
          <a:lstStyle/>
          <a:p>
            <a:fld id="{2392425C-E889-4A93-B643-0E993E815549}" type="slidenum">
              <a:rPr lang="en-US" smtClean="0"/>
              <a:t>65</a:t>
            </a:fld>
            <a:endParaRPr lang="en-US"/>
          </a:p>
        </p:txBody>
      </p:sp>
    </p:spTree>
    <p:extLst>
      <p:ext uri="{BB962C8B-B14F-4D97-AF65-F5344CB8AC3E}">
        <p14:creationId xmlns:p14="http://schemas.microsoft.com/office/powerpoint/2010/main" val="84257610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3C4CF-8083-8138-DD85-12DDA733BA4B}"/>
              </a:ext>
            </a:extLst>
          </p:cNvPr>
          <p:cNvSpPr>
            <a:spLocks noGrp="1"/>
          </p:cNvSpPr>
          <p:nvPr>
            <p:ph type="title"/>
          </p:nvPr>
        </p:nvSpPr>
        <p:spPr>
          <a:xfrm>
            <a:off x="483577" y="22757"/>
            <a:ext cx="8176846" cy="1160584"/>
          </a:xfrm>
        </p:spPr>
        <p:txBody>
          <a:bodyPr/>
          <a:lstStyle/>
          <a:p>
            <a:pPr defTabSz="685800" fontAlgn="base">
              <a:spcBef>
                <a:spcPct val="0"/>
              </a:spcBef>
              <a:spcAft>
                <a:spcPct val="0"/>
              </a:spcAft>
            </a:pPr>
            <a:r>
              <a:rPr lang="en-US" sz="2400" dirty="0">
                <a:solidFill>
                  <a:schemeClr val="accent1"/>
                </a:solidFill>
                <a:latin typeface="Times New Roman" panose="02020603050405020304" pitchFamily="18" charset="0"/>
                <a:cs typeface="Times New Roman" panose="02020603050405020304" pitchFamily="18" charset="0"/>
              </a:rPr>
              <a:t>KEY PROJECTS FOR 2025 AND CORRESPONDING COST AND JUSTIFICATION</a:t>
            </a:r>
          </a:p>
        </p:txBody>
      </p:sp>
      <p:graphicFrame>
        <p:nvGraphicFramePr>
          <p:cNvPr id="3" name="Table 2"/>
          <p:cNvGraphicFramePr>
            <a:graphicFrameLocks noGrp="1"/>
          </p:cNvGraphicFramePr>
          <p:nvPr>
            <p:extLst>
              <p:ext uri="{D42A27DB-BD31-4B8C-83A1-F6EECF244321}">
                <p14:modId xmlns:p14="http://schemas.microsoft.com/office/powerpoint/2010/main" val="2049652776"/>
              </p:ext>
            </p:extLst>
          </p:nvPr>
        </p:nvGraphicFramePr>
        <p:xfrm>
          <a:off x="121023" y="837362"/>
          <a:ext cx="8901953" cy="5378655"/>
        </p:xfrm>
        <a:graphic>
          <a:graphicData uri="http://schemas.openxmlformats.org/drawingml/2006/table">
            <a:tbl>
              <a:tblPr firstRow="1" firstCol="1" bandRow="1">
                <a:tableStyleId>{5940675A-B579-460E-94D1-54222C63F5DA}</a:tableStyleId>
              </a:tblPr>
              <a:tblGrid>
                <a:gridCol w="1164607">
                  <a:extLst>
                    <a:ext uri="{9D8B030D-6E8A-4147-A177-3AD203B41FA5}">
                      <a16:colId xmlns:a16="http://schemas.microsoft.com/office/drawing/2014/main" val="2067168193"/>
                    </a:ext>
                  </a:extLst>
                </a:gridCol>
                <a:gridCol w="828048">
                  <a:extLst>
                    <a:ext uri="{9D8B030D-6E8A-4147-A177-3AD203B41FA5}">
                      <a16:colId xmlns:a16="http://schemas.microsoft.com/office/drawing/2014/main" val="3839268357"/>
                    </a:ext>
                  </a:extLst>
                </a:gridCol>
                <a:gridCol w="620847">
                  <a:extLst>
                    <a:ext uri="{9D8B030D-6E8A-4147-A177-3AD203B41FA5}">
                      <a16:colId xmlns:a16="http://schemas.microsoft.com/office/drawing/2014/main" val="3859313688"/>
                    </a:ext>
                  </a:extLst>
                </a:gridCol>
                <a:gridCol w="855839">
                  <a:extLst>
                    <a:ext uri="{9D8B030D-6E8A-4147-A177-3AD203B41FA5}">
                      <a16:colId xmlns:a16="http://schemas.microsoft.com/office/drawing/2014/main" val="4009103979"/>
                    </a:ext>
                  </a:extLst>
                </a:gridCol>
                <a:gridCol w="972259">
                  <a:extLst>
                    <a:ext uri="{9D8B030D-6E8A-4147-A177-3AD203B41FA5}">
                      <a16:colId xmlns:a16="http://schemas.microsoft.com/office/drawing/2014/main" val="2345317375"/>
                    </a:ext>
                  </a:extLst>
                </a:gridCol>
                <a:gridCol w="980194">
                  <a:extLst>
                    <a:ext uri="{9D8B030D-6E8A-4147-A177-3AD203B41FA5}">
                      <a16:colId xmlns:a16="http://schemas.microsoft.com/office/drawing/2014/main" val="3830789236"/>
                    </a:ext>
                  </a:extLst>
                </a:gridCol>
                <a:gridCol w="773753">
                  <a:extLst>
                    <a:ext uri="{9D8B030D-6E8A-4147-A177-3AD203B41FA5}">
                      <a16:colId xmlns:a16="http://schemas.microsoft.com/office/drawing/2014/main" val="3187535722"/>
                    </a:ext>
                  </a:extLst>
                </a:gridCol>
                <a:gridCol w="905389">
                  <a:extLst>
                    <a:ext uri="{9D8B030D-6E8A-4147-A177-3AD203B41FA5}">
                      <a16:colId xmlns:a16="http://schemas.microsoft.com/office/drawing/2014/main" val="3274549284"/>
                    </a:ext>
                  </a:extLst>
                </a:gridCol>
                <a:gridCol w="1801017">
                  <a:extLst>
                    <a:ext uri="{9D8B030D-6E8A-4147-A177-3AD203B41FA5}">
                      <a16:colId xmlns:a16="http://schemas.microsoft.com/office/drawing/2014/main" val="3911333514"/>
                    </a:ext>
                  </a:extLst>
                </a:gridCol>
              </a:tblGrid>
              <a:tr h="1091031">
                <a:tc>
                  <a:txBody>
                    <a:bodyPr/>
                    <a:lstStyle/>
                    <a:p>
                      <a:pPr marL="0" marR="0">
                        <a:lnSpc>
                          <a:spcPct val="107000"/>
                        </a:lnSpc>
                        <a:spcBef>
                          <a:spcPts val="0"/>
                        </a:spcBef>
                        <a:spcAft>
                          <a:spcPts val="800"/>
                        </a:spcAft>
                      </a:pPr>
                      <a:r>
                        <a:rPr lang="en-US" sz="1200" b="1" dirty="0">
                          <a:effectLst/>
                          <a:latin typeface="Times New Roman" panose="02020603050405020304" pitchFamily="18" charset="0"/>
                          <a:cs typeface="Times New Roman" panose="02020603050405020304" pitchFamily="18" charset="0"/>
                        </a:rPr>
                        <a:t>Key</a:t>
                      </a:r>
                    </a:p>
                    <a:p>
                      <a:pPr marL="0" marR="0">
                        <a:lnSpc>
                          <a:spcPct val="107000"/>
                        </a:lnSpc>
                        <a:spcBef>
                          <a:spcPts val="0"/>
                        </a:spcBef>
                        <a:spcAft>
                          <a:spcPts val="800"/>
                        </a:spcAft>
                      </a:pPr>
                      <a:r>
                        <a:rPr lang="en-US" sz="1200" b="1" dirty="0">
                          <a:effectLst/>
                          <a:latin typeface="Times New Roman" panose="02020603050405020304" pitchFamily="18" charset="0"/>
                          <a:cs typeface="Times New Roman" panose="02020603050405020304" pitchFamily="18" charset="0"/>
                        </a:rPr>
                        <a:t>Projects only</a:t>
                      </a:r>
                      <a:endParaRPr lang="en-US" sz="12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200" b="1" dirty="0">
                          <a:effectLst/>
                          <a:latin typeface="Times New Roman" panose="02020603050405020304" pitchFamily="18" charset="0"/>
                          <a:cs typeface="Times New Roman" panose="02020603050405020304" pitchFamily="18" charset="0"/>
                        </a:rPr>
                        <a:t>IGF (</a:t>
                      </a:r>
                      <a:r>
                        <a:rPr lang="en-US" sz="1200" b="1" dirty="0" err="1">
                          <a:effectLst/>
                          <a:latin typeface="Times New Roman" panose="02020603050405020304" pitchFamily="18" charset="0"/>
                          <a:cs typeface="Times New Roman" panose="02020603050405020304" pitchFamily="18" charset="0"/>
                        </a:rPr>
                        <a:t>GHc</a:t>
                      </a:r>
                      <a:r>
                        <a:rPr lang="en-US" sz="1200" b="1" dirty="0">
                          <a:effectLst/>
                          <a:latin typeface="Times New Roman" panose="02020603050405020304" pitchFamily="18" charset="0"/>
                          <a:cs typeface="Times New Roman" panose="02020603050405020304" pitchFamily="18" charset="0"/>
                        </a:rPr>
                        <a:t>)</a:t>
                      </a:r>
                      <a:endParaRPr lang="en-US" sz="12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200" b="1" dirty="0">
                          <a:effectLst/>
                          <a:latin typeface="Times New Roman" panose="02020603050405020304" pitchFamily="18" charset="0"/>
                          <a:cs typeface="Times New Roman" panose="02020603050405020304" pitchFamily="18" charset="0"/>
                        </a:rPr>
                        <a:t>GOG (</a:t>
                      </a:r>
                      <a:r>
                        <a:rPr lang="en-US" sz="1200" b="1" dirty="0" err="1">
                          <a:effectLst/>
                          <a:latin typeface="Times New Roman" panose="02020603050405020304" pitchFamily="18" charset="0"/>
                          <a:cs typeface="Times New Roman" panose="02020603050405020304" pitchFamily="18" charset="0"/>
                        </a:rPr>
                        <a:t>GHc</a:t>
                      </a:r>
                      <a:r>
                        <a:rPr lang="en-US" sz="1200" b="1" dirty="0">
                          <a:effectLst/>
                          <a:latin typeface="Times New Roman" panose="02020603050405020304" pitchFamily="18" charset="0"/>
                          <a:cs typeface="Times New Roman" panose="02020603050405020304" pitchFamily="18" charset="0"/>
                        </a:rPr>
                        <a:t>)</a:t>
                      </a:r>
                      <a:endParaRPr lang="en-US" sz="12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200" b="1" dirty="0">
                          <a:effectLst/>
                          <a:latin typeface="Times New Roman" panose="02020603050405020304" pitchFamily="18" charset="0"/>
                          <a:cs typeface="Times New Roman" panose="02020603050405020304" pitchFamily="18" charset="0"/>
                        </a:rPr>
                        <a:t>DACF (</a:t>
                      </a:r>
                      <a:r>
                        <a:rPr lang="en-US" sz="1200" b="1" dirty="0" err="1">
                          <a:effectLst/>
                          <a:latin typeface="Times New Roman" panose="02020603050405020304" pitchFamily="18" charset="0"/>
                          <a:cs typeface="Times New Roman" panose="02020603050405020304" pitchFamily="18" charset="0"/>
                        </a:rPr>
                        <a:t>GHc</a:t>
                      </a:r>
                      <a:r>
                        <a:rPr lang="en-US" sz="1200" b="1" dirty="0">
                          <a:effectLst/>
                          <a:latin typeface="Times New Roman" panose="02020603050405020304" pitchFamily="18" charset="0"/>
                          <a:cs typeface="Times New Roman" panose="02020603050405020304" pitchFamily="18" charset="0"/>
                        </a:rPr>
                        <a:t>)</a:t>
                      </a:r>
                      <a:endParaRPr lang="en-US" sz="12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200" b="1" dirty="0">
                          <a:effectLst/>
                          <a:latin typeface="Times New Roman" panose="02020603050405020304" pitchFamily="18" charset="0"/>
                          <a:cs typeface="Times New Roman" panose="02020603050405020304" pitchFamily="18" charset="0"/>
                        </a:rPr>
                        <a:t>DACF-RFG (</a:t>
                      </a:r>
                      <a:r>
                        <a:rPr lang="en-US" sz="1200" b="1" dirty="0" err="1">
                          <a:effectLst/>
                          <a:latin typeface="Times New Roman" panose="02020603050405020304" pitchFamily="18" charset="0"/>
                          <a:cs typeface="Times New Roman" panose="02020603050405020304" pitchFamily="18" charset="0"/>
                        </a:rPr>
                        <a:t>GHc</a:t>
                      </a:r>
                      <a:r>
                        <a:rPr lang="en-US" sz="1200" b="1" dirty="0">
                          <a:effectLst/>
                          <a:latin typeface="Times New Roman" panose="02020603050405020304" pitchFamily="18" charset="0"/>
                          <a:cs typeface="Times New Roman" panose="02020603050405020304" pitchFamily="18" charset="0"/>
                        </a:rPr>
                        <a:t>)</a:t>
                      </a:r>
                      <a:endParaRPr lang="en-US" sz="12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200" b="1" dirty="0">
                          <a:effectLst/>
                          <a:latin typeface="Times New Roman" panose="02020603050405020304" pitchFamily="18" charset="0"/>
                          <a:cs typeface="Times New Roman" panose="02020603050405020304" pitchFamily="18" charset="0"/>
                        </a:rPr>
                        <a:t>GPSNP</a:t>
                      </a:r>
                    </a:p>
                    <a:p>
                      <a:pPr marL="0" marR="0">
                        <a:lnSpc>
                          <a:spcPct val="107000"/>
                        </a:lnSpc>
                        <a:spcBef>
                          <a:spcPts val="0"/>
                        </a:spcBef>
                        <a:spcAft>
                          <a:spcPts val="800"/>
                        </a:spcAft>
                      </a:pPr>
                      <a:r>
                        <a:rPr lang="en-US" sz="1200" b="1" dirty="0">
                          <a:effectLst/>
                          <a:latin typeface="Times New Roman" panose="02020603050405020304" pitchFamily="18" charset="0"/>
                          <a:cs typeface="Times New Roman" panose="02020603050405020304" pitchFamily="18" charset="0"/>
                        </a:rPr>
                        <a:t>(</a:t>
                      </a:r>
                      <a:r>
                        <a:rPr lang="en-US" sz="1200" b="1" dirty="0" err="1">
                          <a:effectLst/>
                          <a:latin typeface="Times New Roman" panose="02020603050405020304" pitchFamily="18" charset="0"/>
                          <a:cs typeface="Times New Roman" panose="02020603050405020304" pitchFamily="18" charset="0"/>
                        </a:rPr>
                        <a:t>GHc</a:t>
                      </a:r>
                      <a:r>
                        <a:rPr lang="en-US" sz="1200" b="1" dirty="0">
                          <a:effectLst/>
                          <a:latin typeface="Times New Roman" panose="02020603050405020304" pitchFamily="18" charset="0"/>
                          <a:cs typeface="Times New Roman" panose="02020603050405020304" pitchFamily="18" charset="0"/>
                        </a:rPr>
                        <a:t>)</a:t>
                      </a:r>
                      <a:endParaRPr lang="en-US" sz="12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US" sz="1200" b="1" dirty="0">
                          <a:effectLst/>
                          <a:latin typeface="Times New Roman" panose="02020603050405020304" pitchFamily="18" charset="0"/>
                          <a:cs typeface="Times New Roman" panose="02020603050405020304" pitchFamily="18" charset="0"/>
                        </a:rPr>
                        <a:t>Other Donor</a:t>
                      </a:r>
                    </a:p>
                    <a:p>
                      <a:pPr marL="0" marR="0">
                        <a:lnSpc>
                          <a:spcPct val="107000"/>
                        </a:lnSpc>
                        <a:spcBef>
                          <a:spcPts val="0"/>
                        </a:spcBef>
                        <a:spcAft>
                          <a:spcPts val="800"/>
                        </a:spcAft>
                      </a:pPr>
                      <a:r>
                        <a:rPr lang="en-US" sz="1200" b="1" dirty="0">
                          <a:effectLst/>
                          <a:latin typeface="Times New Roman" panose="02020603050405020304" pitchFamily="18" charset="0"/>
                          <a:cs typeface="Times New Roman" panose="02020603050405020304" pitchFamily="18" charset="0"/>
                        </a:rPr>
                        <a:t>UNICEF (</a:t>
                      </a:r>
                      <a:r>
                        <a:rPr lang="en-US" sz="1200" b="1" dirty="0" err="1">
                          <a:effectLst/>
                          <a:latin typeface="Times New Roman" panose="02020603050405020304" pitchFamily="18" charset="0"/>
                          <a:cs typeface="Times New Roman" panose="02020603050405020304" pitchFamily="18" charset="0"/>
                        </a:rPr>
                        <a:t>GHc</a:t>
                      </a:r>
                      <a:r>
                        <a:rPr lang="en-US" sz="1200" b="1" dirty="0">
                          <a:effectLst/>
                          <a:latin typeface="Times New Roman" panose="02020603050405020304" pitchFamily="18" charset="0"/>
                          <a:cs typeface="Times New Roman" panose="02020603050405020304" pitchFamily="18" charset="0"/>
                        </a:rPr>
                        <a:t>)</a:t>
                      </a:r>
                      <a:endParaRPr lang="en-US" sz="12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200" b="1" dirty="0">
                          <a:effectLst/>
                          <a:latin typeface="Times New Roman" panose="02020603050405020304" pitchFamily="18" charset="0"/>
                          <a:cs typeface="Times New Roman" panose="02020603050405020304" pitchFamily="18" charset="0"/>
                        </a:rPr>
                        <a:t>Total Budget (</a:t>
                      </a:r>
                      <a:r>
                        <a:rPr lang="en-US" sz="1200" b="1" dirty="0" err="1">
                          <a:effectLst/>
                          <a:latin typeface="Times New Roman" panose="02020603050405020304" pitchFamily="18" charset="0"/>
                          <a:cs typeface="Times New Roman" panose="02020603050405020304" pitchFamily="18" charset="0"/>
                        </a:rPr>
                        <a:t>GHc</a:t>
                      </a:r>
                      <a:r>
                        <a:rPr lang="en-US" sz="1200" b="1" dirty="0">
                          <a:effectLst/>
                          <a:latin typeface="Times New Roman" panose="02020603050405020304" pitchFamily="18" charset="0"/>
                          <a:cs typeface="Times New Roman" panose="02020603050405020304" pitchFamily="18" charset="0"/>
                        </a:rPr>
                        <a:t>)</a:t>
                      </a:r>
                      <a:endParaRPr lang="en-US" sz="12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tc>
                  <a:txBody>
                    <a:bodyPr/>
                    <a:lstStyle/>
                    <a:p>
                      <a:pPr marL="0" marR="0">
                        <a:lnSpc>
                          <a:spcPct val="107000"/>
                        </a:lnSpc>
                        <a:spcBef>
                          <a:spcPts val="0"/>
                        </a:spcBef>
                        <a:spcAft>
                          <a:spcPts val="800"/>
                        </a:spcAft>
                      </a:pPr>
                      <a:r>
                        <a:rPr lang="en-US" sz="1200" b="1" dirty="0">
                          <a:effectLst/>
                          <a:latin typeface="Times New Roman" panose="02020603050405020304" pitchFamily="18" charset="0"/>
                          <a:cs typeface="Times New Roman" panose="02020603050405020304" pitchFamily="18" charset="0"/>
                        </a:rPr>
                        <a:t>Justification- What do you intend to achieve with the projects and how does this link to your objectives?</a:t>
                      </a:r>
                      <a:endParaRPr lang="en-US" sz="12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solidFill>
                      <a:srgbClr val="92D050"/>
                    </a:solidFill>
                  </a:tcPr>
                </a:tc>
                <a:extLst>
                  <a:ext uri="{0D108BD9-81ED-4DB2-BD59-A6C34878D82A}">
                    <a16:rowId xmlns:a16="http://schemas.microsoft.com/office/drawing/2014/main" val="3982846635"/>
                  </a:ext>
                </a:extLst>
              </a:tr>
              <a:tr h="904122">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Rehabilitation of 10Ha degraded communal land using Cashew trees at </a:t>
                      </a:r>
                      <a:r>
                        <a:rPr lang="en-US" sz="1200" b="0" i="0" u="none" strike="noStrike" dirty="0" err="1">
                          <a:solidFill>
                            <a:srgbClr val="000000"/>
                          </a:solidFill>
                          <a:effectLst/>
                          <a:latin typeface="Times New Roman" panose="02020603050405020304" pitchFamily="18" charset="0"/>
                          <a:cs typeface="Times New Roman" panose="02020603050405020304" pitchFamily="18" charset="0"/>
                        </a:rPr>
                        <a:t>Akotoe</a:t>
                      </a:r>
                      <a:endParaRPr lang="en-US" sz="12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l" fontAlgn="b"/>
                      <a:endParaRPr lang="en-US" sz="12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l" fontAlgn="b"/>
                      <a:endParaRPr lang="en-US" sz="12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l" fontAlgn="b"/>
                      <a:endParaRPr lang="en-US" sz="12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l" fontAlgn="b"/>
                      <a:endParaRPr lang="en-US" sz="12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100,000.00</a:t>
                      </a:r>
                    </a:p>
                  </a:txBody>
                  <a:tcPr marL="9525" marR="9525" marT="9525" marB="0" anchor="ctr"/>
                </a:tc>
                <a:tc>
                  <a:txBody>
                    <a:bodyPr/>
                    <a:lstStyle/>
                    <a:p>
                      <a:pPr algn="l" fontAlgn="b"/>
                      <a:endParaRPr lang="en-US" sz="12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100,000.00</a:t>
                      </a:r>
                    </a:p>
                  </a:txBody>
                  <a:tcPr marL="9525" marR="9525" marT="9525" marB="0" anchor="ctr"/>
                </a:tc>
                <a:tc>
                  <a:txBody>
                    <a:bodyPr/>
                    <a:lstStyle/>
                    <a:p>
                      <a:pPr marL="0" marR="0">
                        <a:lnSpc>
                          <a:spcPct val="107000"/>
                        </a:lnSpc>
                        <a:spcBef>
                          <a:spcPts val="0"/>
                        </a:spcBef>
                        <a:spcAft>
                          <a:spcPts val="800"/>
                        </a:spcAft>
                      </a:pPr>
                      <a:r>
                        <a:rPr kumimoji="0" lang="en-GB" sz="14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rPr>
                        <a:t>Promote agricultural Productivity in the District</a:t>
                      </a:r>
                      <a:endParaRPr lang="en-US" sz="12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nchor="ctr"/>
                </a:tc>
                <a:extLst>
                  <a:ext uri="{0D108BD9-81ED-4DB2-BD59-A6C34878D82A}">
                    <a16:rowId xmlns:a16="http://schemas.microsoft.com/office/drawing/2014/main" val="937749466"/>
                  </a:ext>
                </a:extLst>
              </a:tr>
              <a:tr h="763213">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Maintenance of 10Ha oil plantation at </a:t>
                      </a:r>
                      <a:r>
                        <a:rPr lang="en-US" sz="1200" b="0" i="0" u="none" strike="noStrike" dirty="0" err="1">
                          <a:solidFill>
                            <a:srgbClr val="000000"/>
                          </a:solidFill>
                          <a:effectLst/>
                          <a:latin typeface="Times New Roman" panose="02020603050405020304" pitchFamily="18" charset="0"/>
                          <a:cs typeface="Times New Roman" panose="02020603050405020304" pitchFamily="18" charset="0"/>
                        </a:rPr>
                        <a:t>Anyaboni</a:t>
                      </a:r>
                      <a:endParaRPr lang="en-US" sz="12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l" fontAlgn="b"/>
                      <a:endParaRPr lang="en-US" sz="12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l" fontAlgn="b"/>
                      <a:endParaRPr lang="en-US" sz="12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l" fontAlgn="b"/>
                      <a:endParaRPr lang="en-US" sz="12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l" fontAlgn="b"/>
                      <a:endParaRPr lang="en-US" sz="12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25,000.00</a:t>
                      </a:r>
                    </a:p>
                  </a:txBody>
                  <a:tcPr marL="9525" marR="9525" marT="9525" marB="0" anchor="ctr"/>
                </a:tc>
                <a:tc>
                  <a:txBody>
                    <a:bodyPr/>
                    <a:lstStyle/>
                    <a:p>
                      <a:pPr algn="l" fontAlgn="b"/>
                      <a:endParaRPr lang="en-US" sz="12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25,000.00</a:t>
                      </a:r>
                    </a:p>
                  </a:txBody>
                  <a:tcPr marL="9525" marR="9525" marT="9525" marB="0" anchor="ctr"/>
                </a:tc>
                <a:tc>
                  <a:txBody>
                    <a:bodyPr/>
                    <a:lstStyle/>
                    <a:p>
                      <a:pPr marL="0" marR="0">
                        <a:lnSpc>
                          <a:spcPct val="107000"/>
                        </a:lnSpc>
                        <a:spcBef>
                          <a:spcPts val="0"/>
                        </a:spcBef>
                        <a:spcAft>
                          <a:spcPts val="800"/>
                        </a:spcAft>
                      </a:pPr>
                      <a:r>
                        <a:rPr kumimoji="0" lang="en-GB" sz="14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rPr>
                        <a:t>Promote agricultural Productivity in the District</a:t>
                      </a:r>
                      <a:endParaRPr lang="en-US" sz="12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nchor="ctr"/>
                </a:tc>
                <a:extLst>
                  <a:ext uri="{0D108BD9-81ED-4DB2-BD59-A6C34878D82A}">
                    <a16:rowId xmlns:a16="http://schemas.microsoft.com/office/drawing/2014/main" val="2934668808"/>
                  </a:ext>
                </a:extLst>
              </a:tr>
              <a:tr h="926107">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Expansion of 10Ha degraded communal land using mango trees at </a:t>
                      </a:r>
                      <a:r>
                        <a:rPr lang="en-US" sz="1200" b="0" i="0" u="none" strike="noStrike" dirty="0" err="1">
                          <a:solidFill>
                            <a:srgbClr val="000000"/>
                          </a:solidFill>
                          <a:effectLst/>
                          <a:latin typeface="Times New Roman" panose="02020603050405020304" pitchFamily="18" charset="0"/>
                          <a:cs typeface="Times New Roman" panose="02020603050405020304" pitchFamily="18" charset="0"/>
                        </a:rPr>
                        <a:t>Akrusu</a:t>
                      </a:r>
                      <a:endParaRPr lang="en-US" sz="12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l" fontAlgn="b"/>
                      <a:endParaRPr lang="en-US" sz="12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l" fontAlgn="b"/>
                      <a:endParaRPr lang="en-US" sz="12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l" fontAlgn="b"/>
                      <a:endParaRPr lang="en-US" sz="12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l" fontAlgn="b"/>
                      <a:endParaRPr lang="en-US" sz="12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100,000.00</a:t>
                      </a:r>
                    </a:p>
                  </a:txBody>
                  <a:tcPr marL="9525" marR="9525" marT="9525" marB="0" anchor="ctr"/>
                </a:tc>
                <a:tc>
                  <a:txBody>
                    <a:bodyPr/>
                    <a:lstStyle/>
                    <a:p>
                      <a:pPr algn="l" fontAlgn="b"/>
                      <a:endParaRPr lang="en-US" sz="12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100,000.00</a:t>
                      </a:r>
                    </a:p>
                  </a:txBody>
                  <a:tcPr marL="9525" marR="9525" marT="9525" marB="0" anchor="ctr"/>
                </a:tc>
                <a:tc>
                  <a:txBody>
                    <a:bodyPr/>
                    <a:lstStyle/>
                    <a:p>
                      <a:pPr marL="0" marR="0">
                        <a:lnSpc>
                          <a:spcPct val="107000"/>
                        </a:lnSpc>
                        <a:spcBef>
                          <a:spcPts val="0"/>
                        </a:spcBef>
                        <a:spcAft>
                          <a:spcPts val="800"/>
                        </a:spcAft>
                      </a:pPr>
                      <a:r>
                        <a:rPr kumimoji="0" lang="en-GB" sz="14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rPr>
                        <a:t>Promote agricultural Productivity in the District</a:t>
                      </a:r>
                      <a:endParaRPr lang="en-US" sz="12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nchor="ctr"/>
                </a:tc>
                <a:extLst>
                  <a:ext uri="{0D108BD9-81ED-4DB2-BD59-A6C34878D82A}">
                    <a16:rowId xmlns:a16="http://schemas.microsoft.com/office/drawing/2014/main" val="888080256"/>
                  </a:ext>
                </a:extLst>
              </a:tr>
              <a:tr h="1262042">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Rehabilitation of 17Ha degraded communal land using oil </a:t>
                      </a:r>
                      <a:r>
                        <a:rPr lang="en-US" sz="1200" b="0" i="0" u="none" strike="noStrike" dirty="0" err="1">
                          <a:solidFill>
                            <a:srgbClr val="000000"/>
                          </a:solidFill>
                          <a:effectLst/>
                          <a:latin typeface="Times New Roman" panose="02020603050405020304" pitchFamily="18" charset="0"/>
                          <a:cs typeface="Times New Roman" panose="02020603050405020304" pitchFamily="18" charset="0"/>
                        </a:rPr>
                        <a:t>plam</a:t>
                      </a:r>
                      <a:r>
                        <a:rPr lang="en-US" sz="1200" b="0" i="0" u="none" strike="noStrike" dirty="0">
                          <a:solidFill>
                            <a:srgbClr val="000000"/>
                          </a:solidFill>
                          <a:effectLst/>
                          <a:latin typeface="Times New Roman" panose="02020603050405020304" pitchFamily="18" charset="0"/>
                          <a:cs typeface="Times New Roman" panose="02020603050405020304" pitchFamily="18" charset="0"/>
                        </a:rPr>
                        <a:t> trees including 20,000 seedling nursery at </a:t>
                      </a:r>
                      <a:r>
                        <a:rPr lang="en-US" sz="1200" b="0" i="0" u="none" strike="noStrike" dirty="0" err="1">
                          <a:solidFill>
                            <a:srgbClr val="000000"/>
                          </a:solidFill>
                          <a:effectLst/>
                          <a:latin typeface="Times New Roman" panose="02020603050405020304" pitchFamily="18" charset="0"/>
                          <a:cs typeface="Times New Roman" panose="02020603050405020304" pitchFamily="18" charset="0"/>
                        </a:rPr>
                        <a:t>Abesre</a:t>
                      </a:r>
                      <a:endParaRPr lang="en-US" sz="12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l" fontAlgn="b"/>
                      <a:endParaRPr lang="en-US" sz="12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l" fontAlgn="b"/>
                      <a:endParaRPr lang="en-US" sz="12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l" fontAlgn="b"/>
                      <a:endParaRPr lang="en-US" sz="12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l" fontAlgn="b"/>
                      <a:endParaRPr lang="en-US" sz="12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100,000.00</a:t>
                      </a:r>
                    </a:p>
                  </a:txBody>
                  <a:tcPr marL="9525" marR="9525" marT="9525" marB="0" anchor="ctr"/>
                </a:tc>
                <a:tc>
                  <a:txBody>
                    <a:bodyPr/>
                    <a:lstStyle/>
                    <a:p>
                      <a:pPr algn="l" fontAlgn="b"/>
                      <a:endParaRPr lang="en-US" sz="12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100,000.00</a:t>
                      </a:r>
                    </a:p>
                  </a:txBody>
                  <a:tcPr marL="9525" marR="9525" marT="9525" marB="0" anchor="ctr"/>
                </a:tc>
                <a:tc>
                  <a:txBody>
                    <a:bodyPr/>
                    <a:lstStyle/>
                    <a:p>
                      <a:pPr marL="0" marR="0">
                        <a:lnSpc>
                          <a:spcPct val="107000"/>
                        </a:lnSpc>
                        <a:spcBef>
                          <a:spcPts val="0"/>
                        </a:spcBef>
                        <a:spcAft>
                          <a:spcPts val="800"/>
                        </a:spcAft>
                      </a:pPr>
                      <a:r>
                        <a:rPr kumimoji="0" lang="en-GB" sz="14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rPr>
                        <a:t>Promote agricultural Productivity in the District</a:t>
                      </a:r>
                      <a:endParaRPr lang="en-US" sz="12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nchor="ctr"/>
                </a:tc>
                <a:extLst>
                  <a:ext uri="{0D108BD9-81ED-4DB2-BD59-A6C34878D82A}">
                    <a16:rowId xmlns:a16="http://schemas.microsoft.com/office/drawing/2014/main" val="4008187853"/>
                  </a:ext>
                </a:extLst>
              </a:tr>
              <a:tr h="384694">
                <a:tc>
                  <a:txBody>
                    <a:bodyPr/>
                    <a:lstStyle/>
                    <a:p>
                      <a:pPr algn="l" fontAlgn="b"/>
                      <a:r>
                        <a:rPr lang="en-US" sz="1200" b="1" i="0" u="none" strike="noStrike" dirty="0">
                          <a:solidFill>
                            <a:srgbClr val="000000"/>
                          </a:solidFill>
                          <a:effectLst/>
                          <a:latin typeface="Times New Roman" panose="02020603050405020304" pitchFamily="18" charset="0"/>
                          <a:cs typeface="Times New Roman" panose="02020603050405020304" pitchFamily="18" charset="0"/>
                        </a:rPr>
                        <a:t>TOTAL</a:t>
                      </a:r>
                    </a:p>
                  </a:txBody>
                  <a:tcPr marL="9525" marR="9525" marT="9525" marB="0" anchor="ctr"/>
                </a:tc>
                <a:tc>
                  <a:txBody>
                    <a:bodyPr/>
                    <a:lstStyle/>
                    <a:p>
                      <a:pPr algn="r" fontAlgn="b"/>
                      <a:r>
                        <a:rPr lang="en-US" sz="1200" b="1" i="0" u="none" strike="noStrike" dirty="0">
                          <a:solidFill>
                            <a:srgbClr val="000000"/>
                          </a:solidFill>
                          <a:effectLst/>
                          <a:latin typeface="Times New Roman" panose="02020603050405020304" pitchFamily="18" charset="0"/>
                          <a:cs typeface="Times New Roman" panose="02020603050405020304" pitchFamily="18" charset="0"/>
                        </a:rPr>
                        <a:t>       183,832.34 </a:t>
                      </a:r>
                    </a:p>
                  </a:txBody>
                  <a:tcPr marL="9525" marR="9525" marT="9525" marB="0" anchor="ctr"/>
                </a:tc>
                <a:tc>
                  <a:txBody>
                    <a:bodyPr/>
                    <a:lstStyle/>
                    <a:p>
                      <a:pPr algn="l" fontAlgn="b"/>
                      <a:r>
                        <a:rPr lang="en-US" sz="1200" b="1"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ctr"/>
                </a:tc>
                <a:tc>
                  <a:txBody>
                    <a:bodyPr/>
                    <a:lstStyle/>
                    <a:p>
                      <a:pPr algn="r" fontAlgn="b"/>
                      <a:r>
                        <a:rPr lang="en-US" sz="1200" b="1" i="0" u="none" strike="noStrike" dirty="0">
                          <a:solidFill>
                            <a:srgbClr val="000000"/>
                          </a:solidFill>
                          <a:effectLst/>
                          <a:latin typeface="Times New Roman" panose="02020603050405020304" pitchFamily="18" charset="0"/>
                          <a:cs typeface="Times New Roman" panose="02020603050405020304" pitchFamily="18" charset="0"/>
                        </a:rPr>
                        <a:t>3,807,947.16</a:t>
                      </a:r>
                    </a:p>
                  </a:txBody>
                  <a:tcPr marL="9525" marR="9525" marT="9525" marB="0" anchor="b"/>
                </a:tc>
                <a:tc>
                  <a:txBody>
                    <a:bodyPr/>
                    <a:lstStyle/>
                    <a:p>
                      <a:pPr algn="r" fontAlgn="b"/>
                      <a:r>
                        <a:rPr lang="en-US" sz="1200" b="1" i="0" u="none" strike="noStrike" dirty="0">
                          <a:solidFill>
                            <a:srgbClr val="000000"/>
                          </a:solidFill>
                          <a:effectLst/>
                          <a:latin typeface="Times New Roman" panose="02020603050405020304" pitchFamily="18" charset="0"/>
                          <a:cs typeface="Times New Roman" panose="02020603050405020304" pitchFamily="18" charset="0"/>
                        </a:rPr>
                        <a:t>1,355,306.00</a:t>
                      </a:r>
                    </a:p>
                  </a:txBody>
                  <a:tcPr marL="9525" marR="9525" marT="9525" marB="0" anchor="b"/>
                </a:tc>
                <a:tc>
                  <a:txBody>
                    <a:bodyPr/>
                    <a:lstStyle/>
                    <a:p>
                      <a:pPr algn="r" fontAlgn="b"/>
                      <a:r>
                        <a:rPr lang="en-US" sz="1200" b="1" i="0" u="none" strike="noStrike" dirty="0">
                          <a:solidFill>
                            <a:srgbClr val="000000"/>
                          </a:solidFill>
                          <a:effectLst/>
                          <a:latin typeface="Times New Roman" panose="02020603050405020304" pitchFamily="18" charset="0"/>
                          <a:cs typeface="Times New Roman" panose="02020603050405020304" pitchFamily="18" charset="0"/>
                        </a:rPr>
                        <a:t>350,000.00</a:t>
                      </a:r>
                    </a:p>
                  </a:txBody>
                  <a:tcPr marL="9525" marR="9525" marT="9525" marB="0" anchor="b"/>
                </a:tc>
                <a:tc>
                  <a:txBody>
                    <a:bodyPr/>
                    <a:lstStyle/>
                    <a:p>
                      <a:pPr algn="r" fontAlgn="b"/>
                      <a:r>
                        <a:rPr lang="en-US" sz="1200" b="1" i="0" u="none" strike="noStrike" dirty="0">
                          <a:solidFill>
                            <a:srgbClr val="000000"/>
                          </a:solidFill>
                          <a:effectLst/>
                          <a:latin typeface="Times New Roman" panose="02020603050405020304" pitchFamily="18" charset="0"/>
                          <a:cs typeface="Times New Roman" panose="02020603050405020304" pitchFamily="18" charset="0"/>
                        </a:rPr>
                        <a:t>-</a:t>
                      </a:r>
                    </a:p>
                  </a:txBody>
                  <a:tcPr marL="9525" marR="9525" marT="9525" marB="0" anchor="b"/>
                </a:tc>
                <a:tc>
                  <a:txBody>
                    <a:bodyPr/>
                    <a:lstStyle/>
                    <a:p>
                      <a:pPr algn="r" fontAlgn="b"/>
                      <a:r>
                        <a:rPr lang="en-US" sz="1200" b="1" i="0" u="none" strike="noStrike" dirty="0">
                          <a:solidFill>
                            <a:srgbClr val="000000"/>
                          </a:solidFill>
                          <a:effectLst/>
                          <a:latin typeface="Times New Roman" panose="02020603050405020304" pitchFamily="18" charset="0"/>
                          <a:cs typeface="Times New Roman" panose="02020603050405020304" pitchFamily="18" charset="0"/>
                        </a:rPr>
                        <a:t>5,697,085.50</a:t>
                      </a:r>
                    </a:p>
                  </a:txBody>
                  <a:tcPr marL="9525" marR="9525" marT="9525" marB="0" anchor="b"/>
                </a:tc>
                <a:tc>
                  <a:txBody>
                    <a:bodyPr/>
                    <a:lstStyle/>
                    <a:p>
                      <a:pPr marL="0" marR="0">
                        <a:lnSpc>
                          <a:spcPct val="107000"/>
                        </a:lnSpc>
                        <a:spcBef>
                          <a:spcPts val="0"/>
                        </a:spcBef>
                        <a:spcAft>
                          <a:spcPts val="800"/>
                        </a:spcAft>
                      </a:pPr>
                      <a:endParaRPr lang="en-US" sz="12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8895" marR="48895" marT="9525" marB="0" anchor="ctr"/>
                </a:tc>
                <a:extLst>
                  <a:ext uri="{0D108BD9-81ED-4DB2-BD59-A6C34878D82A}">
                    <a16:rowId xmlns:a16="http://schemas.microsoft.com/office/drawing/2014/main" val="27565415"/>
                  </a:ext>
                </a:extLst>
              </a:tr>
            </a:tbl>
          </a:graphicData>
        </a:graphic>
      </p:graphicFrame>
      <p:sp>
        <p:nvSpPr>
          <p:cNvPr id="5" name="Slide Number Placeholder 4">
            <a:extLst>
              <a:ext uri="{FF2B5EF4-FFF2-40B4-BE49-F238E27FC236}">
                <a16:creationId xmlns:a16="http://schemas.microsoft.com/office/drawing/2014/main" id="{766EFB9C-F266-430E-B544-A5C42218ABCE}"/>
              </a:ext>
            </a:extLst>
          </p:cNvPr>
          <p:cNvSpPr>
            <a:spLocks noGrp="1"/>
          </p:cNvSpPr>
          <p:nvPr>
            <p:ph type="sldNum" sz="quarter" idx="11"/>
          </p:nvPr>
        </p:nvSpPr>
        <p:spPr/>
        <p:txBody>
          <a:bodyPr/>
          <a:lstStyle/>
          <a:p>
            <a:fld id="{2392425C-E889-4A93-B643-0E993E815549}" type="slidenum">
              <a:rPr lang="en-US" smtClean="0"/>
              <a:t>66</a:t>
            </a:fld>
            <a:endParaRPr lang="en-US"/>
          </a:p>
        </p:txBody>
      </p:sp>
      <p:sp>
        <p:nvSpPr>
          <p:cNvPr id="6" name="TextBox 5">
            <a:extLst>
              <a:ext uri="{FF2B5EF4-FFF2-40B4-BE49-F238E27FC236}">
                <a16:creationId xmlns:a16="http://schemas.microsoft.com/office/drawing/2014/main" id="{60A9EE44-438B-487E-9F44-A84473E7E742}"/>
              </a:ext>
            </a:extLst>
          </p:cNvPr>
          <p:cNvSpPr txBox="1"/>
          <p:nvPr/>
        </p:nvSpPr>
        <p:spPr>
          <a:xfrm>
            <a:off x="2286000" y="3278740"/>
            <a:ext cx="4572000" cy="307777"/>
          </a:xfrm>
          <a:prstGeom prst="rect">
            <a:avLst/>
          </a:prstGeom>
          <a:noFill/>
        </p:spPr>
        <p:txBody>
          <a:bodyPr wrap="square">
            <a:spAutoFit/>
          </a:bodyPr>
          <a:lstStyle/>
          <a:p>
            <a:r>
              <a:rPr lang="en-US" sz="1400" b="1" i="0" u="none" strike="noStrike" dirty="0">
                <a:solidFill>
                  <a:srgbClr val="000000"/>
                </a:solidFill>
                <a:effectLst/>
                <a:latin typeface="Times New Roman" panose="02020603050405020304" pitchFamily="18" charset="0"/>
                <a:cs typeface="Times New Roman" panose="02020603050405020304" pitchFamily="18" charset="0"/>
              </a:rPr>
              <a:t> </a:t>
            </a:r>
            <a:endParaRPr lang="en-US" dirty="0"/>
          </a:p>
        </p:txBody>
      </p:sp>
    </p:spTree>
    <p:extLst>
      <p:ext uri="{BB962C8B-B14F-4D97-AF65-F5344CB8AC3E}">
        <p14:creationId xmlns:p14="http://schemas.microsoft.com/office/powerpoint/2010/main" val="361903024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3C4CF-8083-8138-DD85-12DDA733BA4B}"/>
              </a:ext>
            </a:extLst>
          </p:cNvPr>
          <p:cNvSpPr>
            <a:spLocks noGrp="1"/>
          </p:cNvSpPr>
          <p:nvPr>
            <p:ph type="title"/>
          </p:nvPr>
        </p:nvSpPr>
        <p:spPr>
          <a:xfrm>
            <a:off x="967154" y="474785"/>
            <a:ext cx="8176846" cy="808892"/>
          </a:xfrm>
        </p:spPr>
        <p:txBody>
          <a:bodyPr/>
          <a:lstStyle/>
          <a:p>
            <a:pPr algn="ctr" defTabSz="685800" fontAlgn="base">
              <a:spcBef>
                <a:spcPct val="0"/>
              </a:spcBef>
              <a:spcAft>
                <a:spcPct val="0"/>
              </a:spcAft>
            </a:pPr>
            <a:r>
              <a:rPr lang="en-US" sz="2400" dirty="0">
                <a:solidFill>
                  <a:schemeClr val="accent1"/>
                </a:solidFill>
                <a:latin typeface="Times New Roman" panose="02020603050405020304" pitchFamily="18" charset="0"/>
                <a:cs typeface="Times New Roman" panose="02020603050405020304" pitchFamily="18" charset="0"/>
              </a:rPr>
              <a:t>SANITATION BUDGET</a:t>
            </a:r>
          </a:p>
        </p:txBody>
      </p:sp>
      <p:graphicFrame>
        <p:nvGraphicFramePr>
          <p:cNvPr id="9" name="Table 8"/>
          <p:cNvGraphicFramePr>
            <a:graphicFrameLocks noGrp="1"/>
          </p:cNvGraphicFramePr>
          <p:nvPr>
            <p:extLst>
              <p:ext uri="{D42A27DB-BD31-4B8C-83A1-F6EECF244321}">
                <p14:modId xmlns:p14="http://schemas.microsoft.com/office/powerpoint/2010/main" val="2099518730"/>
              </p:ext>
            </p:extLst>
          </p:nvPr>
        </p:nvGraphicFramePr>
        <p:xfrm>
          <a:off x="486577" y="1398494"/>
          <a:ext cx="8176846" cy="4020674"/>
        </p:xfrm>
        <a:graphic>
          <a:graphicData uri="http://schemas.openxmlformats.org/drawingml/2006/table">
            <a:tbl>
              <a:tblPr firstRow="1" bandRow="1">
                <a:tableStyleId>{5940675A-B579-460E-94D1-54222C63F5DA}</a:tableStyleId>
              </a:tblPr>
              <a:tblGrid>
                <a:gridCol w="578920">
                  <a:extLst>
                    <a:ext uri="{9D8B030D-6E8A-4147-A177-3AD203B41FA5}">
                      <a16:colId xmlns:a16="http://schemas.microsoft.com/office/drawing/2014/main" val="260031509"/>
                    </a:ext>
                  </a:extLst>
                </a:gridCol>
                <a:gridCol w="5450686">
                  <a:extLst>
                    <a:ext uri="{9D8B030D-6E8A-4147-A177-3AD203B41FA5}">
                      <a16:colId xmlns:a16="http://schemas.microsoft.com/office/drawing/2014/main" val="2021215530"/>
                    </a:ext>
                  </a:extLst>
                </a:gridCol>
                <a:gridCol w="2147240">
                  <a:extLst>
                    <a:ext uri="{9D8B030D-6E8A-4147-A177-3AD203B41FA5}">
                      <a16:colId xmlns:a16="http://schemas.microsoft.com/office/drawing/2014/main" val="945774854"/>
                    </a:ext>
                  </a:extLst>
                </a:gridCol>
              </a:tblGrid>
              <a:tr h="391703">
                <a:tc gridSpan="3">
                  <a:txBody>
                    <a:bodyPr/>
                    <a:lstStyle/>
                    <a:p>
                      <a:pPr marL="0" marR="0" algn="ctr">
                        <a:lnSpc>
                          <a:spcPct val="107000"/>
                        </a:lnSpc>
                        <a:spcBef>
                          <a:spcPts val="0"/>
                        </a:spcBef>
                        <a:spcAft>
                          <a:spcPts val="800"/>
                        </a:spcAft>
                      </a:pPr>
                      <a:r>
                        <a:rPr lang="en-US" sz="1600" b="1" dirty="0">
                          <a:effectLst/>
                          <a:latin typeface="Times New Roman" panose="02020603050405020304" pitchFamily="18" charset="0"/>
                          <a:cs typeface="Times New Roman" panose="02020603050405020304" pitchFamily="18" charset="0"/>
                        </a:rPr>
                        <a:t>Liquid Waste</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794865706"/>
                  </a:ext>
                </a:extLst>
              </a:tr>
              <a:tr h="391703">
                <a:tc>
                  <a:txBody>
                    <a:bodyPr/>
                    <a:lstStyle/>
                    <a:p>
                      <a:pPr marL="0" marR="0" algn="ctr">
                        <a:lnSpc>
                          <a:spcPct val="107000"/>
                        </a:lnSpc>
                        <a:spcBef>
                          <a:spcPts val="0"/>
                        </a:spcBef>
                        <a:spcAft>
                          <a:spcPts val="800"/>
                        </a:spcAft>
                      </a:pPr>
                      <a:r>
                        <a:rPr lang="en-US" sz="1600" b="1" dirty="0">
                          <a:effectLst/>
                          <a:latin typeface="Times New Roman" panose="02020603050405020304" pitchFamily="18" charset="0"/>
                          <a:cs typeface="Times New Roman" panose="02020603050405020304" pitchFamily="18" charset="0"/>
                        </a:rPr>
                        <a:t>No</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algn="ctr">
                        <a:lnSpc>
                          <a:spcPct val="107000"/>
                        </a:lnSpc>
                        <a:spcBef>
                          <a:spcPts val="0"/>
                        </a:spcBef>
                        <a:spcAft>
                          <a:spcPts val="800"/>
                        </a:spcAft>
                      </a:pPr>
                      <a:r>
                        <a:rPr lang="en-US" sz="1600" b="1" dirty="0">
                          <a:effectLst/>
                          <a:latin typeface="Times New Roman" panose="02020603050405020304" pitchFamily="18" charset="0"/>
                          <a:cs typeface="Times New Roman" panose="02020603050405020304" pitchFamily="18" charset="0"/>
                        </a:rPr>
                        <a:t>Name of Activity/Project</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algn="ctr">
                        <a:lnSpc>
                          <a:spcPct val="107000"/>
                        </a:lnSpc>
                        <a:spcBef>
                          <a:spcPts val="0"/>
                        </a:spcBef>
                        <a:spcAft>
                          <a:spcPts val="800"/>
                        </a:spcAft>
                      </a:pPr>
                      <a:r>
                        <a:rPr lang="en-US" sz="1600" b="1" dirty="0">
                          <a:effectLst/>
                          <a:latin typeface="Times New Roman" panose="02020603050405020304" pitchFamily="18" charset="0"/>
                          <a:cs typeface="Times New Roman" panose="02020603050405020304" pitchFamily="18" charset="0"/>
                        </a:rPr>
                        <a:t>Budget</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694860692"/>
                  </a:ext>
                </a:extLst>
              </a:tr>
              <a:tr h="581757">
                <a:tc>
                  <a:txBody>
                    <a:bodyPr/>
                    <a:lstStyle/>
                    <a:p>
                      <a:pPr>
                        <a:lnSpc>
                          <a:spcPct val="107000"/>
                        </a:lnSpc>
                      </a:pPr>
                      <a:r>
                        <a:rPr lang="en-US" sz="1600" b="0" dirty="0">
                          <a:effectLst/>
                          <a:latin typeface="Times New Roman" panose="02020603050405020304" pitchFamily="18" charset="0"/>
                          <a:cs typeface="Times New Roman" panose="02020603050405020304" pitchFamily="18" charset="0"/>
                        </a:rPr>
                        <a:t>1</a:t>
                      </a:r>
                    </a:p>
                  </a:txBody>
                  <a:tcPr/>
                </a:tc>
                <a:tc>
                  <a:txBody>
                    <a:bodyPr/>
                    <a:lstStyle/>
                    <a:p>
                      <a:pPr algn="l"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Organize quarterly environmental/public health education programs</a:t>
                      </a:r>
                    </a:p>
                  </a:txBody>
                  <a:tcPr marL="9525" marR="9525" marT="9525" marB="0"/>
                </a:tc>
                <a:tc>
                  <a:txBody>
                    <a:bodyPr/>
                    <a:lstStyle/>
                    <a:p>
                      <a:pPr algn="r">
                        <a:lnSpc>
                          <a:spcPct val="107000"/>
                        </a:lnSpc>
                      </a:pPr>
                      <a:r>
                        <a:rPr lang="en-US" sz="1600" b="0" dirty="0">
                          <a:effectLst/>
                          <a:latin typeface="Times New Roman" panose="02020603050405020304" pitchFamily="18" charset="0"/>
                          <a:cs typeface="Times New Roman" panose="02020603050405020304" pitchFamily="18" charset="0"/>
                        </a:rPr>
                        <a:t>5,000.00</a:t>
                      </a:r>
                    </a:p>
                  </a:txBody>
                  <a:tcPr/>
                </a:tc>
                <a:extLst>
                  <a:ext uri="{0D108BD9-81ED-4DB2-BD59-A6C34878D82A}">
                    <a16:rowId xmlns:a16="http://schemas.microsoft.com/office/drawing/2014/main" val="3709232867"/>
                  </a:ext>
                </a:extLst>
              </a:tr>
              <a:tr h="391703">
                <a:tc>
                  <a:txBody>
                    <a:bodyPr/>
                    <a:lstStyle/>
                    <a:p>
                      <a:pPr>
                        <a:lnSpc>
                          <a:spcPct val="107000"/>
                        </a:lnSpc>
                      </a:pPr>
                      <a:r>
                        <a:rPr lang="en-US" sz="1600" b="0" dirty="0">
                          <a:effectLst/>
                          <a:latin typeface="Times New Roman" panose="02020603050405020304" pitchFamily="18" charset="0"/>
                          <a:cs typeface="Times New Roman" panose="02020603050405020304" pitchFamily="18" charset="0"/>
                        </a:rPr>
                        <a:t>2</a:t>
                      </a:r>
                    </a:p>
                  </a:txBody>
                  <a:tcPr/>
                </a:tc>
                <a:tc>
                  <a:txBody>
                    <a:bodyPr/>
                    <a:lstStyle/>
                    <a:p>
                      <a:pPr>
                        <a:lnSpc>
                          <a:spcPct val="107000"/>
                        </a:lnSpc>
                      </a:pPr>
                      <a:r>
                        <a:rPr lang="en-US" sz="1600" b="0" dirty="0">
                          <a:effectLst/>
                          <a:latin typeface="Times New Roman" panose="02020603050405020304" pitchFamily="18" charset="0"/>
                          <a:cs typeface="Times New Roman" panose="02020603050405020304" pitchFamily="18" charset="0"/>
                        </a:rPr>
                        <a:t>Organize public education on food safety and hygiene</a:t>
                      </a:r>
                    </a:p>
                  </a:txBody>
                  <a:tcPr/>
                </a:tc>
                <a:tc>
                  <a:txBody>
                    <a:bodyPr/>
                    <a:lstStyle/>
                    <a:p>
                      <a:pPr algn="r">
                        <a:lnSpc>
                          <a:spcPct val="107000"/>
                        </a:lnSpc>
                      </a:pPr>
                      <a:r>
                        <a:rPr lang="en-US" sz="1600" b="0" dirty="0">
                          <a:effectLst/>
                          <a:latin typeface="Times New Roman" panose="02020603050405020304" pitchFamily="18" charset="0"/>
                          <a:cs typeface="Times New Roman" panose="02020603050405020304" pitchFamily="18" charset="0"/>
                        </a:rPr>
                        <a:t>5,000.00</a:t>
                      </a:r>
                    </a:p>
                  </a:txBody>
                  <a:tcPr/>
                </a:tc>
                <a:extLst>
                  <a:ext uri="{0D108BD9-81ED-4DB2-BD59-A6C34878D82A}">
                    <a16:rowId xmlns:a16="http://schemas.microsoft.com/office/drawing/2014/main" val="193442217"/>
                  </a:ext>
                </a:extLst>
              </a:tr>
              <a:tr h="391703">
                <a:tc>
                  <a:txBody>
                    <a:bodyPr/>
                    <a:lstStyle/>
                    <a:p>
                      <a:pPr>
                        <a:lnSpc>
                          <a:spcPct val="107000"/>
                        </a:lnSpc>
                      </a:pPr>
                      <a:r>
                        <a:rPr lang="en-US" sz="1600" b="0" dirty="0">
                          <a:effectLst/>
                          <a:latin typeface="Times New Roman" panose="02020603050405020304" pitchFamily="18" charset="0"/>
                          <a:cs typeface="Times New Roman" panose="02020603050405020304" pitchFamily="18" charset="0"/>
                        </a:rPr>
                        <a:t>3</a:t>
                      </a:r>
                    </a:p>
                  </a:txBody>
                  <a:tcPr/>
                </a:tc>
                <a:tc>
                  <a:txBody>
                    <a:bodyPr/>
                    <a:lstStyle/>
                    <a:p>
                      <a:pPr>
                        <a:lnSpc>
                          <a:spcPct val="107000"/>
                        </a:lnSpc>
                      </a:pPr>
                      <a:r>
                        <a:rPr lang="en-US" sz="1600" b="0" dirty="0">
                          <a:effectLst/>
                          <a:latin typeface="Times New Roman" panose="02020603050405020304" pitchFamily="18" charset="0"/>
                          <a:cs typeface="Times New Roman" panose="02020603050405020304" pitchFamily="18" charset="0"/>
                        </a:rPr>
                        <a:t>Organize food/drink vendors’ screening</a:t>
                      </a:r>
                    </a:p>
                  </a:txBody>
                  <a:tcPr/>
                </a:tc>
                <a:tc>
                  <a:txBody>
                    <a:bodyPr/>
                    <a:lstStyle/>
                    <a:p>
                      <a:pPr algn="r">
                        <a:lnSpc>
                          <a:spcPct val="107000"/>
                        </a:lnSpc>
                      </a:pPr>
                      <a:r>
                        <a:rPr lang="en-US" sz="1600" b="0" dirty="0">
                          <a:effectLst/>
                          <a:latin typeface="Times New Roman" panose="02020603050405020304" pitchFamily="18" charset="0"/>
                          <a:cs typeface="Times New Roman" panose="02020603050405020304" pitchFamily="18" charset="0"/>
                        </a:rPr>
                        <a:t>5,000.00</a:t>
                      </a:r>
                    </a:p>
                  </a:txBody>
                  <a:tcPr/>
                </a:tc>
                <a:extLst>
                  <a:ext uri="{0D108BD9-81ED-4DB2-BD59-A6C34878D82A}">
                    <a16:rowId xmlns:a16="http://schemas.microsoft.com/office/drawing/2014/main" val="1295200142"/>
                  </a:ext>
                </a:extLst>
              </a:tr>
              <a:tr h="696996">
                <a:tc>
                  <a:txBody>
                    <a:bodyPr/>
                    <a:lstStyle/>
                    <a:p>
                      <a:pPr>
                        <a:lnSpc>
                          <a:spcPct val="107000"/>
                        </a:lnSpc>
                      </a:pPr>
                      <a:r>
                        <a:rPr lang="en-US" sz="1600" b="0" dirty="0">
                          <a:effectLst/>
                          <a:latin typeface="Times New Roman" panose="02020603050405020304" pitchFamily="18" charset="0"/>
                          <a:cs typeface="Times New Roman" panose="02020603050405020304" pitchFamily="18" charset="0"/>
                        </a:rPr>
                        <a:t>4</a:t>
                      </a:r>
                    </a:p>
                  </a:txBody>
                  <a:tcPr/>
                </a:tc>
                <a:tc>
                  <a:txBody>
                    <a:bodyPr/>
                    <a:lstStyle/>
                    <a:p>
                      <a:pPr>
                        <a:lnSpc>
                          <a:spcPct val="107000"/>
                        </a:lnSpc>
                      </a:pPr>
                      <a:r>
                        <a:rPr lang="en-US" sz="1600" b="0" dirty="0">
                          <a:effectLst/>
                          <a:latin typeface="Times New Roman" panose="02020603050405020304" pitchFamily="18" charset="0"/>
                          <a:cs typeface="Times New Roman" panose="02020603050405020304" pitchFamily="18" charset="0"/>
                        </a:rPr>
                        <a:t>Monitoring of Sanitation activities, including slaughter house duties</a:t>
                      </a:r>
                    </a:p>
                  </a:txBody>
                  <a:tcPr/>
                </a:tc>
                <a:tc>
                  <a:txBody>
                    <a:bodyPr/>
                    <a:lstStyle/>
                    <a:p>
                      <a:pPr algn="r">
                        <a:lnSpc>
                          <a:spcPct val="107000"/>
                        </a:lnSpc>
                      </a:pPr>
                      <a:r>
                        <a:rPr lang="en-US" sz="1600" b="0" dirty="0">
                          <a:effectLst/>
                          <a:latin typeface="Times New Roman" panose="02020603050405020304" pitchFamily="18" charset="0"/>
                          <a:cs typeface="Times New Roman" panose="02020603050405020304" pitchFamily="18" charset="0"/>
                        </a:rPr>
                        <a:t>5,000.00</a:t>
                      </a:r>
                    </a:p>
                  </a:txBody>
                  <a:tcPr/>
                </a:tc>
                <a:extLst>
                  <a:ext uri="{0D108BD9-81ED-4DB2-BD59-A6C34878D82A}">
                    <a16:rowId xmlns:a16="http://schemas.microsoft.com/office/drawing/2014/main" val="2352063686"/>
                  </a:ext>
                </a:extLst>
              </a:tr>
              <a:tr h="391703">
                <a:tc>
                  <a:txBody>
                    <a:bodyPr/>
                    <a:lstStyle/>
                    <a:p>
                      <a:pPr>
                        <a:lnSpc>
                          <a:spcPct val="107000"/>
                        </a:lnSpc>
                      </a:pPr>
                      <a:r>
                        <a:rPr lang="en-US" sz="1600" b="0" dirty="0">
                          <a:effectLst/>
                          <a:latin typeface="Times New Roman" panose="02020603050405020304" pitchFamily="18" charset="0"/>
                          <a:cs typeface="Times New Roman" panose="02020603050405020304" pitchFamily="18" charset="0"/>
                        </a:rPr>
                        <a:t>5</a:t>
                      </a:r>
                    </a:p>
                  </a:txBody>
                  <a:tcPr/>
                </a:tc>
                <a:tc>
                  <a:txBody>
                    <a:bodyPr/>
                    <a:lstStyle/>
                    <a:p>
                      <a:pPr>
                        <a:lnSpc>
                          <a:spcPct val="107000"/>
                        </a:lnSpc>
                      </a:pPr>
                      <a:r>
                        <a:rPr lang="en-US" sz="1600" b="0" dirty="0">
                          <a:effectLst/>
                          <a:latin typeface="Times New Roman" panose="02020603050405020304" pitchFamily="18" charset="0"/>
                          <a:cs typeface="Times New Roman" panose="02020603050405020304" pitchFamily="18" charset="0"/>
                        </a:rPr>
                        <a:t>Promotion of household latrine in the district</a:t>
                      </a:r>
                    </a:p>
                  </a:txBody>
                  <a:tcPr/>
                </a:tc>
                <a:tc>
                  <a:txBody>
                    <a:bodyPr/>
                    <a:lstStyle/>
                    <a:p>
                      <a:pPr algn="r">
                        <a:lnSpc>
                          <a:spcPct val="107000"/>
                        </a:lnSpc>
                      </a:pPr>
                      <a:r>
                        <a:rPr lang="en-US" sz="1600" b="0" dirty="0">
                          <a:effectLst/>
                          <a:latin typeface="Times New Roman" panose="02020603050405020304" pitchFamily="18" charset="0"/>
                          <a:cs typeface="Times New Roman" panose="02020603050405020304" pitchFamily="18" charset="0"/>
                        </a:rPr>
                        <a:t>30,000.00</a:t>
                      </a:r>
                    </a:p>
                  </a:txBody>
                  <a:tcPr/>
                </a:tc>
                <a:extLst>
                  <a:ext uri="{0D108BD9-81ED-4DB2-BD59-A6C34878D82A}">
                    <a16:rowId xmlns:a16="http://schemas.microsoft.com/office/drawing/2014/main" val="1629959279"/>
                  </a:ext>
                </a:extLst>
              </a:tr>
              <a:tr h="391703">
                <a:tc>
                  <a:txBody>
                    <a:bodyPr/>
                    <a:lstStyle/>
                    <a:p>
                      <a:pPr>
                        <a:lnSpc>
                          <a:spcPct val="107000"/>
                        </a:lnSpc>
                      </a:pPr>
                      <a:r>
                        <a:rPr lang="en-US" sz="1600" b="0" dirty="0">
                          <a:effectLst/>
                          <a:latin typeface="Times New Roman" panose="02020603050405020304" pitchFamily="18" charset="0"/>
                          <a:cs typeface="Times New Roman" panose="02020603050405020304" pitchFamily="18" charset="0"/>
                        </a:rPr>
                        <a:t>6</a:t>
                      </a:r>
                    </a:p>
                  </a:txBody>
                  <a:tcPr/>
                </a:tc>
                <a:tc>
                  <a:txBody>
                    <a:bodyPr/>
                    <a:lstStyle/>
                    <a:p>
                      <a:pPr>
                        <a:lnSpc>
                          <a:spcPct val="107000"/>
                        </a:lnSpc>
                      </a:pPr>
                      <a:r>
                        <a:rPr lang="en-US" sz="1600" b="0" dirty="0">
                          <a:effectLst/>
                          <a:latin typeface="Times New Roman" panose="02020603050405020304" pitchFamily="18" charset="0"/>
                          <a:cs typeface="Times New Roman" panose="02020603050405020304" pitchFamily="18" charset="0"/>
                        </a:rPr>
                        <a:t>Rehabilitation of old dilapidated public toilet facilities</a:t>
                      </a:r>
                    </a:p>
                  </a:txBody>
                  <a:tcPr/>
                </a:tc>
                <a:tc>
                  <a:txBody>
                    <a:bodyPr/>
                    <a:lstStyle/>
                    <a:p>
                      <a:pPr algn="r">
                        <a:lnSpc>
                          <a:spcPct val="107000"/>
                        </a:lnSpc>
                      </a:pPr>
                      <a:r>
                        <a:rPr lang="en-US" sz="1600" b="0" dirty="0">
                          <a:effectLst/>
                          <a:latin typeface="Times New Roman" panose="02020603050405020304" pitchFamily="18" charset="0"/>
                          <a:cs typeface="Times New Roman" panose="02020603050405020304" pitchFamily="18" charset="0"/>
                        </a:rPr>
                        <a:t>5,000.00</a:t>
                      </a:r>
                    </a:p>
                  </a:txBody>
                  <a:tcPr/>
                </a:tc>
                <a:extLst>
                  <a:ext uri="{0D108BD9-81ED-4DB2-BD59-A6C34878D82A}">
                    <a16:rowId xmlns:a16="http://schemas.microsoft.com/office/drawing/2014/main" val="2507433398"/>
                  </a:ext>
                </a:extLst>
              </a:tr>
              <a:tr h="391703">
                <a:tc>
                  <a:txBody>
                    <a:bodyPr/>
                    <a:lstStyle/>
                    <a:p>
                      <a:pPr>
                        <a:lnSpc>
                          <a:spcPct val="107000"/>
                        </a:lnSpc>
                      </a:pPr>
                      <a:endParaRPr lang="en-US" sz="1600" b="1" dirty="0">
                        <a:effectLst/>
                        <a:latin typeface="Times New Roman" panose="02020603050405020304" pitchFamily="18" charset="0"/>
                        <a:cs typeface="Times New Roman" panose="02020603050405020304" pitchFamily="18" charset="0"/>
                      </a:endParaRPr>
                    </a:p>
                  </a:txBody>
                  <a:tcPr/>
                </a:tc>
                <a:tc>
                  <a:txBody>
                    <a:bodyPr/>
                    <a:lstStyle/>
                    <a:p>
                      <a:pPr>
                        <a:lnSpc>
                          <a:spcPct val="107000"/>
                        </a:lnSpc>
                      </a:pPr>
                      <a:r>
                        <a:rPr lang="en-US" sz="1600" b="1" dirty="0">
                          <a:effectLst/>
                          <a:latin typeface="Times New Roman" panose="02020603050405020304" pitchFamily="18" charset="0"/>
                          <a:cs typeface="Times New Roman" panose="02020603050405020304" pitchFamily="18" charset="0"/>
                        </a:rPr>
                        <a:t>Total</a:t>
                      </a:r>
                    </a:p>
                  </a:txBody>
                  <a:tcPr/>
                </a:tc>
                <a:tc>
                  <a:txBody>
                    <a:bodyPr/>
                    <a:lstStyle/>
                    <a:p>
                      <a:pPr algn="r">
                        <a:lnSpc>
                          <a:spcPct val="107000"/>
                        </a:lnSpc>
                      </a:pPr>
                      <a:r>
                        <a:rPr lang="en-US" sz="1600" b="1" dirty="0">
                          <a:effectLst/>
                          <a:latin typeface="Times New Roman" panose="02020603050405020304" pitchFamily="18" charset="0"/>
                          <a:cs typeface="Times New Roman" panose="02020603050405020304" pitchFamily="18" charset="0"/>
                        </a:rPr>
                        <a:t>55,000.00</a:t>
                      </a:r>
                    </a:p>
                  </a:txBody>
                  <a:tcPr/>
                </a:tc>
                <a:extLst>
                  <a:ext uri="{0D108BD9-81ED-4DB2-BD59-A6C34878D82A}">
                    <a16:rowId xmlns:a16="http://schemas.microsoft.com/office/drawing/2014/main" val="4019248910"/>
                  </a:ext>
                </a:extLst>
              </a:tr>
            </a:tbl>
          </a:graphicData>
        </a:graphic>
      </p:graphicFrame>
      <p:sp>
        <p:nvSpPr>
          <p:cNvPr id="4" name="Slide Number Placeholder 3">
            <a:extLst>
              <a:ext uri="{FF2B5EF4-FFF2-40B4-BE49-F238E27FC236}">
                <a16:creationId xmlns:a16="http://schemas.microsoft.com/office/drawing/2014/main" id="{2791E665-414A-4EF9-A04A-80BCB15A19C1}"/>
              </a:ext>
            </a:extLst>
          </p:cNvPr>
          <p:cNvSpPr>
            <a:spLocks noGrp="1"/>
          </p:cNvSpPr>
          <p:nvPr>
            <p:ph type="sldNum" sz="quarter" idx="11"/>
          </p:nvPr>
        </p:nvSpPr>
        <p:spPr/>
        <p:txBody>
          <a:bodyPr/>
          <a:lstStyle/>
          <a:p>
            <a:fld id="{2392425C-E889-4A93-B643-0E993E815549}" type="slidenum">
              <a:rPr lang="en-US" smtClean="0"/>
              <a:t>67</a:t>
            </a:fld>
            <a:endParaRPr lang="en-US"/>
          </a:p>
        </p:txBody>
      </p:sp>
    </p:spTree>
    <p:extLst>
      <p:ext uri="{BB962C8B-B14F-4D97-AF65-F5344CB8AC3E}">
        <p14:creationId xmlns:p14="http://schemas.microsoft.com/office/powerpoint/2010/main" val="29971002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3C4CF-8083-8138-DD85-12DDA733BA4B}"/>
              </a:ext>
            </a:extLst>
          </p:cNvPr>
          <p:cNvSpPr>
            <a:spLocks noGrp="1"/>
          </p:cNvSpPr>
          <p:nvPr>
            <p:ph type="title"/>
          </p:nvPr>
        </p:nvSpPr>
        <p:spPr>
          <a:xfrm>
            <a:off x="967154" y="446210"/>
            <a:ext cx="8176846" cy="808892"/>
          </a:xfrm>
        </p:spPr>
        <p:txBody>
          <a:bodyPr/>
          <a:lstStyle/>
          <a:p>
            <a:pPr algn="ctr" defTabSz="685800" fontAlgn="base">
              <a:spcBef>
                <a:spcPct val="0"/>
              </a:spcBef>
              <a:spcAft>
                <a:spcPct val="0"/>
              </a:spcAft>
            </a:pPr>
            <a:r>
              <a:rPr lang="en-US" sz="2400" dirty="0">
                <a:solidFill>
                  <a:schemeClr val="accent1"/>
                </a:solidFill>
                <a:latin typeface="Times New Roman" panose="02020603050405020304" pitchFamily="18" charset="0"/>
                <a:cs typeface="Times New Roman" panose="02020603050405020304" pitchFamily="18" charset="0"/>
              </a:rPr>
              <a:t>SANITATION BUDGET</a:t>
            </a:r>
          </a:p>
        </p:txBody>
      </p:sp>
      <p:graphicFrame>
        <p:nvGraphicFramePr>
          <p:cNvPr id="10" name="Table 9"/>
          <p:cNvGraphicFramePr>
            <a:graphicFrameLocks noGrp="1"/>
          </p:cNvGraphicFramePr>
          <p:nvPr>
            <p:extLst>
              <p:ext uri="{D42A27DB-BD31-4B8C-83A1-F6EECF244321}">
                <p14:modId xmlns:p14="http://schemas.microsoft.com/office/powerpoint/2010/main" val="4192361821"/>
              </p:ext>
            </p:extLst>
          </p:nvPr>
        </p:nvGraphicFramePr>
        <p:xfrm>
          <a:off x="575896" y="1281241"/>
          <a:ext cx="7992207" cy="5175223"/>
        </p:xfrm>
        <a:graphic>
          <a:graphicData uri="http://schemas.openxmlformats.org/drawingml/2006/table">
            <a:tbl>
              <a:tblPr firstRow="1" bandRow="1">
                <a:tableStyleId>{5940675A-B579-460E-94D1-54222C63F5DA}</a:tableStyleId>
              </a:tblPr>
              <a:tblGrid>
                <a:gridCol w="565848">
                  <a:extLst>
                    <a:ext uri="{9D8B030D-6E8A-4147-A177-3AD203B41FA5}">
                      <a16:colId xmlns:a16="http://schemas.microsoft.com/office/drawing/2014/main" val="134508048"/>
                    </a:ext>
                  </a:extLst>
                </a:gridCol>
                <a:gridCol w="5327606">
                  <a:extLst>
                    <a:ext uri="{9D8B030D-6E8A-4147-A177-3AD203B41FA5}">
                      <a16:colId xmlns:a16="http://schemas.microsoft.com/office/drawing/2014/main" val="3694199055"/>
                    </a:ext>
                  </a:extLst>
                </a:gridCol>
                <a:gridCol w="2098753">
                  <a:extLst>
                    <a:ext uri="{9D8B030D-6E8A-4147-A177-3AD203B41FA5}">
                      <a16:colId xmlns:a16="http://schemas.microsoft.com/office/drawing/2014/main" val="1201937429"/>
                    </a:ext>
                  </a:extLst>
                </a:gridCol>
              </a:tblGrid>
              <a:tr h="421921">
                <a:tc gridSpan="3">
                  <a:txBody>
                    <a:bodyPr/>
                    <a:lstStyle/>
                    <a:p>
                      <a:pPr marL="0" marR="0" algn="ctr">
                        <a:lnSpc>
                          <a:spcPct val="107000"/>
                        </a:lnSpc>
                        <a:spcBef>
                          <a:spcPts val="0"/>
                        </a:spcBef>
                        <a:spcAft>
                          <a:spcPts val="800"/>
                        </a:spcAft>
                      </a:pPr>
                      <a:r>
                        <a:rPr lang="en-US" sz="1600" b="1" dirty="0">
                          <a:effectLst/>
                          <a:latin typeface="Times New Roman" panose="02020603050405020304" pitchFamily="18" charset="0"/>
                          <a:cs typeface="Times New Roman" panose="02020603050405020304" pitchFamily="18" charset="0"/>
                        </a:rPr>
                        <a:t>Solid Waste</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228763113"/>
                  </a:ext>
                </a:extLst>
              </a:tr>
              <a:tr h="421921">
                <a:tc>
                  <a:txBody>
                    <a:bodyPr/>
                    <a:lstStyle/>
                    <a:p>
                      <a:pPr marL="0" marR="0" algn="ctr">
                        <a:lnSpc>
                          <a:spcPct val="107000"/>
                        </a:lnSpc>
                        <a:spcBef>
                          <a:spcPts val="0"/>
                        </a:spcBef>
                        <a:spcAft>
                          <a:spcPts val="800"/>
                        </a:spcAft>
                      </a:pPr>
                      <a:r>
                        <a:rPr lang="en-US" sz="1600" b="1" dirty="0">
                          <a:effectLst/>
                          <a:latin typeface="Times New Roman" panose="02020603050405020304" pitchFamily="18" charset="0"/>
                          <a:cs typeface="Times New Roman" panose="02020603050405020304" pitchFamily="18" charset="0"/>
                        </a:rPr>
                        <a:t>No</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algn="ctr">
                        <a:lnSpc>
                          <a:spcPct val="107000"/>
                        </a:lnSpc>
                        <a:spcBef>
                          <a:spcPts val="0"/>
                        </a:spcBef>
                        <a:spcAft>
                          <a:spcPts val="800"/>
                        </a:spcAft>
                      </a:pPr>
                      <a:r>
                        <a:rPr lang="en-US" sz="1600" b="1" dirty="0">
                          <a:effectLst/>
                          <a:latin typeface="Times New Roman" panose="02020603050405020304" pitchFamily="18" charset="0"/>
                          <a:cs typeface="Times New Roman" panose="02020603050405020304" pitchFamily="18" charset="0"/>
                        </a:rPr>
                        <a:t>Name of Activity/Project</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algn="ctr">
                        <a:lnSpc>
                          <a:spcPct val="107000"/>
                        </a:lnSpc>
                        <a:spcBef>
                          <a:spcPts val="0"/>
                        </a:spcBef>
                        <a:spcAft>
                          <a:spcPts val="800"/>
                        </a:spcAft>
                      </a:pPr>
                      <a:r>
                        <a:rPr lang="en-US" sz="1600" b="1" dirty="0">
                          <a:effectLst/>
                          <a:latin typeface="Times New Roman" panose="02020603050405020304" pitchFamily="18" charset="0"/>
                          <a:cs typeface="Times New Roman" panose="02020603050405020304" pitchFamily="18" charset="0"/>
                        </a:rPr>
                        <a:t>Budget</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2155824376"/>
                  </a:ext>
                </a:extLst>
              </a:tr>
              <a:tr h="421921">
                <a:tc>
                  <a:txBody>
                    <a:bodyPr/>
                    <a:lstStyle/>
                    <a:p>
                      <a:pPr>
                        <a:lnSpc>
                          <a:spcPct val="107000"/>
                        </a:lnSpc>
                      </a:pPr>
                      <a:r>
                        <a:rPr lang="en-US" sz="1600" b="0" dirty="0">
                          <a:effectLst/>
                          <a:latin typeface="Times New Roman" panose="02020603050405020304" pitchFamily="18" charset="0"/>
                          <a:cs typeface="Times New Roman" panose="02020603050405020304" pitchFamily="18" charset="0"/>
                        </a:rPr>
                        <a:t>1.</a:t>
                      </a:r>
                    </a:p>
                  </a:txBody>
                  <a:tcPr/>
                </a:tc>
                <a:tc>
                  <a:txBody>
                    <a:bodyPr/>
                    <a:lstStyle/>
                    <a:p>
                      <a:pPr>
                        <a:lnSpc>
                          <a:spcPct val="107000"/>
                        </a:lnSpc>
                      </a:pPr>
                      <a:r>
                        <a:rPr lang="en-US" sz="1600" b="0" dirty="0">
                          <a:effectLst/>
                          <a:latin typeface="Times New Roman" panose="02020603050405020304" pitchFamily="18" charset="0"/>
                          <a:cs typeface="Times New Roman" panose="02020603050405020304" pitchFamily="18" charset="0"/>
                        </a:rPr>
                        <a:t>Organize and supervise regular solid waste management, fumigation/disinfection of markets, sanitary site, public places and final disposal sites.</a:t>
                      </a:r>
                    </a:p>
                  </a:txBody>
                  <a:tcPr/>
                </a:tc>
                <a:tc>
                  <a:txBody>
                    <a:bodyPr/>
                    <a:lstStyle/>
                    <a:p>
                      <a:pPr algn="r">
                        <a:lnSpc>
                          <a:spcPct val="107000"/>
                        </a:lnSpc>
                      </a:pPr>
                      <a:r>
                        <a:rPr lang="en-US" sz="1600" b="0" dirty="0">
                          <a:effectLst/>
                          <a:latin typeface="Times New Roman" panose="02020603050405020304" pitchFamily="18" charset="0"/>
                          <a:cs typeface="Times New Roman" panose="02020603050405020304" pitchFamily="18" charset="0"/>
                        </a:rPr>
                        <a:t>80,000.00</a:t>
                      </a:r>
                    </a:p>
                  </a:txBody>
                  <a:tcPr/>
                </a:tc>
                <a:extLst>
                  <a:ext uri="{0D108BD9-81ED-4DB2-BD59-A6C34878D82A}">
                    <a16:rowId xmlns:a16="http://schemas.microsoft.com/office/drawing/2014/main" val="4064835252"/>
                  </a:ext>
                </a:extLst>
              </a:tr>
              <a:tr h="117282">
                <a:tc>
                  <a:txBody>
                    <a:bodyPr/>
                    <a:lstStyle/>
                    <a:p>
                      <a:pPr>
                        <a:lnSpc>
                          <a:spcPct val="107000"/>
                        </a:lnSpc>
                      </a:pPr>
                      <a:r>
                        <a:rPr lang="en-US" sz="1600" b="0" dirty="0">
                          <a:effectLst/>
                          <a:latin typeface="Times New Roman" panose="02020603050405020304" pitchFamily="18" charset="0"/>
                          <a:cs typeface="Times New Roman" panose="02020603050405020304" pitchFamily="18" charset="0"/>
                        </a:rPr>
                        <a:t>2.</a:t>
                      </a:r>
                    </a:p>
                  </a:txBody>
                  <a:tcPr/>
                </a:tc>
                <a:tc>
                  <a:txBody>
                    <a:bodyPr/>
                    <a:lstStyle/>
                    <a:p>
                      <a:pPr>
                        <a:lnSpc>
                          <a:spcPct val="107000"/>
                        </a:lnSpc>
                      </a:pPr>
                      <a:r>
                        <a:rPr lang="en-US" sz="1600" b="0" dirty="0">
                          <a:effectLst/>
                          <a:latin typeface="Times New Roman" panose="02020603050405020304" pitchFamily="18" charset="0"/>
                          <a:cs typeface="Times New Roman" panose="02020603050405020304" pitchFamily="18" charset="0"/>
                        </a:rPr>
                        <a:t>Organize regular clean-up exercises at Asesewa, </a:t>
                      </a:r>
                      <a:r>
                        <a:rPr lang="en-US" sz="1600" b="0" dirty="0" err="1">
                          <a:effectLst/>
                          <a:latin typeface="Times New Roman" panose="02020603050405020304" pitchFamily="18" charset="0"/>
                          <a:cs typeface="Times New Roman" panose="02020603050405020304" pitchFamily="18" charset="0"/>
                        </a:rPr>
                        <a:t>Akateng</a:t>
                      </a:r>
                      <a:r>
                        <a:rPr lang="en-US" sz="1600" b="0" dirty="0">
                          <a:effectLst/>
                          <a:latin typeface="Times New Roman" panose="02020603050405020304" pitchFamily="18" charset="0"/>
                          <a:cs typeface="Times New Roman" panose="02020603050405020304" pitchFamily="18" charset="0"/>
                        </a:rPr>
                        <a:t>, </a:t>
                      </a:r>
                      <a:r>
                        <a:rPr lang="en-US" sz="1600" b="0" dirty="0" err="1">
                          <a:effectLst/>
                          <a:latin typeface="Times New Roman" panose="02020603050405020304" pitchFamily="18" charset="0"/>
                          <a:cs typeface="Times New Roman" panose="02020603050405020304" pitchFamily="18" charset="0"/>
                        </a:rPr>
                        <a:t>Sekesua</a:t>
                      </a:r>
                      <a:r>
                        <a:rPr lang="en-US" sz="1600" b="0" dirty="0">
                          <a:effectLst/>
                          <a:latin typeface="Times New Roman" panose="02020603050405020304" pitchFamily="18" charset="0"/>
                          <a:cs typeface="Times New Roman" panose="02020603050405020304" pitchFamily="18" charset="0"/>
                        </a:rPr>
                        <a:t>, </a:t>
                      </a:r>
                      <a:r>
                        <a:rPr lang="en-US" sz="1600" b="0" dirty="0" err="1">
                          <a:effectLst/>
                          <a:latin typeface="Times New Roman" panose="02020603050405020304" pitchFamily="18" charset="0"/>
                          <a:cs typeface="Times New Roman" panose="02020603050405020304" pitchFamily="18" charset="0"/>
                        </a:rPr>
                        <a:t>Otrokper</a:t>
                      </a:r>
                      <a:r>
                        <a:rPr lang="en-US" sz="1600" b="0" dirty="0">
                          <a:effectLst/>
                          <a:latin typeface="Times New Roman" panose="02020603050405020304" pitchFamily="18" charset="0"/>
                          <a:cs typeface="Times New Roman" panose="02020603050405020304" pitchFamily="18" charset="0"/>
                        </a:rPr>
                        <a:t> and </a:t>
                      </a:r>
                      <a:r>
                        <a:rPr lang="en-US" sz="1600" b="0" dirty="0" err="1">
                          <a:effectLst/>
                          <a:latin typeface="Times New Roman" panose="02020603050405020304" pitchFamily="18" charset="0"/>
                          <a:cs typeface="Times New Roman" panose="02020603050405020304" pitchFamily="18" charset="0"/>
                        </a:rPr>
                        <a:t>Akrusu</a:t>
                      </a:r>
                      <a:r>
                        <a:rPr lang="en-US" sz="1600" b="0" dirty="0">
                          <a:effectLst/>
                          <a:latin typeface="Times New Roman" panose="02020603050405020304" pitchFamily="18" charset="0"/>
                          <a:cs typeface="Times New Roman" panose="02020603050405020304" pitchFamily="18" charset="0"/>
                        </a:rPr>
                        <a:t>.</a:t>
                      </a:r>
                    </a:p>
                  </a:txBody>
                  <a:tcPr/>
                </a:tc>
                <a:tc>
                  <a:txBody>
                    <a:bodyPr/>
                    <a:lstStyle/>
                    <a:p>
                      <a:pPr algn="r">
                        <a:lnSpc>
                          <a:spcPct val="107000"/>
                        </a:lnSpc>
                      </a:pPr>
                      <a:r>
                        <a:rPr lang="en-US" sz="1600" b="0" dirty="0">
                          <a:effectLst/>
                          <a:latin typeface="Times New Roman" panose="02020603050405020304" pitchFamily="18" charset="0"/>
                          <a:cs typeface="Times New Roman" panose="02020603050405020304" pitchFamily="18" charset="0"/>
                        </a:rPr>
                        <a:t>8,000.00</a:t>
                      </a:r>
                    </a:p>
                  </a:txBody>
                  <a:tcPr/>
                </a:tc>
                <a:extLst>
                  <a:ext uri="{0D108BD9-81ED-4DB2-BD59-A6C34878D82A}">
                    <a16:rowId xmlns:a16="http://schemas.microsoft.com/office/drawing/2014/main" val="682158049"/>
                  </a:ext>
                </a:extLst>
              </a:tr>
              <a:tr h="421921">
                <a:tc>
                  <a:txBody>
                    <a:bodyPr/>
                    <a:lstStyle/>
                    <a:p>
                      <a:pPr>
                        <a:lnSpc>
                          <a:spcPct val="107000"/>
                        </a:lnSpc>
                      </a:pPr>
                      <a:r>
                        <a:rPr lang="en-US" sz="1600" b="0" dirty="0">
                          <a:effectLst/>
                          <a:latin typeface="Times New Roman" panose="02020603050405020304" pitchFamily="18" charset="0"/>
                          <a:cs typeface="Times New Roman" panose="02020603050405020304" pitchFamily="18" charset="0"/>
                        </a:rPr>
                        <a:t>3.</a:t>
                      </a:r>
                    </a:p>
                  </a:txBody>
                  <a:tcPr/>
                </a:tc>
                <a:tc>
                  <a:txBody>
                    <a:bodyPr/>
                    <a:lstStyle/>
                    <a:p>
                      <a:pPr>
                        <a:lnSpc>
                          <a:spcPct val="107000"/>
                        </a:lnSpc>
                      </a:pPr>
                      <a:r>
                        <a:rPr lang="en-US" sz="1600" b="0" dirty="0">
                          <a:effectLst/>
                          <a:latin typeface="Times New Roman" panose="02020603050405020304" pitchFamily="18" charset="0"/>
                          <a:cs typeface="Times New Roman" panose="02020603050405020304" pitchFamily="18" charset="0"/>
                        </a:rPr>
                        <a:t>Organize public education on excessive noise making, clean air, and environmentally friendly sand wining</a:t>
                      </a:r>
                    </a:p>
                  </a:txBody>
                  <a:tcPr/>
                </a:tc>
                <a:tc>
                  <a:txBody>
                    <a:bodyPr/>
                    <a:lstStyle/>
                    <a:p>
                      <a:pPr algn="r">
                        <a:lnSpc>
                          <a:spcPct val="107000"/>
                        </a:lnSpc>
                      </a:pPr>
                      <a:r>
                        <a:rPr lang="en-US" sz="1600" b="0" dirty="0">
                          <a:effectLst/>
                          <a:latin typeface="Times New Roman" panose="02020603050405020304" pitchFamily="18" charset="0"/>
                          <a:cs typeface="Times New Roman" panose="02020603050405020304" pitchFamily="18" charset="0"/>
                        </a:rPr>
                        <a:t>5,000.00</a:t>
                      </a:r>
                    </a:p>
                  </a:txBody>
                  <a:tcPr/>
                </a:tc>
                <a:extLst>
                  <a:ext uri="{0D108BD9-81ED-4DB2-BD59-A6C34878D82A}">
                    <a16:rowId xmlns:a16="http://schemas.microsoft.com/office/drawing/2014/main" val="3632239579"/>
                  </a:ext>
                </a:extLst>
              </a:tr>
              <a:tr h="421921">
                <a:tc>
                  <a:txBody>
                    <a:bodyPr/>
                    <a:lstStyle/>
                    <a:p>
                      <a:pPr>
                        <a:lnSpc>
                          <a:spcPct val="107000"/>
                        </a:lnSpc>
                      </a:pPr>
                      <a:r>
                        <a:rPr lang="en-US" sz="1600" b="0" dirty="0">
                          <a:effectLst/>
                          <a:latin typeface="Times New Roman" panose="02020603050405020304" pitchFamily="18" charset="0"/>
                          <a:cs typeface="Times New Roman" panose="02020603050405020304" pitchFamily="18" charset="0"/>
                        </a:rPr>
                        <a:t>4</a:t>
                      </a:r>
                    </a:p>
                  </a:txBody>
                  <a:tcPr/>
                </a:tc>
                <a:tc>
                  <a:txBody>
                    <a:bodyPr/>
                    <a:lstStyle/>
                    <a:p>
                      <a:pPr>
                        <a:lnSpc>
                          <a:spcPct val="107000"/>
                        </a:lnSpc>
                      </a:pPr>
                      <a:r>
                        <a:rPr lang="en-US" sz="1600" b="0" dirty="0">
                          <a:effectLst/>
                          <a:latin typeface="Times New Roman" panose="02020603050405020304" pitchFamily="18" charset="0"/>
                          <a:cs typeface="Times New Roman" panose="02020603050405020304" pitchFamily="18" charset="0"/>
                        </a:rPr>
                        <a:t>Procure sanitary tools, disinfectants, weedicides, and detergents</a:t>
                      </a:r>
                    </a:p>
                  </a:txBody>
                  <a:tcPr/>
                </a:tc>
                <a:tc>
                  <a:txBody>
                    <a:bodyPr/>
                    <a:lstStyle/>
                    <a:p>
                      <a:pPr algn="r">
                        <a:lnSpc>
                          <a:spcPct val="107000"/>
                        </a:lnSpc>
                      </a:pPr>
                      <a:r>
                        <a:rPr lang="en-US" sz="1600" b="0" dirty="0">
                          <a:effectLst/>
                          <a:latin typeface="Times New Roman" panose="02020603050405020304" pitchFamily="18" charset="0"/>
                          <a:cs typeface="Times New Roman" panose="02020603050405020304" pitchFamily="18" charset="0"/>
                        </a:rPr>
                        <a:t>8,000.00</a:t>
                      </a:r>
                    </a:p>
                  </a:txBody>
                  <a:tcPr/>
                </a:tc>
                <a:extLst>
                  <a:ext uri="{0D108BD9-81ED-4DB2-BD59-A6C34878D82A}">
                    <a16:rowId xmlns:a16="http://schemas.microsoft.com/office/drawing/2014/main" val="2026533420"/>
                  </a:ext>
                </a:extLst>
              </a:tr>
              <a:tr h="421921">
                <a:tc>
                  <a:txBody>
                    <a:bodyPr/>
                    <a:lstStyle/>
                    <a:p>
                      <a:pPr>
                        <a:lnSpc>
                          <a:spcPct val="107000"/>
                        </a:lnSpc>
                      </a:pPr>
                      <a:r>
                        <a:rPr lang="en-US" sz="1600" b="0" dirty="0">
                          <a:effectLst/>
                          <a:latin typeface="Times New Roman" panose="02020603050405020304" pitchFamily="18" charset="0"/>
                          <a:cs typeface="Times New Roman" panose="02020603050405020304" pitchFamily="18" charset="0"/>
                        </a:rPr>
                        <a:t>5</a:t>
                      </a:r>
                    </a:p>
                  </a:txBody>
                  <a:tcPr/>
                </a:tc>
                <a:tc>
                  <a:txBody>
                    <a:bodyPr/>
                    <a:lstStyle/>
                    <a:p>
                      <a:pPr>
                        <a:lnSpc>
                          <a:spcPct val="107000"/>
                        </a:lnSpc>
                      </a:pPr>
                      <a:r>
                        <a:rPr lang="en-US" sz="1600" b="0" dirty="0">
                          <a:effectLst/>
                          <a:latin typeface="Times New Roman" panose="02020603050405020304" pitchFamily="18" charset="0"/>
                          <a:cs typeface="Times New Roman" panose="02020603050405020304" pitchFamily="18" charset="0"/>
                        </a:rPr>
                        <a:t>Update and develop DESSAP</a:t>
                      </a:r>
                    </a:p>
                  </a:txBody>
                  <a:tcPr/>
                </a:tc>
                <a:tc>
                  <a:txBody>
                    <a:bodyPr/>
                    <a:lstStyle/>
                    <a:p>
                      <a:pPr algn="r">
                        <a:lnSpc>
                          <a:spcPct val="107000"/>
                        </a:lnSpc>
                      </a:pPr>
                      <a:r>
                        <a:rPr lang="en-US" sz="1600" b="0" dirty="0">
                          <a:effectLst/>
                          <a:latin typeface="Times New Roman" panose="02020603050405020304" pitchFamily="18" charset="0"/>
                          <a:cs typeface="Times New Roman" panose="02020603050405020304" pitchFamily="18" charset="0"/>
                        </a:rPr>
                        <a:t>50,000.00</a:t>
                      </a:r>
                    </a:p>
                  </a:txBody>
                  <a:tcPr/>
                </a:tc>
                <a:extLst>
                  <a:ext uri="{0D108BD9-81ED-4DB2-BD59-A6C34878D82A}">
                    <a16:rowId xmlns:a16="http://schemas.microsoft.com/office/drawing/2014/main" val="3151209732"/>
                  </a:ext>
                </a:extLst>
              </a:tr>
              <a:tr h="421921">
                <a:tc>
                  <a:txBody>
                    <a:bodyPr/>
                    <a:lstStyle/>
                    <a:p>
                      <a:pPr>
                        <a:lnSpc>
                          <a:spcPct val="107000"/>
                        </a:lnSpc>
                      </a:pPr>
                      <a:r>
                        <a:rPr lang="en-US" sz="1600" b="0" dirty="0">
                          <a:effectLst/>
                          <a:latin typeface="Times New Roman" panose="02020603050405020304" pitchFamily="18" charset="0"/>
                          <a:cs typeface="Times New Roman" panose="02020603050405020304" pitchFamily="18" charset="0"/>
                        </a:rPr>
                        <a:t>6</a:t>
                      </a:r>
                    </a:p>
                  </a:txBody>
                  <a:tcPr/>
                </a:tc>
                <a:tc>
                  <a:txBody>
                    <a:bodyPr/>
                    <a:lstStyle/>
                    <a:p>
                      <a:pPr>
                        <a:lnSpc>
                          <a:spcPct val="107000"/>
                        </a:lnSpc>
                      </a:pPr>
                      <a:r>
                        <a:rPr lang="en-US" sz="1600" b="0" dirty="0">
                          <a:effectLst/>
                          <a:latin typeface="Times New Roman" panose="02020603050405020304" pitchFamily="18" charset="0"/>
                          <a:cs typeface="Times New Roman" panose="02020603050405020304" pitchFamily="18" charset="0"/>
                        </a:rPr>
                        <a:t>Procure 2No. Motorbikes for the Environmental Health Unit.</a:t>
                      </a:r>
                    </a:p>
                  </a:txBody>
                  <a:tcPr/>
                </a:tc>
                <a:tc>
                  <a:txBody>
                    <a:bodyPr/>
                    <a:lstStyle/>
                    <a:p>
                      <a:pPr algn="r">
                        <a:lnSpc>
                          <a:spcPct val="107000"/>
                        </a:lnSpc>
                      </a:pPr>
                      <a:r>
                        <a:rPr lang="en-US" sz="1600" b="0" dirty="0">
                          <a:effectLst/>
                          <a:latin typeface="Times New Roman" panose="02020603050405020304" pitchFamily="18" charset="0"/>
                          <a:cs typeface="Times New Roman" panose="02020603050405020304" pitchFamily="18" charset="0"/>
                        </a:rPr>
                        <a:t>40,000.00</a:t>
                      </a:r>
                    </a:p>
                  </a:txBody>
                  <a:tcPr/>
                </a:tc>
                <a:extLst>
                  <a:ext uri="{0D108BD9-81ED-4DB2-BD59-A6C34878D82A}">
                    <a16:rowId xmlns:a16="http://schemas.microsoft.com/office/drawing/2014/main" val="1485092217"/>
                  </a:ext>
                </a:extLst>
              </a:tr>
              <a:tr h="421921">
                <a:tc>
                  <a:txBody>
                    <a:bodyPr/>
                    <a:lstStyle/>
                    <a:p>
                      <a:pPr>
                        <a:lnSpc>
                          <a:spcPct val="107000"/>
                        </a:lnSpc>
                      </a:pPr>
                      <a:r>
                        <a:rPr lang="en-US" sz="1600" b="0" dirty="0">
                          <a:effectLst/>
                          <a:latin typeface="Times New Roman" panose="02020603050405020304" pitchFamily="18" charset="0"/>
                          <a:cs typeface="Times New Roman" panose="02020603050405020304" pitchFamily="18" charset="0"/>
                        </a:rPr>
                        <a:t>7</a:t>
                      </a:r>
                    </a:p>
                  </a:txBody>
                  <a:tcPr/>
                </a:tc>
                <a:tc>
                  <a:txBody>
                    <a:bodyPr/>
                    <a:lstStyle/>
                    <a:p>
                      <a:pPr>
                        <a:lnSpc>
                          <a:spcPct val="107000"/>
                        </a:lnSpc>
                      </a:pPr>
                      <a:r>
                        <a:rPr lang="en-US" sz="1600" b="0" dirty="0">
                          <a:effectLst/>
                          <a:latin typeface="Times New Roman" panose="02020603050405020304" pitchFamily="18" charset="0"/>
                          <a:cs typeface="Times New Roman" panose="02020603050405020304" pitchFamily="18" charset="0"/>
                        </a:rPr>
                        <a:t>Rehabilitation of slaughter house at Asesewa</a:t>
                      </a:r>
                    </a:p>
                  </a:txBody>
                  <a:tcPr/>
                </a:tc>
                <a:tc>
                  <a:txBody>
                    <a:bodyPr/>
                    <a:lstStyle/>
                    <a:p>
                      <a:pPr algn="r">
                        <a:lnSpc>
                          <a:spcPct val="107000"/>
                        </a:lnSpc>
                      </a:pPr>
                      <a:r>
                        <a:rPr lang="en-US" sz="1600" b="0" dirty="0">
                          <a:effectLst/>
                          <a:latin typeface="Times New Roman" panose="02020603050405020304" pitchFamily="18" charset="0"/>
                          <a:cs typeface="Times New Roman" panose="02020603050405020304" pitchFamily="18" charset="0"/>
                        </a:rPr>
                        <a:t>5,000.00</a:t>
                      </a:r>
                    </a:p>
                  </a:txBody>
                  <a:tcPr/>
                </a:tc>
                <a:extLst>
                  <a:ext uri="{0D108BD9-81ED-4DB2-BD59-A6C34878D82A}">
                    <a16:rowId xmlns:a16="http://schemas.microsoft.com/office/drawing/2014/main" val="1906503363"/>
                  </a:ext>
                </a:extLst>
              </a:tr>
              <a:tr h="421921">
                <a:tc>
                  <a:txBody>
                    <a:bodyPr/>
                    <a:lstStyle/>
                    <a:p>
                      <a:pPr>
                        <a:lnSpc>
                          <a:spcPct val="107000"/>
                        </a:lnSpc>
                      </a:pPr>
                      <a:endParaRPr lang="en-US" sz="1600" b="0">
                        <a:effectLst/>
                        <a:latin typeface="Times New Roman" panose="02020603050405020304" pitchFamily="18" charset="0"/>
                        <a:cs typeface="Times New Roman" panose="02020603050405020304" pitchFamily="18" charset="0"/>
                      </a:endParaRPr>
                    </a:p>
                  </a:txBody>
                  <a:tcPr/>
                </a:tc>
                <a:tc>
                  <a:txBody>
                    <a:bodyPr/>
                    <a:lstStyle/>
                    <a:p>
                      <a:pPr>
                        <a:lnSpc>
                          <a:spcPct val="107000"/>
                        </a:lnSpc>
                      </a:pPr>
                      <a:r>
                        <a:rPr lang="en-US" sz="1600" b="1" dirty="0">
                          <a:effectLst/>
                          <a:latin typeface="Times New Roman" panose="02020603050405020304" pitchFamily="18" charset="0"/>
                          <a:cs typeface="Times New Roman" panose="02020603050405020304" pitchFamily="18" charset="0"/>
                        </a:rPr>
                        <a:t>Total</a:t>
                      </a:r>
                    </a:p>
                  </a:txBody>
                  <a:tcPr/>
                </a:tc>
                <a:tc>
                  <a:txBody>
                    <a:bodyPr/>
                    <a:lstStyle/>
                    <a:p>
                      <a:pPr algn="r">
                        <a:lnSpc>
                          <a:spcPct val="107000"/>
                        </a:lnSpc>
                      </a:pPr>
                      <a:r>
                        <a:rPr lang="en-US" sz="1600" b="1" dirty="0">
                          <a:effectLst/>
                          <a:latin typeface="Times New Roman" panose="02020603050405020304" pitchFamily="18" charset="0"/>
                          <a:cs typeface="Times New Roman" panose="02020603050405020304" pitchFamily="18" charset="0"/>
                        </a:rPr>
                        <a:t>196,000.00</a:t>
                      </a:r>
                    </a:p>
                  </a:txBody>
                  <a:tcPr/>
                </a:tc>
                <a:extLst>
                  <a:ext uri="{0D108BD9-81ED-4DB2-BD59-A6C34878D82A}">
                    <a16:rowId xmlns:a16="http://schemas.microsoft.com/office/drawing/2014/main" val="673279578"/>
                  </a:ext>
                </a:extLst>
              </a:tr>
            </a:tbl>
          </a:graphicData>
        </a:graphic>
      </p:graphicFrame>
      <p:sp>
        <p:nvSpPr>
          <p:cNvPr id="4" name="Slide Number Placeholder 3">
            <a:extLst>
              <a:ext uri="{FF2B5EF4-FFF2-40B4-BE49-F238E27FC236}">
                <a16:creationId xmlns:a16="http://schemas.microsoft.com/office/drawing/2014/main" id="{5B8EDA60-EEDB-4453-80B6-B2405263AB7C}"/>
              </a:ext>
            </a:extLst>
          </p:cNvPr>
          <p:cNvSpPr>
            <a:spLocks noGrp="1"/>
          </p:cNvSpPr>
          <p:nvPr>
            <p:ph type="sldNum" sz="quarter" idx="11"/>
          </p:nvPr>
        </p:nvSpPr>
        <p:spPr/>
        <p:txBody>
          <a:bodyPr/>
          <a:lstStyle/>
          <a:p>
            <a:fld id="{2392425C-E889-4A93-B643-0E993E815549}" type="slidenum">
              <a:rPr lang="en-US" smtClean="0"/>
              <a:t>68</a:t>
            </a:fld>
            <a:endParaRPr lang="en-US"/>
          </a:p>
        </p:txBody>
      </p:sp>
    </p:spTree>
    <p:extLst>
      <p:ext uri="{BB962C8B-B14F-4D97-AF65-F5344CB8AC3E}">
        <p14:creationId xmlns:p14="http://schemas.microsoft.com/office/powerpoint/2010/main" val="218729571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3C4CF-8083-8138-DD85-12DDA733BA4B}"/>
              </a:ext>
            </a:extLst>
          </p:cNvPr>
          <p:cNvSpPr>
            <a:spLocks noGrp="1"/>
          </p:cNvSpPr>
          <p:nvPr>
            <p:ph type="title"/>
          </p:nvPr>
        </p:nvSpPr>
        <p:spPr>
          <a:xfrm>
            <a:off x="896815" y="-28575"/>
            <a:ext cx="8247185" cy="1547446"/>
          </a:xfrm>
        </p:spPr>
        <p:txBody>
          <a:bodyPr/>
          <a:lstStyle/>
          <a:p>
            <a:pPr defTabSz="685800" fontAlgn="base">
              <a:spcBef>
                <a:spcPct val="0"/>
              </a:spcBef>
              <a:spcAft>
                <a:spcPct val="0"/>
              </a:spcAft>
            </a:pPr>
            <a:r>
              <a:rPr lang="en-US" sz="2400" dirty="0">
                <a:solidFill>
                  <a:schemeClr val="accent1"/>
                </a:solidFill>
                <a:latin typeface="Times New Roman" panose="02020603050405020304" pitchFamily="18" charset="0"/>
                <a:cs typeface="Times New Roman" panose="02020603050405020304" pitchFamily="18" charset="0"/>
              </a:rPr>
              <a:t>DP SUPPORTED PROGRAMMES CHILD RIGHT, PROTECTION AND PROMOTION, </a:t>
            </a:r>
          </a:p>
        </p:txBody>
      </p:sp>
      <p:graphicFrame>
        <p:nvGraphicFramePr>
          <p:cNvPr id="5" name="Content Placeholder 3"/>
          <p:cNvGraphicFramePr>
            <a:graphicFrameLocks/>
          </p:cNvGraphicFramePr>
          <p:nvPr>
            <p:extLst>
              <p:ext uri="{D42A27DB-BD31-4B8C-83A1-F6EECF244321}">
                <p14:modId xmlns:p14="http://schemas.microsoft.com/office/powerpoint/2010/main" val="1418789610"/>
              </p:ext>
            </p:extLst>
          </p:nvPr>
        </p:nvGraphicFramePr>
        <p:xfrm>
          <a:off x="477980" y="1705706"/>
          <a:ext cx="8111837" cy="2928428"/>
        </p:xfrm>
        <a:graphic>
          <a:graphicData uri="http://schemas.openxmlformats.org/drawingml/2006/table">
            <a:tbl>
              <a:tblPr firstRow="1" bandRow="1">
                <a:tableStyleId>{5940675A-B579-460E-94D1-54222C63F5DA}</a:tableStyleId>
              </a:tblPr>
              <a:tblGrid>
                <a:gridCol w="1277169">
                  <a:extLst>
                    <a:ext uri="{9D8B030D-6E8A-4147-A177-3AD203B41FA5}">
                      <a16:colId xmlns:a16="http://schemas.microsoft.com/office/drawing/2014/main" val="20000"/>
                    </a:ext>
                  </a:extLst>
                </a:gridCol>
                <a:gridCol w="3584716">
                  <a:extLst>
                    <a:ext uri="{9D8B030D-6E8A-4147-A177-3AD203B41FA5}">
                      <a16:colId xmlns:a16="http://schemas.microsoft.com/office/drawing/2014/main" val="20001"/>
                    </a:ext>
                  </a:extLst>
                </a:gridCol>
                <a:gridCol w="3249952">
                  <a:extLst>
                    <a:ext uri="{9D8B030D-6E8A-4147-A177-3AD203B41FA5}">
                      <a16:colId xmlns:a16="http://schemas.microsoft.com/office/drawing/2014/main" val="20002"/>
                    </a:ext>
                  </a:extLst>
                </a:gridCol>
              </a:tblGrid>
              <a:tr h="442547">
                <a:tc gridSpan="3">
                  <a:txBody>
                    <a:bodyPr/>
                    <a:lstStyle/>
                    <a:p>
                      <a:pPr algn="ctr"/>
                      <a:r>
                        <a:rPr lang="en-US" sz="1800" b="1" dirty="0">
                          <a:latin typeface="Times New Roman" panose="02020603050405020304" pitchFamily="18" charset="0"/>
                          <a:cs typeface="Times New Roman" panose="02020603050405020304" pitchFamily="18" charset="0"/>
                        </a:rPr>
                        <a:t>Child Right and Protection (UNICEF)</a:t>
                      </a:r>
                    </a:p>
                  </a:txBody>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10000"/>
                  </a:ext>
                </a:extLst>
              </a:tr>
              <a:tr h="442547">
                <a:tc>
                  <a:txBody>
                    <a:bodyPr/>
                    <a:lstStyle/>
                    <a:p>
                      <a:r>
                        <a:rPr lang="en-US" sz="1800" b="1" dirty="0">
                          <a:latin typeface="Times New Roman" panose="02020603050405020304" pitchFamily="18" charset="0"/>
                          <a:cs typeface="Times New Roman" panose="02020603050405020304" pitchFamily="18" charset="0"/>
                        </a:rPr>
                        <a:t>No</a:t>
                      </a:r>
                    </a:p>
                  </a:txBody>
                  <a:tcPr/>
                </a:tc>
                <a:tc>
                  <a:txBody>
                    <a:bodyPr/>
                    <a:lstStyle/>
                    <a:p>
                      <a:r>
                        <a:rPr lang="en-US" sz="1800" b="1" dirty="0">
                          <a:latin typeface="Times New Roman" panose="02020603050405020304" pitchFamily="18" charset="0"/>
                          <a:cs typeface="Times New Roman" panose="02020603050405020304" pitchFamily="18" charset="0"/>
                        </a:rPr>
                        <a:t>Name</a:t>
                      </a:r>
                      <a:r>
                        <a:rPr lang="en-US" sz="1800" b="1" baseline="0" dirty="0">
                          <a:latin typeface="Times New Roman" panose="02020603050405020304" pitchFamily="18" charset="0"/>
                          <a:cs typeface="Times New Roman" panose="02020603050405020304" pitchFamily="18" charset="0"/>
                        </a:rPr>
                        <a:t> of Activity/Project</a:t>
                      </a:r>
                      <a:endParaRPr lang="en-US" sz="1800" b="1" dirty="0">
                        <a:latin typeface="Times New Roman" panose="02020603050405020304" pitchFamily="18" charset="0"/>
                        <a:cs typeface="Times New Roman" panose="02020603050405020304" pitchFamily="18" charset="0"/>
                      </a:endParaRPr>
                    </a:p>
                  </a:txBody>
                  <a:tcPr/>
                </a:tc>
                <a:tc>
                  <a:txBody>
                    <a:bodyPr/>
                    <a:lstStyle/>
                    <a:p>
                      <a:pPr algn="r"/>
                      <a:r>
                        <a:rPr lang="en-US" sz="1800" b="1" dirty="0">
                          <a:latin typeface="Times New Roman" panose="02020603050405020304" pitchFamily="18" charset="0"/>
                          <a:cs typeface="Times New Roman" panose="02020603050405020304" pitchFamily="18" charset="0"/>
                        </a:rPr>
                        <a:t>Budget </a:t>
                      </a:r>
                    </a:p>
                  </a:txBody>
                  <a:tcPr/>
                </a:tc>
                <a:extLst>
                  <a:ext uri="{0D108BD9-81ED-4DB2-BD59-A6C34878D82A}">
                    <a16:rowId xmlns:a16="http://schemas.microsoft.com/office/drawing/2014/main" val="10001"/>
                  </a:ext>
                </a:extLst>
              </a:tr>
              <a:tr h="442547">
                <a:tc>
                  <a:txBody>
                    <a:bodyPr/>
                    <a:lstStyle/>
                    <a:p>
                      <a:r>
                        <a:rPr lang="en-US" sz="1800" b="1" dirty="0">
                          <a:latin typeface="Times New Roman" panose="02020603050405020304" pitchFamily="18" charset="0"/>
                          <a:cs typeface="Times New Roman" panose="02020603050405020304" pitchFamily="18" charset="0"/>
                        </a:rPr>
                        <a:t>1</a:t>
                      </a:r>
                    </a:p>
                  </a:txBody>
                  <a:tcPr/>
                </a:tc>
                <a:tc>
                  <a:txBody>
                    <a:bodyPr/>
                    <a:lstStyle/>
                    <a:p>
                      <a:r>
                        <a:rPr lang="en-US" sz="1600" b="0" dirty="0">
                          <a:latin typeface="Times New Roman" panose="02020603050405020304" pitchFamily="18" charset="0"/>
                          <a:cs typeface="Times New Roman" panose="02020603050405020304" pitchFamily="18" charset="0"/>
                        </a:rPr>
                        <a:t>To provide Social Welfare Services to 20 families</a:t>
                      </a:r>
                    </a:p>
                  </a:txBody>
                  <a:tcPr/>
                </a:tc>
                <a:tc>
                  <a:txBody>
                    <a:bodyPr/>
                    <a:lstStyle/>
                    <a:p>
                      <a:pPr algn="r"/>
                      <a:r>
                        <a:rPr lang="en-US" sz="1600" b="0" dirty="0">
                          <a:latin typeface="Times New Roman" panose="02020603050405020304" pitchFamily="18" charset="0"/>
                          <a:cs typeface="Times New Roman" panose="02020603050405020304" pitchFamily="18" charset="0"/>
                        </a:rPr>
                        <a:t>14,400.00</a:t>
                      </a:r>
                    </a:p>
                  </a:txBody>
                  <a:tcPr/>
                </a:tc>
                <a:extLst>
                  <a:ext uri="{0D108BD9-81ED-4DB2-BD59-A6C34878D82A}">
                    <a16:rowId xmlns:a16="http://schemas.microsoft.com/office/drawing/2014/main" val="10003"/>
                  </a:ext>
                </a:extLst>
              </a:tr>
              <a:tr h="442547">
                <a:tc>
                  <a:txBody>
                    <a:bodyPr/>
                    <a:lstStyle/>
                    <a:p>
                      <a:r>
                        <a:rPr lang="en-US" sz="1800" b="1" dirty="0">
                          <a:latin typeface="Times New Roman" panose="02020603050405020304" pitchFamily="18" charset="0"/>
                          <a:cs typeface="Times New Roman" panose="02020603050405020304" pitchFamily="18" charset="0"/>
                        </a:rPr>
                        <a:t>2</a:t>
                      </a:r>
                    </a:p>
                  </a:txBody>
                  <a:tcPr/>
                </a:tc>
                <a:tc>
                  <a:txBody>
                    <a:bodyPr/>
                    <a:lstStyle/>
                    <a:p>
                      <a:r>
                        <a:rPr lang="en-US" sz="1600" b="0" dirty="0">
                          <a:latin typeface="Times New Roman" panose="02020603050405020304" pitchFamily="18" charset="0"/>
                          <a:cs typeface="Times New Roman" panose="02020603050405020304" pitchFamily="18" charset="0"/>
                        </a:rPr>
                        <a:t>Engage 20 communities with child protection tool kits</a:t>
                      </a:r>
                    </a:p>
                  </a:txBody>
                  <a:tcPr/>
                </a:tc>
                <a:tc>
                  <a:txBody>
                    <a:bodyPr/>
                    <a:lstStyle/>
                    <a:p>
                      <a:pPr algn="r"/>
                      <a:r>
                        <a:rPr lang="en-US" sz="1600" b="0" dirty="0">
                          <a:latin typeface="Times New Roman" panose="02020603050405020304" pitchFamily="18" charset="0"/>
                          <a:cs typeface="Times New Roman" panose="02020603050405020304" pitchFamily="18" charset="0"/>
                        </a:rPr>
                        <a:t>9,000.00</a:t>
                      </a:r>
                    </a:p>
                  </a:txBody>
                  <a:tcPr/>
                </a:tc>
                <a:extLst>
                  <a:ext uri="{0D108BD9-81ED-4DB2-BD59-A6C34878D82A}">
                    <a16:rowId xmlns:a16="http://schemas.microsoft.com/office/drawing/2014/main" val="10004"/>
                  </a:ext>
                </a:extLst>
              </a:tr>
              <a:tr h="442547">
                <a:tc>
                  <a:txBody>
                    <a:bodyPr/>
                    <a:lstStyle/>
                    <a:p>
                      <a:r>
                        <a:rPr lang="en-US" sz="1800" b="1" dirty="0">
                          <a:latin typeface="Times New Roman" panose="02020603050405020304" pitchFamily="18" charset="0"/>
                          <a:cs typeface="Times New Roman" panose="02020603050405020304" pitchFamily="18" charset="0"/>
                        </a:rPr>
                        <a:t>3</a:t>
                      </a:r>
                    </a:p>
                  </a:txBody>
                  <a:tcPr/>
                </a:tc>
                <a:tc>
                  <a:txBody>
                    <a:bodyPr/>
                    <a:lstStyle/>
                    <a:p>
                      <a:r>
                        <a:rPr lang="en-US" sz="1600" b="0" dirty="0">
                          <a:latin typeface="Times New Roman" panose="02020603050405020304" pitchFamily="18" charset="0"/>
                          <a:cs typeface="Times New Roman" panose="02020603050405020304" pitchFamily="18" charset="0"/>
                        </a:rPr>
                        <a:t>Provision of office consumables</a:t>
                      </a:r>
                    </a:p>
                  </a:txBody>
                  <a:tcPr/>
                </a:tc>
                <a:tc>
                  <a:txBody>
                    <a:bodyPr/>
                    <a:lstStyle/>
                    <a:p>
                      <a:pPr algn="r"/>
                      <a:r>
                        <a:rPr lang="en-US" sz="1600" b="0" dirty="0">
                          <a:latin typeface="Times New Roman" panose="02020603050405020304" pitchFamily="18" charset="0"/>
                          <a:cs typeface="Times New Roman" panose="02020603050405020304" pitchFamily="18" charset="0"/>
                        </a:rPr>
                        <a:t>6,600.00</a:t>
                      </a:r>
                    </a:p>
                  </a:txBody>
                  <a:tcPr/>
                </a:tc>
                <a:extLst>
                  <a:ext uri="{0D108BD9-81ED-4DB2-BD59-A6C34878D82A}">
                    <a16:rowId xmlns:a16="http://schemas.microsoft.com/office/drawing/2014/main" val="10005"/>
                  </a:ext>
                </a:extLst>
              </a:tr>
              <a:tr h="442547">
                <a:tc>
                  <a:txBody>
                    <a:bodyPr/>
                    <a:lstStyle/>
                    <a:p>
                      <a:endParaRPr lang="en-US" sz="1800" b="1" dirty="0">
                        <a:latin typeface="Times New Roman" panose="02020603050405020304" pitchFamily="18" charset="0"/>
                        <a:cs typeface="Times New Roman" panose="02020603050405020304" pitchFamily="18" charset="0"/>
                      </a:endParaRPr>
                    </a:p>
                  </a:txBody>
                  <a:tcPr/>
                </a:tc>
                <a:tc>
                  <a:txBody>
                    <a:bodyPr/>
                    <a:lstStyle/>
                    <a:p>
                      <a:r>
                        <a:rPr lang="en-US" sz="1600" b="1" dirty="0">
                          <a:latin typeface="Times New Roman" panose="02020603050405020304" pitchFamily="18" charset="0"/>
                          <a:cs typeface="Times New Roman" panose="02020603050405020304" pitchFamily="18" charset="0"/>
                        </a:rPr>
                        <a:t>Total</a:t>
                      </a:r>
                    </a:p>
                  </a:txBody>
                  <a:tcPr/>
                </a:tc>
                <a:tc>
                  <a:txBody>
                    <a:bodyPr/>
                    <a:lstStyle/>
                    <a:p>
                      <a:pPr algn="r"/>
                      <a:r>
                        <a:rPr lang="en-US" sz="1600" b="1" dirty="0">
                          <a:latin typeface="Times New Roman" panose="02020603050405020304" pitchFamily="18" charset="0"/>
                          <a:cs typeface="Times New Roman" panose="02020603050405020304" pitchFamily="18" charset="0"/>
                        </a:rPr>
                        <a:t>30,000.00</a:t>
                      </a:r>
                    </a:p>
                  </a:txBody>
                  <a:tcPr/>
                </a:tc>
                <a:extLst>
                  <a:ext uri="{0D108BD9-81ED-4DB2-BD59-A6C34878D82A}">
                    <a16:rowId xmlns:a16="http://schemas.microsoft.com/office/drawing/2014/main" val="3077145669"/>
                  </a:ext>
                </a:extLst>
              </a:tr>
            </a:tbl>
          </a:graphicData>
        </a:graphic>
      </p:graphicFrame>
      <p:sp>
        <p:nvSpPr>
          <p:cNvPr id="4" name="Slide Number Placeholder 3">
            <a:extLst>
              <a:ext uri="{FF2B5EF4-FFF2-40B4-BE49-F238E27FC236}">
                <a16:creationId xmlns:a16="http://schemas.microsoft.com/office/drawing/2014/main" id="{7DD76E0E-4F7B-4801-A98C-4FE66DDA8A60}"/>
              </a:ext>
            </a:extLst>
          </p:cNvPr>
          <p:cNvSpPr>
            <a:spLocks noGrp="1"/>
          </p:cNvSpPr>
          <p:nvPr>
            <p:ph type="sldNum" sz="quarter" idx="11"/>
          </p:nvPr>
        </p:nvSpPr>
        <p:spPr/>
        <p:txBody>
          <a:bodyPr/>
          <a:lstStyle/>
          <a:p>
            <a:fld id="{2392425C-E889-4A93-B643-0E993E815549}" type="slidenum">
              <a:rPr lang="en-US" smtClean="0"/>
              <a:t>69</a:t>
            </a:fld>
            <a:endParaRPr lang="en-US"/>
          </a:p>
        </p:txBody>
      </p:sp>
    </p:spTree>
    <p:extLst>
      <p:ext uri="{BB962C8B-B14F-4D97-AF65-F5344CB8AC3E}">
        <p14:creationId xmlns:p14="http://schemas.microsoft.com/office/powerpoint/2010/main" val="295279983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3C4CF-8083-8138-DD85-12DDA733BA4B}"/>
              </a:ext>
            </a:extLst>
          </p:cNvPr>
          <p:cNvSpPr>
            <a:spLocks noGrp="1"/>
          </p:cNvSpPr>
          <p:nvPr>
            <p:ph type="title"/>
          </p:nvPr>
        </p:nvSpPr>
        <p:spPr>
          <a:xfrm>
            <a:off x="896815" y="0"/>
            <a:ext cx="8247185" cy="1547446"/>
          </a:xfrm>
        </p:spPr>
        <p:txBody>
          <a:bodyPr/>
          <a:lstStyle/>
          <a:p>
            <a:pPr defTabSz="685800" fontAlgn="base">
              <a:spcBef>
                <a:spcPct val="0"/>
              </a:spcBef>
              <a:spcAft>
                <a:spcPct val="0"/>
              </a:spcAft>
            </a:pPr>
            <a:r>
              <a:rPr lang="en-US" sz="2400" dirty="0">
                <a:solidFill>
                  <a:schemeClr val="accent1"/>
                </a:solidFill>
                <a:latin typeface="Times New Roman" panose="02020603050405020304" pitchFamily="18" charset="0"/>
                <a:cs typeface="Times New Roman" panose="02020603050405020304" pitchFamily="18" charset="0"/>
              </a:rPr>
              <a:t>DP SUPPORTED PROGRAMMES-GHANA PRODUCTIVE SAFETY NET PROJECT</a:t>
            </a:r>
          </a:p>
        </p:txBody>
      </p:sp>
      <p:graphicFrame>
        <p:nvGraphicFramePr>
          <p:cNvPr id="5" name="Content Placeholder 3"/>
          <p:cNvGraphicFramePr>
            <a:graphicFrameLocks/>
          </p:cNvGraphicFramePr>
          <p:nvPr>
            <p:extLst>
              <p:ext uri="{D42A27DB-BD31-4B8C-83A1-F6EECF244321}">
                <p14:modId xmlns:p14="http://schemas.microsoft.com/office/powerpoint/2010/main" val="3567313161"/>
              </p:ext>
            </p:extLst>
          </p:nvPr>
        </p:nvGraphicFramePr>
        <p:xfrm>
          <a:off x="328077" y="959533"/>
          <a:ext cx="8487846" cy="5182774"/>
        </p:xfrm>
        <a:graphic>
          <a:graphicData uri="http://schemas.openxmlformats.org/drawingml/2006/table">
            <a:tbl>
              <a:tblPr firstRow="1" bandRow="1">
                <a:tableStyleId>{5940675A-B579-460E-94D1-54222C63F5DA}</a:tableStyleId>
              </a:tblPr>
              <a:tblGrid>
                <a:gridCol w="519088">
                  <a:extLst>
                    <a:ext uri="{9D8B030D-6E8A-4147-A177-3AD203B41FA5}">
                      <a16:colId xmlns:a16="http://schemas.microsoft.com/office/drawing/2014/main" val="20000"/>
                    </a:ext>
                  </a:extLst>
                </a:gridCol>
                <a:gridCol w="4568161">
                  <a:extLst>
                    <a:ext uri="{9D8B030D-6E8A-4147-A177-3AD203B41FA5}">
                      <a16:colId xmlns:a16="http://schemas.microsoft.com/office/drawing/2014/main" val="20001"/>
                    </a:ext>
                  </a:extLst>
                </a:gridCol>
                <a:gridCol w="3400597">
                  <a:extLst>
                    <a:ext uri="{9D8B030D-6E8A-4147-A177-3AD203B41FA5}">
                      <a16:colId xmlns:a16="http://schemas.microsoft.com/office/drawing/2014/main" val="20002"/>
                    </a:ext>
                  </a:extLst>
                </a:gridCol>
              </a:tblGrid>
              <a:tr h="442547">
                <a:tc gridSpan="3">
                  <a:txBody>
                    <a:bodyPr/>
                    <a:lstStyle/>
                    <a:p>
                      <a:pPr algn="ctr"/>
                      <a:r>
                        <a:rPr lang="en-US" sz="1800" b="1" dirty="0">
                          <a:latin typeface="Times New Roman" panose="02020603050405020304" pitchFamily="18" charset="0"/>
                          <a:cs typeface="Times New Roman" panose="02020603050405020304" pitchFamily="18" charset="0"/>
                        </a:rPr>
                        <a:t>Ghana Productive Safety Net Project (GPSNP)</a:t>
                      </a:r>
                    </a:p>
                  </a:txBody>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10000"/>
                  </a:ext>
                </a:extLst>
              </a:tr>
              <a:tr h="442547">
                <a:tc>
                  <a:txBody>
                    <a:bodyPr/>
                    <a:lstStyle/>
                    <a:p>
                      <a:r>
                        <a:rPr lang="en-US" sz="1800" b="1" dirty="0">
                          <a:latin typeface="Times New Roman" panose="02020603050405020304" pitchFamily="18" charset="0"/>
                          <a:cs typeface="Times New Roman" panose="02020603050405020304" pitchFamily="18" charset="0"/>
                        </a:rPr>
                        <a:t>No</a:t>
                      </a:r>
                    </a:p>
                  </a:txBody>
                  <a:tcPr/>
                </a:tc>
                <a:tc>
                  <a:txBody>
                    <a:bodyPr/>
                    <a:lstStyle/>
                    <a:p>
                      <a:r>
                        <a:rPr lang="en-US" sz="1800" b="1" dirty="0">
                          <a:latin typeface="Times New Roman" panose="02020603050405020304" pitchFamily="18" charset="0"/>
                          <a:cs typeface="Times New Roman" panose="02020603050405020304" pitchFamily="18" charset="0"/>
                        </a:rPr>
                        <a:t>Name</a:t>
                      </a:r>
                      <a:r>
                        <a:rPr lang="en-US" sz="1800" b="1" baseline="0" dirty="0">
                          <a:latin typeface="Times New Roman" panose="02020603050405020304" pitchFamily="18" charset="0"/>
                          <a:cs typeface="Times New Roman" panose="02020603050405020304" pitchFamily="18" charset="0"/>
                        </a:rPr>
                        <a:t> of Activity/Project</a:t>
                      </a:r>
                      <a:endParaRPr lang="en-US" sz="1800" b="1" dirty="0">
                        <a:latin typeface="Times New Roman" panose="02020603050405020304" pitchFamily="18" charset="0"/>
                        <a:cs typeface="Times New Roman" panose="02020603050405020304" pitchFamily="18" charset="0"/>
                      </a:endParaRPr>
                    </a:p>
                  </a:txBody>
                  <a:tcPr/>
                </a:tc>
                <a:tc>
                  <a:txBody>
                    <a:bodyPr/>
                    <a:lstStyle/>
                    <a:p>
                      <a:pPr algn="r"/>
                      <a:r>
                        <a:rPr lang="en-US" sz="1800" b="1" dirty="0">
                          <a:latin typeface="Times New Roman" panose="02020603050405020304" pitchFamily="18" charset="0"/>
                          <a:cs typeface="Times New Roman" panose="02020603050405020304" pitchFamily="18" charset="0"/>
                        </a:rPr>
                        <a:t>Budget </a:t>
                      </a:r>
                    </a:p>
                  </a:txBody>
                  <a:tcPr anchor="ctr"/>
                </a:tc>
                <a:extLst>
                  <a:ext uri="{0D108BD9-81ED-4DB2-BD59-A6C34878D82A}">
                    <a16:rowId xmlns:a16="http://schemas.microsoft.com/office/drawing/2014/main" val="10001"/>
                  </a:ext>
                </a:extLst>
              </a:tr>
              <a:tr h="0">
                <a:tc>
                  <a:txBody>
                    <a:bodyPr/>
                    <a:lstStyle/>
                    <a:p>
                      <a:r>
                        <a:rPr lang="en-US" sz="1800" b="1" dirty="0">
                          <a:latin typeface="Times New Roman" panose="02020603050405020304" pitchFamily="18" charset="0"/>
                          <a:cs typeface="Times New Roman" panose="02020603050405020304" pitchFamily="18" charset="0"/>
                        </a:rPr>
                        <a:t>1</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600" b="0" dirty="0">
                          <a:latin typeface="Times New Roman" panose="02020603050405020304" pitchFamily="18" charset="0"/>
                          <a:cs typeface="Times New Roman" panose="02020603050405020304" pitchFamily="18" charset="0"/>
                        </a:rPr>
                        <a:t>Rehabilitation of </a:t>
                      </a:r>
                      <a:r>
                        <a:rPr lang="en-US" sz="1600" b="0" dirty="0" err="1">
                          <a:latin typeface="Times New Roman" panose="02020603050405020304" pitchFamily="18" charset="0"/>
                          <a:cs typeface="Times New Roman" panose="02020603050405020304" pitchFamily="18" charset="0"/>
                        </a:rPr>
                        <a:t>Anyaboni</a:t>
                      </a:r>
                      <a:r>
                        <a:rPr lang="en-US" sz="1600" b="0" dirty="0">
                          <a:latin typeface="Times New Roman" panose="02020603050405020304" pitchFamily="18" charset="0"/>
                          <a:cs typeface="Times New Roman" panose="02020603050405020304" pitchFamily="18" charset="0"/>
                        </a:rPr>
                        <a:t> old Town to </a:t>
                      </a:r>
                      <a:r>
                        <a:rPr lang="en-US" sz="1600" b="0" dirty="0" err="1">
                          <a:latin typeface="Times New Roman" panose="02020603050405020304" pitchFamily="18" charset="0"/>
                          <a:cs typeface="Times New Roman" panose="02020603050405020304" pitchFamily="18" charset="0"/>
                        </a:rPr>
                        <a:t>Dzogbe</a:t>
                      </a:r>
                      <a:r>
                        <a:rPr lang="en-US" sz="1600" b="0" dirty="0">
                          <a:latin typeface="Times New Roman" panose="02020603050405020304" pitchFamily="18" charset="0"/>
                          <a:cs typeface="Times New Roman" panose="02020603050405020304" pitchFamily="18" charset="0"/>
                        </a:rPr>
                        <a:t> Community Feeder Roads (3.km) GPSNP</a:t>
                      </a:r>
                    </a:p>
                  </a:txBody>
                  <a:tcPr/>
                </a:tc>
                <a:tc>
                  <a:txBody>
                    <a:bodyPr/>
                    <a:lstStyle/>
                    <a:p>
                      <a:pPr algn="r"/>
                      <a:r>
                        <a:rPr lang="en-US" sz="1600" b="0" dirty="0">
                          <a:latin typeface="Times New Roman" panose="02020603050405020304" pitchFamily="18" charset="0"/>
                          <a:cs typeface="Times New Roman" panose="02020603050405020304" pitchFamily="18" charset="0"/>
                        </a:rPr>
                        <a:t>600,000.00</a:t>
                      </a:r>
                    </a:p>
                  </a:txBody>
                  <a:tcPr anchor="b"/>
                </a:tc>
                <a:extLst>
                  <a:ext uri="{0D108BD9-81ED-4DB2-BD59-A6C34878D82A}">
                    <a16:rowId xmlns:a16="http://schemas.microsoft.com/office/drawing/2014/main" val="10002"/>
                  </a:ext>
                </a:extLst>
              </a:tr>
              <a:tr h="442547">
                <a:tc>
                  <a:txBody>
                    <a:bodyPr/>
                    <a:lstStyle/>
                    <a:p>
                      <a:r>
                        <a:rPr lang="en-US" sz="1800" b="1" dirty="0">
                          <a:latin typeface="Times New Roman" panose="02020603050405020304" pitchFamily="18" charset="0"/>
                          <a:cs typeface="Times New Roman" panose="02020603050405020304" pitchFamily="18" charset="0"/>
                        </a:rPr>
                        <a:t>2</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600" b="0" dirty="0">
                          <a:latin typeface="Times New Roman" panose="02020603050405020304" pitchFamily="18" charset="0"/>
                          <a:cs typeface="Times New Roman" panose="02020603050405020304" pitchFamily="18" charset="0"/>
                        </a:rPr>
                        <a:t>Rehabilitation of </a:t>
                      </a:r>
                      <a:r>
                        <a:rPr lang="en-US" sz="1600" b="0" dirty="0" err="1">
                          <a:latin typeface="Times New Roman" panose="02020603050405020304" pitchFamily="18" charset="0"/>
                          <a:cs typeface="Times New Roman" panose="02020603050405020304" pitchFamily="18" charset="0"/>
                        </a:rPr>
                        <a:t>Akrusu</a:t>
                      </a:r>
                      <a:r>
                        <a:rPr lang="en-US" sz="1600" b="0" dirty="0">
                          <a:latin typeface="Times New Roman" panose="02020603050405020304" pitchFamily="18" charset="0"/>
                          <a:cs typeface="Times New Roman" panose="02020603050405020304" pitchFamily="18" charset="0"/>
                        </a:rPr>
                        <a:t> Junction , </a:t>
                      </a:r>
                      <a:r>
                        <a:rPr lang="en-US" sz="1600" b="0" dirty="0" err="1">
                          <a:latin typeface="Times New Roman" panose="02020603050405020304" pitchFamily="18" charset="0"/>
                          <a:cs typeface="Times New Roman" panose="02020603050405020304" pitchFamily="18" charset="0"/>
                        </a:rPr>
                        <a:t>Asekeso</a:t>
                      </a:r>
                      <a:r>
                        <a:rPr lang="en-US" sz="1600" b="0" dirty="0">
                          <a:latin typeface="Times New Roman" panose="02020603050405020304" pitchFamily="18" charset="0"/>
                          <a:cs typeface="Times New Roman" panose="02020603050405020304" pitchFamily="18" charset="0"/>
                        </a:rPr>
                        <a:t> Junction Feeder Road (3.64km) GPSNP</a:t>
                      </a:r>
                    </a:p>
                  </a:txBody>
                  <a:tcPr/>
                </a:tc>
                <a:tc>
                  <a:txBody>
                    <a:bodyPr/>
                    <a:lstStyle/>
                    <a:p>
                      <a:pPr algn="r"/>
                      <a:r>
                        <a:rPr lang="en-US" sz="1600" b="0" dirty="0">
                          <a:latin typeface="Times New Roman" panose="02020603050405020304" pitchFamily="18" charset="0"/>
                          <a:cs typeface="Times New Roman" panose="02020603050405020304" pitchFamily="18" charset="0"/>
                        </a:rPr>
                        <a:t>600,000.00</a:t>
                      </a:r>
                    </a:p>
                  </a:txBody>
                  <a:tcPr anchor="b"/>
                </a:tc>
                <a:extLst>
                  <a:ext uri="{0D108BD9-81ED-4DB2-BD59-A6C34878D82A}">
                    <a16:rowId xmlns:a16="http://schemas.microsoft.com/office/drawing/2014/main" val="10003"/>
                  </a:ext>
                </a:extLst>
              </a:tr>
              <a:tr h="442547">
                <a:tc>
                  <a:txBody>
                    <a:bodyPr/>
                    <a:lstStyle/>
                    <a:p>
                      <a:r>
                        <a:rPr lang="en-US" sz="1800" b="1" dirty="0">
                          <a:latin typeface="Times New Roman" panose="02020603050405020304" pitchFamily="18" charset="0"/>
                          <a:cs typeface="Times New Roman" panose="02020603050405020304" pitchFamily="18" charset="0"/>
                        </a:rPr>
                        <a:t>3</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600" b="0" dirty="0">
                          <a:latin typeface="Times New Roman" panose="02020603050405020304" pitchFamily="18" charset="0"/>
                          <a:cs typeface="Times New Roman" panose="02020603050405020304" pitchFamily="18" charset="0"/>
                        </a:rPr>
                        <a:t>Maintenance of 10Ha Oil Palm plantation at </a:t>
                      </a:r>
                      <a:r>
                        <a:rPr lang="en-US" sz="1600" b="0" dirty="0" err="1">
                          <a:latin typeface="Times New Roman" panose="02020603050405020304" pitchFamily="18" charset="0"/>
                          <a:cs typeface="Times New Roman" panose="02020603050405020304" pitchFamily="18" charset="0"/>
                        </a:rPr>
                        <a:t>Anyaboni</a:t>
                      </a:r>
                      <a:endParaRPr lang="en-US" sz="1600" b="0" dirty="0">
                        <a:latin typeface="Times New Roman" panose="02020603050405020304" pitchFamily="18" charset="0"/>
                        <a:cs typeface="Times New Roman" panose="02020603050405020304" pitchFamily="18" charset="0"/>
                      </a:endParaRPr>
                    </a:p>
                  </a:txBody>
                  <a:tcPr/>
                </a:tc>
                <a:tc>
                  <a:txBody>
                    <a:bodyPr/>
                    <a:lstStyle/>
                    <a:p>
                      <a:pPr algn="r"/>
                      <a:r>
                        <a:rPr lang="en-US" sz="1600" b="0" dirty="0">
                          <a:latin typeface="Times New Roman" panose="02020603050405020304" pitchFamily="18" charset="0"/>
                          <a:cs typeface="Times New Roman" panose="02020603050405020304" pitchFamily="18" charset="0"/>
                        </a:rPr>
                        <a:t>25,000.00 </a:t>
                      </a:r>
                    </a:p>
                  </a:txBody>
                  <a:tcPr anchor="b"/>
                </a:tc>
                <a:extLst>
                  <a:ext uri="{0D108BD9-81ED-4DB2-BD59-A6C34878D82A}">
                    <a16:rowId xmlns:a16="http://schemas.microsoft.com/office/drawing/2014/main" val="10004"/>
                  </a:ext>
                </a:extLst>
              </a:tr>
              <a:tr h="442547">
                <a:tc>
                  <a:txBody>
                    <a:bodyPr/>
                    <a:lstStyle/>
                    <a:p>
                      <a:r>
                        <a:rPr lang="en-US" sz="1800" b="1" dirty="0">
                          <a:latin typeface="Times New Roman" panose="02020603050405020304" pitchFamily="18" charset="0"/>
                          <a:cs typeface="Times New Roman" panose="02020603050405020304" pitchFamily="18" charset="0"/>
                        </a:rPr>
                        <a:t>4</a:t>
                      </a:r>
                    </a:p>
                  </a:txBody>
                  <a:tcPr/>
                </a:tc>
                <a:tc>
                  <a:txBody>
                    <a:bodyPr/>
                    <a:lstStyle/>
                    <a:p>
                      <a:r>
                        <a:rPr lang="en-US" sz="1600" b="0" dirty="0">
                          <a:latin typeface="Times New Roman" panose="02020603050405020304" pitchFamily="18" charset="0"/>
                          <a:cs typeface="Times New Roman" panose="02020603050405020304" pitchFamily="18" charset="0"/>
                        </a:rPr>
                        <a:t>Expansion of 10Ha degraded Communal land using Mango trees at </a:t>
                      </a:r>
                      <a:r>
                        <a:rPr lang="en-US" sz="1600" b="0" dirty="0" err="1">
                          <a:latin typeface="Times New Roman" panose="02020603050405020304" pitchFamily="18" charset="0"/>
                          <a:cs typeface="Times New Roman" panose="02020603050405020304" pitchFamily="18" charset="0"/>
                        </a:rPr>
                        <a:t>Akrusu</a:t>
                      </a:r>
                      <a:endParaRPr lang="en-US" sz="1600" b="0" dirty="0">
                        <a:latin typeface="Times New Roman" panose="02020603050405020304" pitchFamily="18" charset="0"/>
                        <a:cs typeface="Times New Roman" panose="02020603050405020304" pitchFamily="18" charset="0"/>
                      </a:endParaRPr>
                    </a:p>
                  </a:txBody>
                  <a:tcPr/>
                </a:tc>
                <a:tc>
                  <a:txBody>
                    <a:bodyPr/>
                    <a:lstStyle/>
                    <a:p>
                      <a:pPr algn="r"/>
                      <a:r>
                        <a:rPr lang="en-US" sz="1600" b="0" dirty="0">
                          <a:latin typeface="Times New Roman" panose="02020603050405020304" pitchFamily="18" charset="0"/>
                          <a:cs typeface="Times New Roman" panose="02020603050405020304" pitchFamily="18" charset="0"/>
                        </a:rPr>
                        <a:t>100,000.00</a:t>
                      </a:r>
                    </a:p>
                  </a:txBody>
                  <a:tcPr anchor="b"/>
                </a:tc>
                <a:extLst>
                  <a:ext uri="{0D108BD9-81ED-4DB2-BD59-A6C34878D82A}">
                    <a16:rowId xmlns:a16="http://schemas.microsoft.com/office/drawing/2014/main" val="10005"/>
                  </a:ext>
                </a:extLst>
              </a:tr>
              <a:tr h="442547">
                <a:tc>
                  <a:txBody>
                    <a:bodyPr/>
                    <a:lstStyle/>
                    <a:p>
                      <a:r>
                        <a:rPr lang="en-US" sz="1800" b="1" dirty="0">
                          <a:latin typeface="Times New Roman" panose="02020603050405020304" pitchFamily="18" charset="0"/>
                          <a:cs typeface="Times New Roman" panose="02020603050405020304" pitchFamily="18" charset="0"/>
                        </a:rPr>
                        <a:t>5</a:t>
                      </a:r>
                    </a:p>
                  </a:txBody>
                  <a:tcPr/>
                </a:tc>
                <a:tc>
                  <a:txBody>
                    <a:bodyPr/>
                    <a:lstStyle/>
                    <a:p>
                      <a:r>
                        <a:rPr lang="en-US" sz="1600" b="0" dirty="0">
                          <a:latin typeface="Times New Roman" panose="02020603050405020304" pitchFamily="18" charset="0"/>
                          <a:cs typeface="Times New Roman" panose="02020603050405020304" pitchFamily="18" charset="0"/>
                        </a:rPr>
                        <a:t>Rehabilitation of 17Ha degraded communal land using Oil Palm trees including 20,000 seedling Nursery at </a:t>
                      </a:r>
                      <a:r>
                        <a:rPr lang="en-US" sz="1600" b="0" dirty="0" err="1">
                          <a:latin typeface="Times New Roman" panose="02020603050405020304" pitchFamily="18" charset="0"/>
                          <a:cs typeface="Times New Roman" panose="02020603050405020304" pitchFamily="18" charset="0"/>
                        </a:rPr>
                        <a:t>Abesre</a:t>
                      </a:r>
                      <a:endParaRPr lang="en-US" sz="1600" b="0" dirty="0">
                        <a:latin typeface="Times New Roman" panose="02020603050405020304" pitchFamily="18" charset="0"/>
                        <a:cs typeface="Times New Roman" panose="02020603050405020304" pitchFamily="18" charset="0"/>
                      </a:endParaRPr>
                    </a:p>
                  </a:txBody>
                  <a:tcPr/>
                </a:tc>
                <a:tc>
                  <a:txBody>
                    <a:bodyPr/>
                    <a:lstStyle/>
                    <a:p>
                      <a:pPr algn="r"/>
                      <a:r>
                        <a:rPr lang="en-US" sz="1600" b="0" dirty="0">
                          <a:latin typeface="Times New Roman" panose="02020603050405020304" pitchFamily="18" charset="0"/>
                          <a:cs typeface="Times New Roman" panose="02020603050405020304" pitchFamily="18" charset="0"/>
                        </a:rPr>
                        <a:t> 100,000.00 </a:t>
                      </a:r>
                    </a:p>
                    <a:p>
                      <a:pPr algn="r"/>
                      <a:endParaRPr lang="en-US" sz="1600" b="0" dirty="0">
                        <a:latin typeface="Times New Roman" panose="02020603050405020304" pitchFamily="18" charset="0"/>
                        <a:cs typeface="Times New Roman" panose="02020603050405020304" pitchFamily="18" charset="0"/>
                      </a:endParaRPr>
                    </a:p>
                  </a:txBody>
                  <a:tcPr anchor="b"/>
                </a:tc>
                <a:extLst>
                  <a:ext uri="{0D108BD9-81ED-4DB2-BD59-A6C34878D82A}">
                    <a16:rowId xmlns:a16="http://schemas.microsoft.com/office/drawing/2014/main" val="2542879482"/>
                  </a:ext>
                </a:extLst>
              </a:tr>
              <a:tr h="442547">
                <a:tc>
                  <a:txBody>
                    <a:bodyPr/>
                    <a:lstStyle/>
                    <a:p>
                      <a:r>
                        <a:rPr lang="en-US" sz="1800" b="1" dirty="0">
                          <a:latin typeface="Times New Roman" panose="02020603050405020304" pitchFamily="18" charset="0"/>
                          <a:cs typeface="Times New Roman" panose="02020603050405020304" pitchFamily="18" charset="0"/>
                        </a:rPr>
                        <a:t>6</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600" b="0" dirty="0">
                          <a:latin typeface="Times New Roman" panose="02020603050405020304" pitchFamily="18" charset="0"/>
                          <a:cs typeface="Times New Roman" panose="02020603050405020304" pitchFamily="18" charset="0"/>
                        </a:rPr>
                        <a:t>Maintenance of 10Ha degraded communal land using Mango trees at </a:t>
                      </a:r>
                      <a:r>
                        <a:rPr lang="en-US" sz="1600" b="0" dirty="0" err="1">
                          <a:latin typeface="Times New Roman" panose="02020603050405020304" pitchFamily="18" charset="0"/>
                          <a:cs typeface="Times New Roman" panose="02020603050405020304" pitchFamily="18" charset="0"/>
                        </a:rPr>
                        <a:t>Akrusu</a:t>
                      </a:r>
                      <a:endParaRPr lang="en-US" sz="1600" b="0" dirty="0">
                        <a:latin typeface="Times New Roman" panose="02020603050405020304" pitchFamily="18" charset="0"/>
                        <a:cs typeface="Times New Roman" panose="02020603050405020304" pitchFamily="18" charset="0"/>
                      </a:endParaRPr>
                    </a:p>
                  </a:txBody>
                  <a:tcPr/>
                </a:tc>
                <a:tc>
                  <a:txBody>
                    <a:bodyPr/>
                    <a:lstStyle/>
                    <a:p>
                      <a:pPr algn="r"/>
                      <a:r>
                        <a:rPr lang="en-US" sz="1600" b="0" dirty="0">
                          <a:latin typeface="Times New Roman" panose="02020603050405020304" pitchFamily="18" charset="0"/>
                          <a:cs typeface="Times New Roman" panose="02020603050405020304" pitchFamily="18" charset="0"/>
                        </a:rPr>
                        <a:t>25,000.00</a:t>
                      </a:r>
                    </a:p>
                  </a:txBody>
                  <a:tcPr anchor="b"/>
                </a:tc>
                <a:extLst>
                  <a:ext uri="{0D108BD9-81ED-4DB2-BD59-A6C34878D82A}">
                    <a16:rowId xmlns:a16="http://schemas.microsoft.com/office/drawing/2014/main" val="3834610494"/>
                  </a:ext>
                </a:extLst>
              </a:tr>
              <a:tr h="442547">
                <a:tc>
                  <a:txBody>
                    <a:bodyPr/>
                    <a:lstStyle/>
                    <a:p>
                      <a:r>
                        <a:rPr lang="en-US" sz="1800" b="1" dirty="0">
                          <a:latin typeface="Times New Roman" panose="02020603050405020304" pitchFamily="18" charset="0"/>
                          <a:cs typeface="Times New Roman" panose="02020603050405020304" pitchFamily="18" charset="0"/>
                        </a:rPr>
                        <a:t>7</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600" b="0" dirty="0">
                          <a:latin typeface="Times New Roman" panose="02020603050405020304" pitchFamily="18" charset="0"/>
                          <a:cs typeface="Times New Roman" panose="02020603050405020304" pitchFamily="18" charset="0"/>
                        </a:rPr>
                        <a:t>Rehabilitation of 10Ha degraded communal land using Cashew trees at </a:t>
                      </a:r>
                      <a:r>
                        <a:rPr lang="en-US" sz="1600" b="0" dirty="0" err="1">
                          <a:latin typeface="Times New Roman" panose="02020603050405020304" pitchFamily="18" charset="0"/>
                          <a:cs typeface="Times New Roman" panose="02020603050405020304" pitchFamily="18" charset="0"/>
                        </a:rPr>
                        <a:t>Akotoe</a:t>
                      </a:r>
                      <a:endParaRPr lang="en-US" sz="1600" b="0" dirty="0">
                        <a:latin typeface="Times New Roman" panose="02020603050405020304" pitchFamily="18" charset="0"/>
                        <a:cs typeface="Times New Roman" panose="02020603050405020304" pitchFamily="18" charset="0"/>
                      </a:endParaRPr>
                    </a:p>
                  </a:txBody>
                  <a:tcPr/>
                </a:tc>
                <a:tc>
                  <a:txBody>
                    <a:bodyPr/>
                    <a:lstStyle/>
                    <a:p>
                      <a:pPr algn="r"/>
                      <a:r>
                        <a:rPr lang="en-US" sz="1600" b="0" dirty="0">
                          <a:latin typeface="Times New Roman" panose="02020603050405020304" pitchFamily="18" charset="0"/>
                          <a:cs typeface="Times New Roman" panose="02020603050405020304" pitchFamily="18" charset="0"/>
                        </a:rPr>
                        <a:t> 100,000.00 </a:t>
                      </a:r>
                    </a:p>
                  </a:txBody>
                  <a:tcPr anchor="b"/>
                </a:tc>
                <a:extLst>
                  <a:ext uri="{0D108BD9-81ED-4DB2-BD59-A6C34878D82A}">
                    <a16:rowId xmlns:a16="http://schemas.microsoft.com/office/drawing/2014/main" val="2745206972"/>
                  </a:ext>
                </a:extLst>
              </a:tr>
            </a:tbl>
          </a:graphicData>
        </a:graphic>
      </p:graphicFrame>
      <p:sp>
        <p:nvSpPr>
          <p:cNvPr id="4" name="Slide Number Placeholder 3">
            <a:extLst>
              <a:ext uri="{FF2B5EF4-FFF2-40B4-BE49-F238E27FC236}">
                <a16:creationId xmlns:a16="http://schemas.microsoft.com/office/drawing/2014/main" id="{F9F9E8AD-F05E-48A7-A1AA-6F91130D8C2A}"/>
              </a:ext>
            </a:extLst>
          </p:cNvPr>
          <p:cNvSpPr>
            <a:spLocks noGrp="1"/>
          </p:cNvSpPr>
          <p:nvPr>
            <p:ph type="sldNum" sz="quarter" idx="11"/>
          </p:nvPr>
        </p:nvSpPr>
        <p:spPr/>
        <p:txBody>
          <a:bodyPr/>
          <a:lstStyle/>
          <a:p>
            <a:fld id="{2392425C-E889-4A93-B643-0E993E815549}" type="slidenum">
              <a:rPr lang="en-US" smtClean="0"/>
              <a:t>70</a:t>
            </a:fld>
            <a:endParaRPr lang="en-US"/>
          </a:p>
        </p:txBody>
      </p:sp>
    </p:spTree>
    <p:extLst>
      <p:ext uri="{BB962C8B-B14F-4D97-AF65-F5344CB8AC3E}">
        <p14:creationId xmlns:p14="http://schemas.microsoft.com/office/powerpoint/2010/main" val="224291920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3C4CF-8083-8138-DD85-12DDA733BA4B}"/>
              </a:ext>
            </a:extLst>
          </p:cNvPr>
          <p:cNvSpPr>
            <a:spLocks noGrp="1"/>
          </p:cNvSpPr>
          <p:nvPr>
            <p:ph type="title"/>
          </p:nvPr>
        </p:nvSpPr>
        <p:spPr>
          <a:xfrm>
            <a:off x="896815" y="0"/>
            <a:ext cx="8247185" cy="1547446"/>
          </a:xfrm>
        </p:spPr>
        <p:txBody>
          <a:bodyPr/>
          <a:lstStyle/>
          <a:p>
            <a:pPr defTabSz="685800" fontAlgn="base">
              <a:spcBef>
                <a:spcPct val="0"/>
              </a:spcBef>
              <a:spcAft>
                <a:spcPct val="0"/>
              </a:spcAft>
            </a:pPr>
            <a:r>
              <a:rPr lang="en-US" sz="2400" dirty="0">
                <a:solidFill>
                  <a:schemeClr val="accent1"/>
                </a:solidFill>
                <a:latin typeface="Times New Roman" panose="02020603050405020304" pitchFamily="18" charset="0"/>
                <a:cs typeface="Times New Roman" panose="02020603050405020304" pitchFamily="18" charset="0"/>
              </a:rPr>
              <a:t>DP SUPPORTED PROGRAMMES SAFETY NET PROJECT</a:t>
            </a:r>
          </a:p>
        </p:txBody>
      </p:sp>
      <p:graphicFrame>
        <p:nvGraphicFramePr>
          <p:cNvPr id="5" name="Content Placeholder 3"/>
          <p:cNvGraphicFramePr>
            <a:graphicFrameLocks/>
          </p:cNvGraphicFramePr>
          <p:nvPr>
            <p:extLst>
              <p:ext uri="{D42A27DB-BD31-4B8C-83A1-F6EECF244321}">
                <p14:modId xmlns:p14="http://schemas.microsoft.com/office/powerpoint/2010/main" val="917170401"/>
              </p:ext>
            </p:extLst>
          </p:nvPr>
        </p:nvGraphicFramePr>
        <p:xfrm>
          <a:off x="403513" y="1020171"/>
          <a:ext cx="8111837" cy="5230255"/>
        </p:xfrm>
        <a:graphic>
          <a:graphicData uri="http://schemas.openxmlformats.org/drawingml/2006/table">
            <a:tbl>
              <a:tblPr firstRow="1" bandRow="1">
                <a:tableStyleId>{5940675A-B579-460E-94D1-54222C63F5DA}</a:tableStyleId>
              </a:tblPr>
              <a:tblGrid>
                <a:gridCol w="806722">
                  <a:extLst>
                    <a:ext uri="{9D8B030D-6E8A-4147-A177-3AD203B41FA5}">
                      <a16:colId xmlns:a16="http://schemas.microsoft.com/office/drawing/2014/main" val="20000"/>
                    </a:ext>
                  </a:extLst>
                </a:gridCol>
                <a:gridCol w="4055163">
                  <a:extLst>
                    <a:ext uri="{9D8B030D-6E8A-4147-A177-3AD203B41FA5}">
                      <a16:colId xmlns:a16="http://schemas.microsoft.com/office/drawing/2014/main" val="20001"/>
                    </a:ext>
                  </a:extLst>
                </a:gridCol>
                <a:gridCol w="3249952">
                  <a:extLst>
                    <a:ext uri="{9D8B030D-6E8A-4147-A177-3AD203B41FA5}">
                      <a16:colId xmlns:a16="http://schemas.microsoft.com/office/drawing/2014/main" val="20002"/>
                    </a:ext>
                  </a:extLst>
                </a:gridCol>
              </a:tblGrid>
              <a:tr h="442547">
                <a:tc gridSpan="3">
                  <a:txBody>
                    <a:bodyPr/>
                    <a:lstStyle/>
                    <a:p>
                      <a:pPr algn="ctr"/>
                      <a:r>
                        <a:rPr lang="en-US" sz="1800" b="1" dirty="0">
                          <a:latin typeface="Times New Roman" panose="02020603050405020304" pitchFamily="18" charset="0"/>
                          <a:cs typeface="Times New Roman" panose="02020603050405020304" pitchFamily="18" charset="0"/>
                        </a:rPr>
                        <a:t>Ghana Productive Safety Net Project (GPSNP)</a:t>
                      </a:r>
                    </a:p>
                    <a:p>
                      <a:pPr algn="ctr"/>
                      <a:endParaRPr lang="en-US" sz="1800" b="1" dirty="0">
                        <a:latin typeface="Times New Roman" panose="02020603050405020304" pitchFamily="18" charset="0"/>
                        <a:cs typeface="Times New Roman" panose="02020603050405020304" pitchFamily="18" charset="0"/>
                      </a:endParaRPr>
                    </a:p>
                  </a:txBody>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10000"/>
                  </a:ext>
                </a:extLst>
              </a:tr>
              <a:tr h="442547">
                <a:tc>
                  <a:txBody>
                    <a:bodyPr/>
                    <a:lstStyle/>
                    <a:p>
                      <a:r>
                        <a:rPr lang="en-US" sz="1800" b="1" dirty="0"/>
                        <a:t>No</a:t>
                      </a:r>
                    </a:p>
                  </a:txBody>
                  <a:tcPr/>
                </a:tc>
                <a:tc>
                  <a:txBody>
                    <a:bodyPr/>
                    <a:lstStyle/>
                    <a:p>
                      <a:r>
                        <a:rPr lang="en-US" sz="1800" b="1" dirty="0">
                          <a:latin typeface="Times New Roman" panose="02020603050405020304" pitchFamily="18" charset="0"/>
                          <a:cs typeface="Times New Roman" panose="02020603050405020304" pitchFamily="18" charset="0"/>
                        </a:rPr>
                        <a:t>Name</a:t>
                      </a:r>
                      <a:r>
                        <a:rPr lang="en-US" sz="1800" b="1" baseline="0" dirty="0">
                          <a:latin typeface="Times New Roman" panose="02020603050405020304" pitchFamily="18" charset="0"/>
                          <a:cs typeface="Times New Roman" panose="02020603050405020304" pitchFamily="18" charset="0"/>
                        </a:rPr>
                        <a:t> of Activity/Project</a:t>
                      </a:r>
                      <a:endParaRPr lang="en-US" sz="1800" b="1" dirty="0">
                        <a:latin typeface="Times New Roman" panose="02020603050405020304" pitchFamily="18" charset="0"/>
                        <a:cs typeface="Times New Roman" panose="02020603050405020304" pitchFamily="18" charset="0"/>
                      </a:endParaRPr>
                    </a:p>
                  </a:txBody>
                  <a:tcPr/>
                </a:tc>
                <a:tc>
                  <a:txBody>
                    <a:bodyPr/>
                    <a:lstStyle/>
                    <a:p>
                      <a:r>
                        <a:rPr lang="en-US" sz="1800" b="1" dirty="0">
                          <a:latin typeface="Times New Roman" panose="02020603050405020304" pitchFamily="18" charset="0"/>
                          <a:cs typeface="Times New Roman" panose="02020603050405020304" pitchFamily="18" charset="0"/>
                        </a:rPr>
                        <a:t>Budget </a:t>
                      </a:r>
                    </a:p>
                  </a:txBody>
                  <a:tcPr/>
                </a:tc>
                <a:extLst>
                  <a:ext uri="{0D108BD9-81ED-4DB2-BD59-A6C34878D82A}">
                    <a16:rowId xmlns:a16="http://schemas.microsoft.com/office/drawing/2014/main" val="10001"/>
                  </a:ext>
                </a:extLst>
              </a:tr>
              <a:tr h="442547">
                <a:tc>
                  <a:txBody>
                    <a:bodyPr/>
                    <a:lstStyle/>
                    <a:p>
                      <a:r>
                        <a:rPr lang="en-US" sz="1800" b="1" dirty="0"/>
                        <a:t>8</a:t>
                      </a:r>
                    </a:p>
                  </a:txBody>
                  <a:tcPr/>
                </a:tc>
                <a:tc>
                  <a:txBody>
                    <a:bodyPr/>
                    <a:lstStyle/>
                    <a:p>
                      <a:r>
                        <a:rPr lang="en-US" sz="1600" b="0" dirty="0">
                          <a:latin typeface="Times New Roman" panose="02020603050405020304" pitchFamily="18" charset="0"/>
                          <a:cs typeface="Times New Roman" panose="02020603050405020304" pitchFamily="18" charset="0"/>
                        </a:rPr>
                        <a:t>Selection of Beneficiary Communities under PI (Desk work) GPSNP</a:t>
                      </a:r>
                    </a:p>
                  </a:txBody>
                  <a:tcPr/>
                </a:tc>
                <a:tc>
                  <a:txBody>
                    <a:bodyPr/>
                    <a:lstStyle/>
                    <a:p>
                      <a:pPr algn="r"/>
                      <a:r>
                        <a:rPr lang="en-US" sz="1600" b="0" dirty="0">
                          <a:latin typeface="Times New Roman" panose="02020603050405020304" pitchFamily="18" charset="0"/>
                          <a:cs typeface="Times New Roman" panose="02020603050405020304" pitchFamily="18" charset="0"/>
                        </a:rPr>
                        <a:t>20,000.00</a:t>
                      </a:r>
                    </a:p>
                  </a:txBody>
                  <a:tcPr/>
                </a:tc>
                <a:extLst>
                  <a:ext uri="{0D108BD9-81ED-4DB2-BD59-A6C34878D82A}">
                    <a16:rowId xmlns:a16="http://schemas.microsoft.com/office/drawing/2014/main" val="10002"/>
                  </a:ext>
                </a:extLst>
              </a:tr>
              <a:tr h="442547">
                <a:tc>
                  <a:txBody>
                    <a:bodyPr/>
                    <a:lstStyle/>
                    <a:p>
                      <a:r>
                        <a:rPr lang="en-US" sz="1800" b="1" dirty="0"/>
                        <a:t>9</a:t>
                      </a:r>
                    </a:p>
                  </a:txBody>
                  <a:tcPr/>
                </a:tc>
                <a:tc>
                  <a:txBody>
                    <a:bodyPr/>
                    <a:lstStyle/>
                    <a:p>
                      <a:r>
                        <a:rPr lang="en-US" sz="1600" b="0" dirty="0">
                          <a:latin typeface="Times New Roman" panose="02020603050405020304" pitchFamily="18" charset="0"/>
                          <a:cs typeface="Times New Roman" panose="02020603050405020304" pitchFamily="18" charset="0"/>
                        </a:rPr>
                        <a:t>Monitoring and Coaching of PI Beneficiaries (GPSNP)</a:t>
                      </a:r>
                    </a:p>
                  </a:txBody>
                  <a:tcPr/>
                </a:tc>
                <a:tc>
                  <a:txBody>
                    <a:bodyPr/>
                    <a:lstStyle/>
                    <a:p>
                      <a:pPr algn="r"/>
                      <a:r>
                        <a:rPr lang="en-US" sz="1600" b="0" dirty="0">
                          <a:latin typeface="Times New Roman" panose="02020603050405020304" pitchFamily="18" charset="0"/>
                          <a:cs typeface="Times New Roman" panose="02020603050405020304" pitchFamily="18" charset="0"/>
                        </a:rPr>
                        <a:t>30,000.00</a:t>
                      </a:r>
                    </a:p>
                  </a:txBody>
                  <a:tcPr/>
                </a:tc>
                <a:extLst>
                  <a:ext uri="{0D108BD9-81ED-4DB2-BD59-A6C34878D82A}">
                    <a16:rowId xmlns:a16="http://schemas.microsoft.com/office/drawing/2014/main" val="10003"/>
                  </a:ext>
                </a:extLst>
              </a:tr>
              <a:tr h="442547">
                <a:tc>
                  <a:txBody>
                    <a:bodyPr/>
                    <a:lstStyle/>
                    <a:p>
                      <a:r>
                        <a:rPr lang="en-US" sz="1800" b="1" dirty="0"/>
                        <a:t>10</a:t>
                      </a:r>
                    </a:p>
                  </a:txBody>
                  <a:tcPr/>
                </a:tc>
                <a:tc>
                  <a:txBody>
                    <a:bodyPr/>
                    <a:lstStyle/>
                    <a:p>
                      <a:r>
                        <a:rPr lang="en-US" sz="1600" b="0" dirty="0">
                          <a:latin typeface="Times New Roman" panose="02020603050405020304" pitchFamily="18" charset="0"/>
                          <a:cs typeface="Times New Roman" panose="02020603050405020304" pitchFamily="18" charset="0"/>
                        </a:rPr>
                        <a:t>Office Accessories and Consumables</a:t>
                      </a:r>
                    </a:p>
                  </a:txBody>
                  <a:tcPr/>
                </a:tc>
                <a:tc>
                  <a:txBody>
                    <a:bodyPr/>
                    <a:lstStyle/>
                    <a:p>
                      <a:pPr algn="r"/>
                      <a:r>
                        <a:rPr lang="en-US" sz="1600" b="0" dirty="0">
                          <a:latin typeface="Times New Roman" panose="02020603050405020304" pitchFamily="18" charset="0"/>
                          <a:cs typeface="Times New Roman" panose="02020603050405020304" pitchFamily="18" charset="0"/>
                        </a:rPr>
                        <a:t>40,000.00</a:t>
                      </a:r>
                    </a:p>
                  </a:txBody>
                  <a:tcPr/>
                </a:tc>
                <a:extLst>
                  <a:ext uri="{0D108BD9-81ED-4DB2-BD59-A6C34878D82A}">
                    <a16:rowId xmlns:a16="http://schemas.microsoft.com/office/drawing/2014/main" val="10004"/>
                  </a:ext>
                </a:extLst>
              </a:tr>
              <a:tr h="442547">
                <a:tc>
                  <a:txBody>
                    <a:bodyPr/>
                    <a:lstStyle/>
                    <a:p>
                      <a:r>
                        <a:rPr lang="en-US" sz="1800" b="1" dirty="0"/>
                        <a:t>11</a:t>
                      </a:r>
                    </a:p>
                  </a:txBody>
                  <a:tcPr/>
                </a:tc>
                <a:tc>
                  <a:txBody>
                    <a:bodyPr/>
                    <a:lstStyle/>
                    <a:p>
                      <a:r>
                        <a:rPr lang="en-US" sz="1600" b="0" dirty="0">
                          <a:latin typeface="Times New Roman" panose="02020603050405020304" pitchFamily="18" charset="0"/>
                          <a:cs typeface="Times New Roman" panose="02020603050405020304" pitchFamily="18" charset="0"/>
                        </a:rPr>
                        <a:t>Meetings and Conferences</a:t>
                      </a:r>
                    </a:p>
                  </a:txBody>
                  <a:tcPr/>
                </a:tc>
                <a:tc>
                  <a:txBody>
                    <a:bodyPr/>
                    <a:lstStyle/>
                    <a:p>
                      <a:pPr algn="r"/>
                      <a:r>
                        <a:rPr lang="en-US" sz="1600" b="0" dirty="0">
                          <a:latin typeface="Times New Roman" panose="02020603050405020304" pitchFamily="18" charset="0"/>
                          <a:cs typeface="Times New Roman" panose="02020603050405020304" pitchFamily="18" charset="0"/>
                        </a:rPr>
                        <a:t>40,000.00</a:t>
                      </a:r>
                    </a:p>
                  </a:txBody>
                  <a:tcPr/>
                </a:tc>
                <a:extLst>
                  <a:ext uri="{0D108BD9-81ED-4DB2-BD59-A6C34878D82A}">
                    <a16:rowId xmlns:a16="http://schemas.microsoft.com/office/drawing/2014/main" val="10005"/>
                  </a:ext>
                </a:extLst>
              </a:tr>
              <a:tr h="442547">
                <a:tc>
                  <a:txBody>
                    <a:bodyPr/>
                    <a:lstStyle/>
                    <a:p>
                      <a:r>
                        <a:rPr lang="en-US" sz="1800" b="1" dirty="0"/>
                        <a:t>12</a:t>
                      </a:r>
                    </a:p>
                  </a:txBody>
                  <a:tcPr/>
                </a:tc>
                <a:tc>
                  <a:txBody>
                    <a:bodyPr/>
                    <a:lstStyle/>
                    <a:p>
                      <a:r>
                        <a:rPr lang="en-US" sz="1600" b="0" dirty="0">
                          <a:latin typeface="Times New Roman" panose="02020603050405020304" pitchFamily="18" charset="0"/>
                          <a:cs typeface="Times New Roman" panose="02020603050405020304" pitchFamily="18" charset="0"/>
                        </a:rPr>
                        <a:t>Monitoring and Evaluation (GPSNP)</a:t>
                      </a:r>
                    </a:p>
                  </a:txBody>
                  <a:tcPr/>
                </a:tc>
                <a:tc>
                  <a:txBody>
                    <a:bodyPr/>
                    <a:lstStyle/>
                    <a:p>
                      <a:pPr algn="r"/>
                      <a:r>
                        <a:rPr lang="en-US" sz="1600" b="0" dirty="0">
                          <a:latin typeface="Times New Roman" panose="02020603050405020304" pitchFamily="18" charset="0"/>
                          <a:cs typeface="Times New Roman" panose="02020603050405020304" pitchFamily="18" charset="0"/>
                        </a:rPr>
                        <a:t>50,000.00</a:t>
                      </a:r>
                    </a:p>
                  </a:txBody>
                  <a:tcPr/>
                </a:tc>
                <a:extLst>
                  <a:ext uri="{0D108BD9-81ED-4DB2-BD59-A6C34878D82A}">
                    <a16:rowId xmlns:a16="http://schemas.microsoft.com/office/drawing/2014/main" val="2542879482"/>
                  </a:ext>
                </a:extLst>
              </a:tr>
              <a:tr h="442547">
                <a:tc>
                  <a:txBody>
                    <a:bodyPr/>
                    <a:lstStyle/>
                    <a:p>
                      <a:r>
                        <a:rPr lang="en-US" sz="1800" b="1" dirty="0"/>
                        <a:t>13</a:t>
                      </a:r>
                    </a:p>
                  </a:txBody>
                  <a:tcPr/>
                </a:tc>
                <a:tc>
                  <a:txBody>
                    <a:bodyPr/>
                    <a:lstStyle/>
                    <a:p>
                      <a:r>
                        <a:rPr lang="en-US" sz="1600" b="0" dirty="0">
                          <a:latin typeface="Times New Roman" panose="02020603050405020304" pitchFamily="18" charset="0"/>
                          <a:cs typeface="Times New Roman" panose="02020603050405020304" pitchFamily="18" charset="0"/>
                        </a:rPr>
                        <a:t>Fuel for Motorbikes (GPSNP)</a:t>
                      </a:r>
                    </a:p>
                  </a:txBody>
                  <a:tcPr/>
                </a:tc>
                <a:tc>
                  <a:txBody>
                    <a:bodyPr/>
                    <a:lstStyle/>
                    <a:p>
                      <a:pPr algn="r"/>
                      <a:r>
                        <a:rPr lang="en-US" sz="1600" b="0" dirty="0">
                          <a:latin typeface="Times New Roman" panose="02020603050405020304" pitchFamily="18" charset="0"/>
                          <a:cs typeface="Times New Roman" panose="02020603050405020304" pitchFamily="18" charset="0"/>
                        </a:rPr>
                        <a:t>30,000.00</a:t>
                      </a:r>
                    </a:p>
                  </a:txBody>
                  <a:tcPr/>
                </a:tc>
                <a:extLst>
                  <a:ext uri="{0D108BD9-81ED-4DB2-BD59-A6C34878D82A}">
                    <a16:rowId xmlns:a16="http://schemas.microsoft.com/office/drawing/2014/main" val="3283221575"/>
                  </a:ext>
                </a:extLst>
              </a:tr>
              <a:tr h="442547">
                <a:tc>
                  <a:txBody>
                    <a:bodyPr/>
                    <a:lstStyle/>
                    <a:p>
                      <a:r>
                        <a:rPr lang="en-US" sz="1800" b="1" dirty="0"/>
                        <a:t>14</a:t>
                      </a:r>
                    </a:p>
                  </a:txBody>
                  <a:tcPr/>
                </a:tc>
                <a:tc>
                  <a:txBody>
                    <a:bodyPr/>
                    <a:lstStyle/>
                    <a:p>
                      <a:r>
                        <a:rPr lang="en-US" sz="1600" b="0" dirty="0">
                          <a:latin typeface="Times New Roman" panose="02020603050405020304" pitchFamily="18" charset="0"/>
                          <a:cs typeface="Times New Roman" panose="02020603050405020304" pitchFamily="18" charset="0"/>
                        </a:rPr>
                        <a:t>Maintenance and Insurance of Motorbikes (GPSNP)</a:t>
                      </a:r>
                    </a:p>
                  </a:txBody>
                  <a:tcPr/>
                </a:tc>
                <a:tc>
                  <a:txBody>
                    <a:bodyPr/>
                    <a:lstStyle/>
                    <a:p>
                      <a:pPr algn="r"/>
                      <a:r>
                        <a:rPr lang="en-US" sz="1600" b="0" dirty="0">
                          <a:latin typeface="Times New Roman" panose="02020603050405020304" pitchFamily="18" charset="0"/>
                          <a:cs typeface="Times New Roman" panose="02020603050405020304" pitchFamily="18" charset="0"/>
                        </a:rPr>
                        <a:t>40,000.00</a:t>
                      </a:r>
                    </a:p>
                  </a:txBody>
                  <a:tcPr/>
                </a:tc>
                <a:extLst>
                  <a:ext uri="{0D108BD9-81ED-4DB2-BD59-A6C34878D82A}">
                    <a16:rowId xmlns:a16="http://schemas.microsoft.com/office/drawing/2014/main" val="955787706"/>
                  </a:ext>
                </a:extLst>
              </a:tr>
              <a:tr h="283639">
                <a:tc>
                  <a:txBody>
                    <a:bodyPr/>
                    <a:lstStyle/>
                    <a:p>
                      <a:endParaRPr lang="en-US" sz="1800" b="1" dirty="0"/>
                    </a:p>
                  </a:txBody>
                  <a:tcPr anchor="b"/>
                </a:tc>
                <a:tc>
                  <a:txBody>
                    <a:bodyPr/>
                    <a:lstStyle/>
                    <a:p>
                      <a:r>
                        <a:rPr lang="en-US" sz="1800" b="1" dirty="0">
                          <a:latin typeface="Times New Roman" panose="02020603050405020304" pitchFamily="18" charset="0"/>
                          <a:cs typeface="Times New Roman" panose="02020603050405020304" pitchFamily="18" charset="0"/>
                        </a:rPr>
                        <a:t>TOTAL</a:t>
                      </a:r>
                    </a:p>
                  </a:txBody>
                  <a:tcPr anchor="b"/>
                </a:tc>
                <a:tc>
                  <a:txBody>
                    <a:bodyPr/>
                    <a:lstStyle/>
                    <a:p>
                      <a:pPr algn="r"/>
                      <a:endParaRPr lang="en-US" sz="1800" b="1" dirty="0">
                        <a:latin typeface="Times New Roman" panose="02020603050405020304" pitchFamily="18" charset="0"/>
                        <a:cs typeface="Times New Roman" panose="02020603050405020304" pitchFamily="18" charset="0"/>
                      </a:endParaRPr>
                    </a:p>
                    <a:p>
                      <a:pPr algn="r"/>
                      <a:r>
                        <a:rPr lang="en-US" sz="1800" b="1" dirty="0">
                          <a:latin typeface="Times New Roman" panose="02020603050405020304" pitchFamily="18" charset="0"/>
                          <a:cs typeface="Times New Roman" panose="02020603050405020304" pitchFamily="18" charset="0"/>
                        </a:rPr>
                        <a:t>1,800,000.00</a:t>
                      </a:r>
                    </a:p>
                  </a:txBody>
                  <a:tcPr anchor="b"/>
                </a:tc>
                <a:extLst>
                  <a:ext uri="{0D108BD9-81ED-4DB2-BD59-A6C34878D82A}">
                    <a16:rowId xmlns:a16="http://schemas.microsoft.com/office/drawing/2014/main" val="818838468"/>
                  </a:ext>
                </a:extLst>
              </a:tr>
            </a:tbl>
          </a:graphicData>
        </a:graphic>
      </p:graphicFrame>
      <p:sp>
        <p:nvSpPr>
          <p:cNvPr id="4" name="Slide Number Placeholder 3">
            <a:extLst>
              <a:ext uri="{FF2B5EF4-FFF2-40B4-BE49-F238E27FC236}">
                <a16:creationId xmlns:a16="http://schemas.microsoft.com/office/drawing/2014/main" id="{BA772C07-A91E-49FB-9899-FFB05C0E6125}"/>
              </a:ext>
            </a:extLst>
          </p:cNvPr>
          <p:cNvSpPr>
            <a:spLocks noGrp="1"/>
          </p:cNvSpPr>
          <p:nvPr>
            <p:ph type="sldNum" sz="quarter" idx="11"/>
          </p:nvPr>
        </p:nvSpPr>
        <p:spPr/>
        <p:txBody>
          <a:bodyPr/>
          <a:lstStyle/>
          <a:p>
            <a:fld id="{2392425C-E889-4A93-B643-0E993E815549}" type="slidenum">
              <a:rPr lang="en-US" smtClean="0"/>
              <a:t>71</a:t>
            </a:fld>
            <a:endParaRPr lang="en-US"/>
          </a:p>
        </p:txBody>
      </p:sp>
    </p:spTree>
    <p:extLst>
      <p:ext uri="{BB962C8B-B14F-4D97-AF65-F5344CB8AC3E}">
        <p14:creationId xmlns:p14="http://schemas.microsoft.com/office/powerpoint/2010/main" val="217007217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showMasterSp="0">
  <p:cSld>
    <p:spTree>
      <p:nvGrpSpPr>
        <p:cNvPr id="1" name="Shape 72"/>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A97B7049-E287-42C4-A194-694F80C9F253}"/>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72</a:t>
            </a:fld>
            <a:endParaRPr lang="en"/>
          </a:p>
        </p:txBody>
      </p:sp>
      <p:graphicFrame>
        <p:nvGraphicFramePr>
          <p:cNvPr id="7" name="Table 6">
            <a:extLst>
              <a:ext uri="{FF2B5EF4-FFF2-40B4-BE49-F238E27FC236}">
                <a16:creationId xmlns:a16="http://schemas.microsoft.com/office/drawing/2014/main" id="{1B690A23-595A-47F0-820C-77196EB63E30}"/>
              </a:ext>
            </a:extLst>
          </p:cNvPr>
          <p:cNvGraphicFramePr>
            <a:graphicFrameLocks noGrp="1"/>
          </p:cNvGraphicFramePr>
          <p:nvPr>
            <p:extLst>
              <p:ext uri="{D42A27DB-BD31-4B8C-83A1-F6EECF244321}">
                <p14:modId xmlns:p14="http://schemas.microsoft.com/office/powerpoint/2010/main" val="34497216"/>
              </p:ext>
            </p:extLst>
          </p:nvPr>
        </p:nvGraphicFramePr>
        <p:xfrm>
          <a:off x="268941" y="569913"/>
          <a:ext cx="8323730" cy="5634266"/>
        </p:xfrm>
        <a:graphic>
          <a:graphicData uri="http://schemas.openxmlformats.org/drawingml/2006/table">
            <a:tbl>
              <a:tblPr>
                <a:tableStyleId>{616DA210-FB5B-4158-B5E0-FEB733F419BA}</a:tableStyleId>
              </a:tblPr>
              <a:tblGrid>
                <a:gridCol w="1890059">
                  <a:extLst>
                    <a:ext uri="{9D8B030D-6E8A-4147-A177-3AD203B41FA5}">
                      <a16:colId xmlns:a16="http://schemas.microsoft.com/office/drawing/2014/main" val="2967059896"/>
                    </a:ext>
                  </a:extLst>
                </a:gridCol>
                <a:gridCol w="2629961">
                  <a:extLst>
                    <a:ext uri="{9D8B030D-6E8A-4147-A177-3AD203B41FA5}">
                      <a16:colId xmlns:a16="http://schemas.microsoft.com/office/drawing/2014/main" val="2179663522"/>
                    </a:ext>
                  </a:extLst>
                </a:gridCol>
                <a:gridCol w="3803710">
                  <a:extLst>
                    <a:ext uri="{9D8B030D-6E8A-4147-A177-3AD203B41FA5}">
                      <a16:colId xmlns:a16="http://schemas.microsoft.com/office/drawing/2014/main" val="2650434849"/>
                    </a:ext>
                  </a:extLst>
                </a:gridCol>
              </a:tblGrid>
              <a:tr h="149131">
                <a:tc gridSpan="3">
                  <a:txBody>
                    <a:bodyPr/>
                    <a:lstStyle/>
                    <a:p>
                      <a:pPr lvl="1" algn="ctr" fontAlgn="b"/>
                      <a:r>
                        <a:rPr lang="en-US" sz="1600" b="1" u="none" strike="noStrike" dirty="0">
                          <a:solidFill>
                            <a:schemeClr val="accent1"/>
                          </a:solidFill>
                          <a:effectLst/>
                        </a:rPr>
                        <a:t>UPPER MANYA KROBO DISTRICT ASSEMBLY MARKET STORES</a:t>
                      </a:r>
                      <a:endParaRPr lang="en-US" sz="1600" b="1" i="0" u="none" strike="noStrike" dirty="0">
                        <a:solidFill>
                          <a:schemeClr val="accent1"/>
                        </a:solidFill>
                        <a:effectLst/>
                        <a:latin typeface="Calibri" panose="020F0502020204030204" pitchFamily="34" charset="0"/>
                      </a:endParaRPr>
                    </a:p>
                  </a:txBody>
                  <a:tcPr marL="4509" marR="4509" marT="4509" marB="0" anchor="b"/>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700727273"/>
                  </a:ext>
                </a:extLst>
              </a:tr>
              <a:tr h="229432">
                <a:tc>
                  <a:txBody>
                    <a:bodyPr/>
                    <a:lstStyle/>
                    <a:p>
                      <a:pPr lvl="1" algn="ctr" fontAlgn="b"/>
                      <a:r>
                        <a:rPr lang="en-US" sz="1400" b="1" u="none" strike="noStrike">
                          <a:effectLst/>
                        </a:rPr>
                        <a:t>STORE NO.</a:t>
                      </a:r>
                      <a:endParaRPr lang="en-US" sz="1400" b="1" i="0" u="none" strike="noStrike">
                        <a:solidFill>
                          <a:srgbClr val="000000"/>
                        </a:solidFill>
                        <a:effectLst/>
                        <a:latin typeface="Calibri" panose="020F0502020204030204" pitchFamily="34" charset="0"/>
                      </a:endParaRPr>
                    </a:p>
                  </a:txBody>
                  <a:tcPr marL="4509" marR="4509" marT="4509" marB="0" anchor="b"/>
                </a:tc>
                <a:tc>
                  <a:txBody>
                    <a:bodyPr/>
                    <a:lstStyle/>
                    <a:p>
                      <a:pPr lvl="1" algn="ctr" fontAlgn="ctr"/>
                      <a:r>
                        <a:rPr lang="en-US" sz="1400" b="1" u="none" strike="noStrike" dirty="0">
                          <a:effectLst/>
                        </a:rPr>
                        <a:t>NAME OF OCCUPANT</a:t>
                      </a:r>
                      <a:endParaRPr lang="en-US" sz="1400" b="1" i="0" u="none" strike="noStrike" dirty="0">
                        <a:solidFill>
                          <a:srgbClr val="000000"/>
                        </a:solidFill>
                        <a:effectLst/>
                        <a:latin typeface="Calibri" panose="020F0502020204030204" pitchFamily="34" charset="0"/>
                      </a:endParaRPr>
                    </a:p>
                  </a:txBody>
                  <a:tcPr marL="4509" marR="4509" marT="4509" marB="0" anchor="ctr"/>
                </a:tc>
                <a:tc>
                  <a:txBody>
                    <a:bodyPr/>
                    <a:lstStyle/>
                    <a:p>
                      <a:pPr lvl="1" algn="ctr" fontAlgn="ctr"/>
                      <a:r>
                        <a:rPr lang="en-US" sz="1400" b="1" u="none" strike="noStrike" dirty="0">
                          <a:effectLst/>
                        </a:rPr>
                        <a:t>PAYMENT STATUS</a:t>
                      </a:r>
                      <a:endParaRPr lang="en-US" sz="1400" b="1" i="0" u="none" strike="noStrike" dirty="0">
                        <a:solidFill>
                          <a:srgbClr val="000000"/>
                        </a:solidFill>
                        <a:effectLst/>
                        <a:latin typeface="Calibri" panose="020F0502020204030204" pitchFamily="34" charset="0"/>
                      </a:endParaRPr>
                    </a:p>
                  </a:txBody>
                  <a:tcPr marL="4509" marR="4509" marT="4509" marB="0" anchor="ctr"/>
                </a:tc>
                <a:extLst>
                  <a:ext uri="{0D108BD9-81ED-4DB2-BD59-A6C34878D82A}">
                    <a16:rowId xmlns:a16="http://schemas.microsoft.com/office/drawing/2014/main" val="1903362929"/>
                  </a:ext>
                </a:extLst>
              </a:tr>
              <a:tr h="338413">
                <a:tc>
                  <a:txBody>
                    <a:bodyPr/>
                    <a:lstStyle/>
                    <a:p>
                      <a:pPr lvl="1" algn="l" fontAlgn="b"/>
                      <a:r>
                        <a:rPr lang="en-US" sz="1400" b="1" u="none" strike="noStrike">
                          <a:effectLst/>
                        </a:rPr>
                        <a:t> </a:t>
                      </a:r>
                      <a:endParaRPr lang="en-US" sz="1400" b="1" i="0" u="none" strike="noStrike">
                        <a:solidFill>
                          <a:srgbClr val="000000"/>
                        </a:solidFill>
                        <a:effectLst/>
                        <a:latin typeface="Calibri" panose="020F0502020204030204" pitchFamily="34" charset="0"/>
                      </a:endParaRPr>
                    </a:p>
                  </a:txBody>
                  <a:tcPr marL="4509" marR="4509" marT="4509" marB="0" anchor="b"/>
                </a:tc>
                <a:tc>
                  <a:txBody>
                    <a:bodyPr/>
                    <a:lstStyle/>
                    <a:p>
                      <a:pPr lvl="1" algn="l" fontAlgn="b"/>
                      <a:r>
                        <a:rPr lang="en-US" sz="1400" b="1" u="none" strike="noStrike" dirty="0">
                          <a:effectLst/>
                        </a:rPr>
                        <a:t> </a:t>
                      </a:r>
                      <a:endParaRPr lang="en-US" sz="1400" b="1" i="0" u="none" strike="noStrike" dirty="0">
                        <a:solidFill>
                          <a:srgbClr val="000000"/>
                        </a:solidFill>
                        <a:effectLst/>
                        <a:latin typeface="Calibri" panose="020F0502020204030204" pitchFamily="34" charset="0"/>
                      </a:endParaRPr>
                    </a:p>
                  </a:txBody>
                  <a:tcPr marL="4509" marR="4509" marT="4509" marB="0" anchor="b"/>
                </a:tc>
                <a:tc>
                  <a:txBody>
                    <a:bodyPr/>
                    <a:lstStyle/>
                    <a:p>
                      <a:pPr lvl="1" algn="ctr" fontAlgn="ctr"/>
                      <a:r>
                        <a:rPr lang="en-US" sz="1400" b="1" u="none" strike="noStrike" dirty="0">
                          <a:effectLst/>
                        </a:rPr>
                        <a:t>             2025</a:t>
                      </a:r>
                      <a:endParaRPr lang="en-US" sz="1400" b="1" i="0" u="none" strike="noStrike" dirty="0">
                        <a:solidFill>
                          <a:srgbClr val="000000"/>
                        </a:solidFill>
                        <a:effectLst/>
                        <a:latin typeface="Calibri" panose="020F0502020204030204" pitchFamily="34" charset="0"/>
                      </a:endParaRPr>
                    </a:p>
                  </a:txBody>
                  <a:tcPr marL="4509" marR="4509" marT="4509" marB="0" anchor="ctr"/>
                </a:tc>
                <a:extLst>
                  <a:ext uri="{0D108BD9-81ED-4DB2-BD59-A6C34878D82A}">
                    <a16:rowId xmlns:a16="http://schemas.microsoft.com/office/drawing/2014/main" val="438145064"/>
                  </a:ext>
                </a:extLst>
              </a:tr>
              <a:tr h="229432">
                <a:tc>
                  <a:txBody>
                    <a:bodyPr/>
                    <a:lstStyle/>
                    <a:p>
                      <a:pPr lvl="1" algn="l" fontAlgn="b"/>
                      <a:r>
                        <a:rPr lang="en-US" sz="1400" u="none" strike="noStrike" dirty="0">
                          <a:effectLst/>
                        </a:rPr>
                        <a:t> </a:t>
                      </a:r>
                      <a:endParaRPr lang="en-US" sz="1400" b="1" i="0" u="none" strike="noStrike" dirty="0">
                        <a:solidFill>
                          <a:srgbClr val="000000"/>
                        </a:solidFill>
                        <a:effectLst/>
                        <a:latin typeface="Calibri" panose="020F0502020204030204" pitchFamily="34" charset="0"/>
                      </a:endParaRPr>
                    </a:p>
                  </a:txBody>
                  <a:tcPr marL="4509" marR="4509" marT="4509" marB="0" anchor="b"/>
                </a:tc>
                <a:tc>
                  <a:txBody>
                    <a:bodyPr/>
                    <a:lstStyle/>
                    <a:p>
                      <a:pPr lvl="1" algn="l" fontAlgn="b"/>
                      <a:r>
                        <a:rPr lang="en-US" sz="1400" u="none" strike="noStrike" dirty="0">
                          <a:effectLst/>
                        </a:rPr>
                        <a:t> </a:t>
                      </a:r>
                      <a:endParaRPr lang="en-US" sz="1400" b="1" i="0" u="none" strike="noStrike" dirty="0">
                        <a:solidFill>
                          <a:srgbClr val="000000"/>
                        </a:solidFill>
                        <a:effectLst/>
                        <a:latin typeface="Calibri" panose="020F0502020204030204" pitchFamily="34" charset="0"/>
                      </a:endParaRPr>
                    </a:p>
                  </a:txBody>
                  <a:tcPr marL="4509" marR="4509" marT="4509" marB="0" anchor="b"/>
                </a:tc>
                <a:tc>
                  <a:txBody>
                    <a:bodyPr/>
                    <a:lstStyle/>
                    <a:p>
                      <a:pPr lvl="1" algn="ctr" fontAlgn="b"/>
                      <a:r>
                        <a:rPr lang="en-US" sz="1400" u="none" strike="noStrike" dirty="0">
                          <a:effectLst/>
                        </a:rPr>
                        <a:t>                   </a:t>
                      </a:r>
                      <a:r>
                        <a:rPr lang="en-US" sz="1400" b="1" u="none" strike="noStrike" dirty="0">
                          <a:effectLst/>
                        </a:rPr>
                        <a:t>RENT PER ANNUM </a:t>
                      </a:r>
                      <a:endParaRPr lang="en-US" sz="1400" b="1" i="0" u="none" strike="noStrike" dirty="0">
                        <a:solidFill>
                          <a:srgbClr val="000000"/>
                        </a:solidFill>
                        <a:effectLst/>
                        <a:latin typeface="Calibri" panose="020F0502020204030204" pitchFamily="34" charset="0"/>
                      </a:endParaRPr>
                    </a:p>
                  </a:txBody>
                  <a:tcPr marL="4509" marR="4509" marT="4509" marB="0" anchor="b"/>
                </a:tc>
                <a:extLst>
                  <a:ext uri="{0D108BD9-81ED-4DB2-BD59-A6C34878D82A}">
                    <a16:rowId xmlns:a16="http://schemas.microsoft.com/office/drawing/2014/main" val="1644112171"/>
                  </a:ext>
                </a:extLst>
              </a:tr>
              <a:tr h="229432">
                <a:tc>
                  <a:txBody>
                    <a:bodyPr/>
                    <a:lstStyle/>
                    <a:p>
                      <a:pPr lvl="1" algn="ctr" fontAlgn="ctr"/>
                      <a:r>
                        <a:rPr lang="en-US" sz="1400" u="none" strike="noStrike" dirty="0">
                          <a:effectLst/>
                        </a:rPr>
                        <a:t>UMKDA/MKT/001</a:t>
                      </a:r>
                      <a:endParaRPr lang="en-US" sz="1400" b="0" i="0" u="none" strike="noStrike" dirty="0">
                        <a:solidFill>
                          <a:srgbClr val="000000"/>
                        </a:solidFill>
                        <a:effectLst/>
                        <a:latin typeface="Calibri" panose="020F0502020204030204" pitchFamily="34" charset="0"/>
                      </a:endParaRPr>
                    </a:p>
                  </a:txBody>
                  <a:tcPr marL="4509" marR="4509" marT="4509" marB="0" anchor="ctr"/>
                </a:tc>
                <a:tc>
                  <a:txBody>
                    <a:bodyPr/>
                    <a:lstStyle/>
                    <a:p>
                      <a:pPr lvl="1" algn="l" fontAlgn="ctr"/>
                      <a:r>
                        <a:rPr lang="en-US" sz="1400" u="none" strike="noStrike" dirty="0">
                          <a:effectLst/>
                        </a:rPr>
                        <a:t>Eric Tetteh</a:t>
                      </a:r>
                      <a:endParaRPr lang="en-US" sz="1400" b="0" i="0" u="none" strike="noStrike" dirty="0">
                        <a:solidFill>
                          <a:srgbClr val="000000"/>
                        </a:solidFill>
                        <a:effectLst/>
                        <a:latin typeface="Calibri" panose="020F0502020204030204" pitchFamily="34" charset="0"/>
                      </a:endParaRPr>
                    </a:p>
                  </a:txBody>
                  <a:tcPr marL="4509" marR="4509" marT="4509" marB="0" anchor="ctr"/>
                </a:tc>
                <a:tc>
                  <a:txBody>
                    <a:bodyPr/>
                    <a:lstStyle/>
                    <a:p>
                      <a:pPr lvl="1"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4509" marR="4509" marT="4509" marB="0" anchor="ctr"/>
                </a:tc>
                <a:extLst>
                  <a:ext uri="{0D108BD9-81ED-4DB2-BD59-A6C34878D82A}">
                    <a16:rowId xmlns:a16="http://schemas.microsoft.com/office/drawing/2014/main" val="3546488951"/>
                  </a:ext>
                </a:extLst>
              </a:tr>
              <a:tr h="229432">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UMKDA/MKT/002</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lvl="1" algn="l" fontAlgn="ctr"/>
                      <a:r>
                        <a:rPr lang="en-US" sz="1400" u="none" strike="noStrike">
                          <a:effectLst/>
                        </a:rPr>
                        <a:t>Narh Godwin</a:t>
                      </a:r>
                      <a:endParaRPr lang="en-US" sz="1400" b="0" i="0" u="none" strike="noStrike">
                        <a:solidFill>
                          <a:srgbClr val="000000"/>
                        </a:solidFill>
                        <a:effectLst/>
                        <a:latin typeface="Calibri" panose="020F0502020204030204" pitchFamily="34" charset="0"/>
                      </a:endParaRPr>
                    </a:p>
                  </a:txBody>
                  <a:tcPr marL="4509" marR="4509" marT="4509" marB="0" anchor="ctr"/>
                </a:tc>
                <a:tc>
                  <a:txBody>
                    <a:bodyPr/>
                    <a:lstStyle/>
                    <a:p>
                      <a:pPr lvl="1"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4509" marR="4509" marT="4509" marB="0" anchor="ctr"/>
                </a:tc>
                <a:extLst>
                  <a:ext uri="{0D108BD9-81ED-4DB2-BD59-A6C34878D82A}">
                    <a16:rowId xmlns:a16="http://schemas.microsoft.com/office/drawing/2014/main" val="73428766"/>
                  </a:ext>
                </a:extLst>
              </a:tr>
              <a:tr h="229432">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UMKDA/MKT/003</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lvl="1" algn="l" fontAlgn="ctr"/>
                      <a:r>
                        <a:rPr lang="en-US" sz="1400" u="none" strike="noStrike" dirty="0" err="1">
                          <a:effectLst/>
                        </a:rPr>
                        <a:t>Afroson</a:t>
                      </a:r>
                      <a:endParaRPr lang="en-US" sz="1400" b="0" i="0" u="none" strike="noStrike" dirty="0">
                        <a:solidFill>
                          <a:srgbClr val="000000"/>
                        </a:solidFill>
                        <a:effectLst/>
                        <a:latin typeface="Calibri" panose="020F0502020204030204" pitchFamily="34" charset="0"/>
                      </a:endParaRPr>
                    </a:p>
                  </a:txBody>
                  <a:tcPr marL="4509" marR="4509" marT="4509" marB="0" anchor="ctr"/>
                </a:tc>
                <a:tc>
                  <a:txBody>
                    <a:bodyPr/>
                    <a:lstStyle/>
                    <a:p>
                      <a:pPr lvl="1"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4509" marR="4509" marT="4509" marB="0" anchor="ctr"/>
                </a:tc>
                <a:extLst>
                  <a:ext uri="{0D108BD9-81ED-4DB2-BD59-A6C34878D82A}">
                    <a16:rowId xmlns:a16="http://schemas.microsoft.com/office/drawing/2014/main" val="2933428740"/>
                  </a:ext>
                </a:extLst>
              </a:tr>
              <a:tr h="229432">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UMKDA/MKT/004</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lvl="1" algn="l" fontAlgn="ctr"/>
                      <a:r>
                        <a:rPr lang="en-US" sz="1400" u="none" strike="noStrike" dirty="0">
                          <a:effectLst/>
                        </a:rPr>
                        <a:t>Dora </a:t>
                      </a:r>
                      <a:r>
                        <a:rPr lang="en-US" sz="1400" u="none" strike="noStrike" dirty="0" err="1">
                          <a:effectLst/>
                        </a:rPr>
                        <a:t>Mantey</a:t>
                      </a:r>
                      <a:endParaRPr lang="en-US" sz="1400" b="0" i="0" u="none" strike="noStrike" dirty="0">
                        <a:solidFill>
                          <a:srgbClr val="000000"/>
                        </a:solidFill>
                        <a:effectLst/>
                        <a:latin typeface="Calibri" panose="020F0502020204030204" pitchFamily="34" charset="0"/>
                      </a:endParaRPr>
                    </a:p>
                  </a:txBody>
                  <a:tcPr marL="4509" marR="4509" marT="4509" marB="0" anchor="ctr"/>
                </a:tc>
                <a:tc>
                  <a:txBody>
                    <a:bodyPr/>
                    <a:lstStyle/>
                    <a:p>
                      <a:pPr lvl="1"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4509" marR="4509" marT="4509" marB="0" anchor="ctr"/>
                </a:tc>
                <a:extLst>
                  <a:ext uri="{0D108BD9-81ED-4DB2-BD59-A6C34878D82A}">
                    <a16:rowId xmlns:a16="http://schemas.microsoft.com/office/drawing/2014/main" val="3678936874"/>
                  </a:ext>
                </a:extLst>
              </a:tr>
              <a:tr h="229432">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UMKDA/MKT/005</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lvl="1" algn="l" fontAlgn="ctr"/>
                      <a:r>
                        <a:rPr lang="en-US" sz="1400" u="none" strike="noStrike">
                          <a:effectLst/>
                        </a:rPr>
                        <a:t>Isaac Tetteh</a:t>
                      </a:r>
                      <a:endParaRPr lang="en-US" sz="1400" b="0" i="0" u="none" strike="noStrike">
                        <a:solidFill>
                          <a:srgbClr val="000000"/>
                        </a:solidFill>
                        <a:effectLst/>
                        <a:latin typeface="Calibri" panose="020F0502020204030204" pitchFamily="34" charset="0"/>
                      </a:endParaRPr>
                    </a:p>
                  </a:txBody>
                  <a:tcPr marL="4509" marR="4509" marT="4509" marB="0" anchor="ctr"/>
                </a:tc>
                <a:tc>
                  <a:txBody>
                    <a:bodyPr/>
                    <a:lstStyle/>
                    <a:p>
                      <a:pPr lvl="1"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4509" marR="4509" marT="4509" marB="0" anchor="ctr"/>
                </a:tc>
                <a:extLst>
                  <a:ext uri="{0D108BD9-81ED-4DB2-BD59-A6C34878D82A}">
                    <a16:rowId xmlns:a16="http://schemas.microsoft.com/office/drawing/2014/main" val="1744854780"/>
                  </a:ext>
                </a:extLst>
              </a:tr>
              <a:tr h="229432">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UMKDA/MKT/006</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lvl="1" algn="l" fontAlgn="ctr"/>
                      <a:r>
                        <a:rPr lang="en-US" sz="1400" u="none" strike="noStrike" dirty="0">
                          <a:effectLst/>
                        </a:rPr>
                        <a:t>Agnes </a:t>
                      </a:r>
                      <a:r>
                        <a:rPr lang="en-US" sz="1400" u="none" strike="noStrike" dirty="0" err="1">
                          <a:effectLst/>
                        </a:rPr>
                        <a:t>Ayertey</a:t>
                      </a:r>
                      <a:endParaRPr lang="en-US" sz="1400" b="0" i="0" u="none" strike="noStrike" dirty="0">
                        <a:solidFill>
                          <a:srgbClr val="000000"/>
                        </a:solidFill>
                        <a:effectLst/>
                        <a:latin typeface="Calibri" panose="020F0502020204030204" pitchFamily="34" charset="0"/>
                      </a:endParaRPr>
                    </a:p>
                  </a:txBody>
                  <a:tcPr marL="4509" marR="4509" marT="4509" marB="0" anchor="ctr"/>
                </a:tc>
                <a:tc>
                  <a:txBody>
                    <a:bodyPr/>
                    <a:lstStyle/>
                    <a:p>
                      <a:pPr lvl="1"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4509" marR="4509" marT="4509" marB="0" anchor="ctr"/>
                </a:tc>
                <a:extLst>
                  <a:ext uri="{0D108BD9-81ED-4DB2-BD59-A6C34878D82A}">
                    <a16:rowId xmlns:a16="http://schemas.microsoft.com/office/drawing/2014/main" val="2520578245"/>
                  </a:ext>
                </a:extLst>
              </a:tr>
              <a:tr h="229432">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UMKDA/MKT/007</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lvl="1" algn="l" fontAlgn="ctr"/>
                      <a:r>
                        <a:rPr lang="en-US" sz="1400" u="none" strike="noStrike">
                          <a:effectLst/>
                        </a:rPr>
                        <a:t>Tettey-ku Ransford</a:t>
                      </a:r>
                      <a:endParaRPr lang="en-US" sz="1400" b="0" i="0" u="none" strike="noStrike">
                        <a:solidFill>
                          <a:srgbClr val="000000"/>
                        </a:solidFill>
                        <a:effectLst/>
                        <a:latin typeface="Calibri" panose="020F0502020204030204" pitchFamily="34" charset="0"/>
                      </a:endParaRPr>
                    </a:p>
                  </a:txBody>
                  <a:tcPr marL="4509" marR="4509" marT="4509" marB="0" anchor="ctr"/>
                </a:tc>
                <a:tc>
                  <a:txBody>
                    <a:bodyPr/>
                    <a:lstStyle/>
                    <a:p>
                      <a:pPr lvl="1"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4509" marR="4509" marT="4509" marB="0" anchor="ctr"/>
                </a:tc>
                <a:extLst>
                  <a:ext uri="{0D108BD9-81ED-4DB2-BD59-A6C34878D82A}">
                    <a16:rowId xmlns:a16="http://schemas.microsoft.com/office/drawing/2014/main" val="2670935185"/>
                  </a:ext>
                </a:extLst>
              </a:tr>
              <a:tr h="229432">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UMKDA/MKT/008</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lvl="1" algn="l" fontAlgn="ctr"/>
                      <a:r>
                        <a:rPr lang="en-US" sz="1400" u="none" strike="noStrike" dirty="0">
                          <a:effectLst/>
                        </a:rPr>
                        <a:t>Mavis </a:t>
                      </a:r>
                      <a:r>
                        <a:rPr lang="en-US" sz="1400" u="none" strike="noStrike" dirty="0" err="1">
                          <a:effectLst/>
                        </a:rPr>
                        <a:t>Mantey</a:t>
                      </a:r>
                      <a:endParaRPr lang="en-US" sz="1400" b="0" i="0" u="none" strike="noStrike" dirty="0">
                        <a:solidFill>
                          <a:srgbClr val="000000"/>
                        </a:solidFill>
                        <a:effectLst/>
                        <a:latin typeface="Calibri" panose="020F0502020204030204" pitchFamily="34" charset="0"/>
                      </a:endParaRPr>
                    </a:p>
                  </a:txBody>
                  <a:tcPr marL="4509" marR="4509" marT="4509" marB="0" anchor="ctr"/>
                </a:tc>
                <a:tc>
                  <a:txBody>
                    <a:bodyPr/>
                    <a:lstStyle/>
                    <a:p>
                      <a:pPr lvl="1"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4509" marR="4509" marT="4509" marB="0" anchor="ctr"/>
                </a:tc>
                <a:extLst>
                  <a:ext uri="{0D108BD9-81ED-4DB2-BD59-A6C34878D82A}">
                    <a16:rowId xmlns:a16="http://schemas.microsoft.com/office/drawing/2014/main" val="3608848836"/>
                  </a:ext>
                </a:extLst>
              </a:tr>
              <a:tr h="229432">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UMKDA/MKT/009</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lvl="1" algn="l" fontAlgn="ctr"/>
                      <a:r>
                        <a:rPr lang="en-US" sz="1400" u="none" strike="noStrike" dirty="0">
                          <a:effectLst/>
                        </a:rPr>
                        <a:t>GPRTU</a:t>
                      </a:r>
                      <a:endParaRPr lang="en-US" sz="1400" b="0" i="0" u="none" strike="noStrike" dirty="0">
                        <a:solidFill>
                          <a:srgbClr val="000000"/>
                        </a:solidFill>
                        <a:effectLst/>
                        <a:latin typeface="Calibri" panose="020F0502020204030204" pitchFamily="34" charset="0"/>
                      </a:endParaRPr>
                    </a:p>
                  </a:txBody>
                  <a:tcPr marL="4509" marR="4509" marT="4509" marB="0" anchor="ctr"/>
                </a:tc>
                <a:tc>
                  <a:txBody>
                    <a:bodyPr/>
                    <a:lstStyle/>
                    <a:p>
                      <a:pPr lvl="1"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4509" marR="4509" marT="4509" marB="0" anchor="ctr"/>
                </a:tc>
                <a:extLst>
                  <a:ext uri="{0D108BD9-81ED-4DB2-BD59-A6C34878D82A}">
                    <a16:rowId xmlns:a16="http://schemas.microsoft.com/office/drawing/2014/main" val="1696474568"/>
                  </a:ext>
                </a:extLst>
              </a:tr>
              <a:tr h="229432">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UMKDA/MKT/010</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lvl="1" algn="l" fontAlgn="ctr"/>
                      <a:r>
                        <a:rPr lang="en-US" sz="1400" u="none" strike="noStrike">
                          <a:effectLst/>
                        </a:rPr>
                        <a:t>GPRTU</a:t>
                      </a:r>
                      <a:endParaRPr lang="en-US" sz="1400" b="0" i="0" u="none" strike="noStrike">
                        <a:solidFill>
                          <a:srgbClr val="000000"/>
                        </a:solidFill>
                        <a:effectLst/>
                        <a:latin typeface="Calibri" panose="020F0502020204030204" pitchFamily="34" charset="0"/>
                      </a:endParaRPr>
                    </a:p>
                  </a:txBody>
                  <a:tcPr marL="4509" marR="4509" marT="4509" marB="0" anchor="ctr"/>
                </a:tc>
                <a:tc>
                  <a:txBody>
                    <a:bodyPr/>
                    <a:lstStyle/>
                    <a:p>
                      <a:pPr lvl="1"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4509" marR="4509" marT="4509" marB="0" anchor="ctr"/>
                </a:tc>
                <a:extLst>
                  <a:ext uri="{0D108BD9-81ED-4DB2-BD59-A6C34878D82A}">
                    <a16:rowId xmlns:a16="http://schemas.microsoft.com/office/drawing/2014/main" val="2144819559"/>
                  </a:ext>
                </a:extLst>
              </a:tr>
              <a:tr h="229432">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UMKDA/MKT/011</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lvl="1" algn="l" fontAlgn="ctr"/>
                      <a:r>
                        <a:rPr lang="en-US" sz="1400" u="none" strike="noStrike">
                          <a:effectLst/>
                        </a:rPr>
                        <a:t>Rita Martey Korliki</a:t>
                      </a:r>
                      <a:endParaRPr lang="en-US" sz="1400" b="0" i="0" u="none" strike="noStrike">
                        <a:solidFill>
                          <a:srgbClr val="000000"/>
                        </a:solidFill>
                        <a:effectLst/>
                        <a:latin typeface="Calibri" panose="020F0502020204030204" pitchFamily="34" charset="0"/>
                      </a:endParaRPr>
                    </a:p>
                  </a:txBody>
                  <a:tcPr marL="4509" marR="4509" marT="4509" marB="0" anchor="ctr"/>
                </a:tc>
                <a:tc>
                  <a:txBody>
                    <a:bodyPr/>
                    <a:lstStyle/>
                    <a:p>
                      <a:pPr lvl="1"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4509" marR="4509" marT="4509" marB="0" anchor="ctr"/>
                </a:tc>
                <a:extLst>
                  <a:ext uri="{0D108BD9-81ED-4DB2-BD59-A6C34878D82A}">
                    <a16:rowId xmlns:a16="http://schemas.microsoft.com/office/drawing/2014/main" val="3157837612"/>
                  </a:ext>
                </a:extLst>
              </a:tr>
              <a:tr h="229432">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UMKDA/MKT/012</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lvl="1" algn="l" fontAlgn="ctr"/>
                      <a:r>
                        <a:rPr lang="en-US" sz="1400" u="none" strike="noStrike" dirty="0">
                          <a:effectLst/>
                        </a:rPr>
                        <a:t>Martin </a:t>
                      </a:r>
                      <a:r>
                        <a:rPr lang="en-US" sz="1400" u="none" strike="noStrike" dirty="0" err="1">
                          <a:effectLst/>
                        </a:rPr>
                        <a:t>Adama</a:t>
                      </a:r>
                      <a:r>
                        <a:rPr lang="en-US" sz="1400" u="none" strike="noStrike" dirty="0">
                          <a:effectLst/>
                        </a:rPr>
                        <a:t> </a:t>
                      </a:r>
                      <a:r>
                        <a:rPr lang="en-US" sz="1400" u="none" strike="noStrike" dirty="0" err="1">
                          <a:effectLst/>
                        </a:rPr>
                        <a:t>Okai</a:t>
                      </a:r>
                      <a:endParaRPr lang="en-US" sz="1400" b="0" i="0" u="none" strike="noStrike" dirty="0">
                        <a:solidFill>
                          <a:srgbClr val="000000"/>
                        </a:solidFill>
                        <a:effectLst/>
                        <a:latin typeface="Calibri" panose="020F0502020204030204" pitchFamily="34" charset="0"/>
                      </a:endParaRPr>
                    </a:p>
                  </a:txBody>
                  <a:tcPr marL="4509" marR="4509" marT="4509" marB="0" anchor="ctr"/>
                </a:tc>
                <a:tc>
                  <a:txBody>
                    <a:bodyPr/>
                    <a:lstStyle/>
                    <a:p>
                      <a:pPr lvl="1"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4509" marR="4509" marT="4509" marB="0" anchor="ctr"/>
                </a:tc>
                <a:extLst>
                  <a:ext uri="{0D108BD9-81ED-4DB2-BD59-A6C34878D82A}">
                    <a16:rowId xmlns:a16="http://schemas.microsoft.com/office/drawing/2014/main" val="570936107"/>
                  </a:ext>
                </a:extLst>
              </a:tr>
              <a:tr h="229432">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UMKDA/MKT/013</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lvl="1" algn="l" fontAlgn="ctr"/>
                      <a:r>
                        <a:rPr lang="en-US" sz="1400" u="none" strike="noStrike" dirty="0" err="1">
                          <a:effectLst/>
                        </a:rPr>
                        <a:t>Teye</a:t>
                      </a:r>
                      <a:r>
                        <a:rPr lang="en-US" sz="1400" u="none" strike="noStrike" dirty="0">
                          <a:effectLst/>
                        </a:rPr>
                        <a:t> Kwesi</a:t>
                      </a:r>
                      <a:endParaRPr lang="en-US" sz="1400" b="0" i="0" u="none" strike="noStrike" dirty="0">
                        <a:solidFill>
                          <a:srgbClr val="000000"/>
                        </a:solidFill>
                        <a:effectLst/>
                        <a:latin typeface="Calibri" panose="020F0502020204030204" pitchFamily="34" charset="0"/>
                      </a:endParaRPr>
                    </a:p>
                  </a:txBody>
                  <a:tcPr marL="4509" marR="4509" marT="4509" marB="0" anchor="ctr"/>
                </a:tc>
                <a:tc>
                  <a:txBody>
                    <a:bodyPr/>
                    <a:lstStyle/>
                    <a:p>
                      <a:pPr lvl="1"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4509" marR="4509" marT="4509" marB="0" anchor="ctr"/>
                </a:tc>
                <a:extLst>
                  <a:ext uri="{0D108BD9-81ED-4DB2-BD59-A6C34878D82A}">
                    <a16:rowId xmlns:a16="http://schemas.microsoft.com/office/drawing/2014/main" val="3349339730"/>
                  </a:ext>
                </a:extLst>
              </a:tr>
              <a:tr h="229432">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UMKDA/MKT/014</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lvl="1" algn="l" fontAlgn="ctr"/>
                      <a:r>
                        <a:rPr lang="en-US" sz="1400" u="none" strike="noStrike" dirty="0">
                          <a:effectLst/>
                        </a:rPr>
                        <a:t>Haruna</a:t>
                      </a:r>
                      <a:endParaRPr lang="en-US" sz="1400" b="0" i="0" u="none" strike="noStrike" dirty="0">
                        <a:solidFill>
                          <a:srgbClr val="000000"/>
                        </a:solidFill>
                        <a:effectLst/>
                        <a:latin typeface="Calibri" panose="020F0502020204030204" pitchFamily="34" charset="0"/>
                      </a:endParaRPr>
                    </a:p>
                  </a:txBody>
                  <a:tcPr marL="4509" marR="4509" marT="4509" marB="0" anchor="ctr"/>
                </a:tc>
                <a:tc>
                  <a:txBody>
                    <a:bodyPr/>
                    <a:lstStyle/>
                    <a:p>
                      <a:pPr lvl="1"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4509" marR="4509" marT="4509" marB="0" anchor="ctr"/>
                </a:tc>
                <a:extLst>
                  <a:ext uri="{0D108BD9-81ED-4DB2-BD59-A6C34878D82A}">
                    <a16:rowId xmlns:a16="http://schemas.microsoft.com/office/drawing/2014/main" val="3929353974"/>
                  </a:ext>
                </a:extLst>
              </a:tr>
              <a:tr h="229432">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UMKDA/MKT/015</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lvl="1" algn="l" fontAlgn="ctr"/>
                      <a:r>
                        <a:rPr lang="en-US" sz="1400" u="none" strike="noStrike" dirty="0">
                          <a:effectLst/>
                        </a:rPr>
                        <a:t>Isaac </a:t>
                      </a:r>
                      <a:r>
                        <a:rPr lang="en-US" sz="1400" u="none" strike="noStrike" dirty="0" err="1">
                          <a:effectLst/>
                        </a:rPr>
                        <a:t>Martey</a:t>
                      </a:r>
                      <a:endParaRPr lang="en-US" sz="1400" b="0" i="0" u="none" strike="noStrike" dirty="0">
                        <a:solidFill>
                          <a:srgbClr val="000000"/>
                        </a:solidFill>
                        <a:effectLst/>
                        <a:latin typeface="Calibri" panose="020F0502020204030204" pitchFamily="34" charset="0"/>
                      </a:endParaRPr>
                    </a:p>
                  </a:txBody>
                  <a:tcPr marL="4509" marR="4509" marT="4509" marB="0" anchor="ctr"/>
                </a:tc>
                <a:tc>
                  <a:txBody>
                    <a:bodyPr/>
                    <a:lstStyle/>
                    <a:p>
                      <a:pPr lvl="1"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4509" marR="4509" marT="4509" marB="0" anchor="ctr"/>
                </a:tc>
                <a:extLst>
                  <a:ext uri="{0D108BD9-81ED-4DB2-BD59-A6C34878D82A}">
                    <a16:rowId xmlns:a16="http://schemas.microsoft.com/office/drawing/2014/main" val="417092682"/>
                  </a:ext>
                </a:extLst>
              </a:tr>
              <a:tr h="229432">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UMKDA/MKT/016</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lvl="1" algn="l" fontAlgn="ctr"/>
                      <a:r>
                        <a:rPr lang="en-US" sz="1400" u="none" strike="noStrike" dirty="0">
                          <a:effectLst/>
                        </a:rPr>
                        <a:t>Vida Doe </a:t>
                      </a:r>
                      <a:r>
                        <a:rPr lang="en-US" sz="1400" u="none" strike="noStrike" dirty="0" err="1">
                          <a:effectLst/>
                        </a:rPr>
                        <a:t>Teye</a:t>
                      </a:r>
                      <a:endParaRPr lang="en-US" sz="1400" b="0" i="0" u="none" strike="noStrike" dirty="0">
                        <a:solidFill>
                          <a:srgbClr val="000000"/>
                        </a:solidFill>
                        <a:effectLst/>
                        <a:latin typeface="Calibri" panose="020F0502020204030204" pitchFamily="34" charset="0"/>
                      </a:endParaRPr>
                    </a:p>
                  </a:txBody>
                  <a:tcPr marL="4509" marR="4509" marT="4509" marB="0" anchor="ctr"/>
                </a:tc>
                <a:tc>
                  <a:txBody>
                    <a:bodyPr/>
                    <a:lstStyle/>
                    <a:p>
                      <a:pPr lvl="1"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4509" marR="4509" marT="4509" marB="0" anchor="ctr"/>
                </a:tc>
                <a:extLst>
                  <a:ext uri="{0D108BD9-81ED-4DB2-BD59-A6C34878D82A}">
                    <a16:rowId xmlns:a16="http://schemas.microsoft.com/office/drawing/2014/main" val="3172040152"/>
                  </a:ext>
                </a:extLst>
              </a:tr>
              <a:tr h="229432">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UMKDA/MKT/017</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lvl="1" algn="l" fontAlgn="ctr"/>
                      <a:r>
                        <a:rPr lang="en-US" sz="1400" u="none" strike="noStrike" dirty="0" err="1">
                          <a:effectLst/>
                        </a:rPr>
                        <a:t>Narh</a:t>
                      </a:r>
                      <a:r>
                        <a:rPr lang="en-US" sz="1400" u="none" strike="noStrike" dirty="0">
                          <a:effectLst/>
                        </a:rPr>
                        <a:t> Francis </a:t>
                      </a:r>
                      <a:r>
                        <a:rPr lang="en-US" sz="1400" u="none" strike="noStrike" dirty="0" err="1">
                          <a:effectLst/>
                        </a:rPr>
                        <a:t>Martey</a:t>
                      </a:r>
                      <a:endParaRPr lang="en-US" sz="1400" b="0" i="0" u="none" strike="noStrike" dirty="0">
                        <a:solidFill>
                          <a:srgbClr val="000000"/>
                        </a:solidFill>
                        <a:effectLst/>
                        <a:latin typeface="Calibri" panose="020F0502020204030204" pitchFamily="34" charset="0"/>
                      </a:endParaRPr>
                    </a:p>
                  </a:txBody>
                  <a:tcPr marL="4509" marR="4509" marT="4509" marB="0" anchor="ctr"/>
                </a:tc>
                <a:tc>
                  <a:txBody>
                    <a:bodyPr/>
                    <a:lstStyle/>
                    <a:p>
                      <a:pPr lvl="1"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4509" marR="4509" marT="4509" marB="0" anchor="ctr"/>
                </a:tc>
                <a:extLst>
                  <a:ext uri="{0D108BD9-81ED-4DB2-BD59-A6C34878D82A}">
                    <a16:rowId xmlns:a16="http://schemas.microsoft.com/office/drawing/2014/main" val="2055577739"/>
                  </a:ext>
                </a:extLst>
              </a:tr>
              <a:tr h="229432">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UMKDA/MKT/018</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lvl="1" algn="l" fontAlgn="ctr"/>
                      <a:r>
                        <a:rPr lang="en-US" sz="1400" u="none" strike="noStrike" dirty="0">
                          <a:effectLst/>
                        </a:rPr>
                        <a:t>F.K. </a:t>
                      </a:r>
                      <a:r>
                        <a:rPr lang="en-US" sz="1400" u="none" strike="noStrike" dirty="0" err="1">
                          <a:effectLst/>
                        </a:rPr>
                        <a:t>Dorji</a:t>
                      </a:r>
                      <a:endParaRPr lang="en-US" sz="1400" b="0" i="0" u="none" strike="noStrike" dirty="0">
                        <a:solidFill>
                          <a:srgbClr val="000000"/>
                        </a:solidFill>
                        <a:effectLst/>
                        <a:latin typeface="Calibri" panose="020F0502020204030204" pitchFamily="34" charset="0"/>
                      </a:endParaRPr>
                    </a:p>
                  </a:txBody>
                  <a:tcPr marL="4509" marR="4509" marT="4509" marB="0" anchor="ctr"/>
                </a:tc>
                <a:tc>
                  <a:txBody>
                    <a:bodyPr/>
                    <a:lstStyle/>
                    <a:p>
                      <a:pPr lvl="1"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4509" marR="4509" marT="4509" marB="0" anchor="ctr"/>
                </a:tc>
                <a:extLst>
                  <a:ext uri="{0D108BD9-81ED-4DB2-BD59-A6C34878D82A}">
                    <a16:rowId xmlns:a16="http://schemas.microsoft.com/office/drawing/2014/main" val="3634643826"/>
                  </a:ext>
                </a:extLst>
              </a:tr>
              <a:tr h="229432">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UMKDA/MKT/019</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lvl="1" algn="l" fontAlgn="ctr"/>
                      <a:r>
                        <a:rPr lang="en-US" sz="1400" u="none" strike="noStrike" dirty="0" err="1">
                          <a:effectLst/>
                        </a:rPr>
                        <a:t>Torsu</a:t>
                      </a:r>
                      <a:r>
                        <a:rPr lang="en-US" sz="1400" u="none" strike="noStrike" dirty="0">
                          <a:effectLst/>
                        </a:rPr>
                        <a:t> </a:t>
                      </a:r>
                      <a:r>
                        <a:rPr lang="en-US" sz="1400" u="none" strike="noStrike" dirty="0" err="1">
                          <a:effectLst/>
                        </a:rPr>
                        <a:t>Daivid</a:t>
                      </a:r>
                      <a:endParaRPr lang="en-US" sz="1400" b="0" i="0" u="none" strike="noStrike" dirty="0">
                        <a:solidFill>
                          <a:srgbClr val="000000"/>
                        </a:solidFill>
                        <a:effectLst/>
                        <a:latin typeface="Calibri" panose="020F0502020204030204" pitchFamily="34" charset="0"/>
                      </a:endParaRPr>
                    </a:p>
                  </a:txBody>
                  <a:tcPr marL="4509" marR="4509" marT="4509" marB="0" anchor="ctr"/>
                </a:tc>
                <a:tc>
                  <a:txBody>
                    <a:bodyPr/>
                    <a:lstStyle/>
                    <a:p>
                      <a:pPr lvl="1"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4509" marR="4509" marT="4509" marB="0" anchor="ctr"/>
                </a:tc>
                <a:extLst>
                  <a:ext uri="{0D108BD9-81ED-4DB2-BD59-A6C34878D82A}">
                    <a16:rowId xmlns:a16="http://schemas.microsoft.com/office/drawing/2014/main" val="2791188135"/>
                  </a:ext>
                </a:extLst>
              </a:tr>
              <a:tr h="229432">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UMKDA/MKT/020</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lvl="1" algn="l" fontAlgn="ctr"/>
                      <a:r>
                        <a:rPr lang="en-US" sz="1400" b="0" u="none" strike="noStrike" dirty="0">
                          <a:solidFill>
                            <a:srgbClr val="000000"/>
                          </a:solidFill>
                          <a:effectLst/>
                        </a:rPr>
                        <a:t>Isaac </a:t>
                      </a:r>
                      <a:r>
                        <a:rPr lang="en-US" sz="1400" b="0" u="none" strike="noStrike" dirty="0" err="1">
                          <a:solidFill>
                            <a:srgbClr val="000000"/>
                          </a:solidFill>
                          <a:effectLst/>
                        </a:rPr>
                        <a:t>Baah</a:t>
                      </a:r>
                      <a:endParaRPr lang="en-US" sz="1400" b="0" i="0" u="none" strike="noStrike" dirty="0">
                        <a:solidFill>
                          <a:srgbClr val="000000"/>
                        </a:solidFill>
                        <a:effectLst/>
                        <a:latin typeface="Calibri" panose="020F0502020204030204" pitchFamily="34" charset="0"/>
                      </a:endParaRPr>
                    </a:p>
                  </a:txBody>
                  <a:tcPr marL="4509" marR="4509" marT="4509" marB="0" anchor="ctr"/>
                </a:tc>
                <a:tc>
                  <a:txBody>
                    <a:bodyPr/>
                    <a:lstStyle/>
                    <a:p>
                      <a:pPr lvl="1"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4509" marR="4509" marT="4509" marB="0" anchor="ctr"/>
                </a:tc>
                <a:extLst>
                  <a:ext uri="{0D108BD9-81ED-4DB2-BD59-A6C34878D82A}">
                    <a16:rowId xmlns:a16="http://schemas.microsoft.com/office/drawing/2014/main" val="4012285502"/>
                  </a:ext>
                </a:extLst>
              </a:tr>
            </a:tbl>
          </a:graphicData>
        </a:graphic>
      </p:graphicFrame>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showMasterSp="0">
  <p:cSld>
    <p:spTree>
      <p:nvGrpSpPr>
        <p:cNvPr id="1" name="Shape 72"/>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BFDD2DBB-8588-47B3-9AB0-72CBF0B5449F}"/>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73</a:t>
            </a:fld>
            <a:endParaRPr lang="en"/>
          </a:p>
        </p:txBody>
      </p:sp>
      <p:graphicFrame>
        <p:nvGraphicFramePr>
          <p:cNvPr id="5" name="Table 4">
            <a:extLst>
              <a:ext uri="{FF2B5EF4-FFF2-40B4-BE49-F238E27FC236}">
                <a16:creationId xmlns:a16="http://schemas.microsoft.com/office/drawing/2014/main" id="{B3193453-506C-4B8E-B205-A4591D8578ED}"/>
              </a:ext>
            </a:extLst>
          </p:cNvPr>
          <p:cNvGraphicFramePr>
            <a:graphicFrameLocks noGrp="1"/>
          </p:cNvGraphicFramePr>
          <p:nvPr>
            <p:extLst>
              <p:ext uri="{D42A27DB-BD31-4B8C-83A1-F6EECF244321}">
                <p14:modId xmlns:p14="http://schemas.microsoft.com/office/powerpoint/2010/main" val="284678993"/>
              </p:ext>
            </p:extLst>
          </p:nvPr>
        </p:nvGraphicFramePr>
        <p:xfrm>
          <a:off x="833316" y="475542"/>
          <a:ext cx="7772402" cy="5742080"/>
        </p:xfrm>
        <a:graphic>
          <a:graphicData uri="http://schemas.openxmlformats.org/drawingml/2006/table">
            <a:tbl>
              <a:tblPr>
                <a:tableStyleId>{616DA210-FB5B-4158-B5E0-FEB733F419BA}</a:tableStyleId>
              </a:tblPr>
              <a:tblGrid>
                <a:gridCol w="1846384">
                  <a:extLst>
                    <a:ext uri="{9D8B030D-6E8A-4147-A177-3AD203B41FA5}">
                      <a16:colId xmlns:a16="http://schemas.microsoft.com/office/drawing/2014/main" val="623032435"/>
                    </a:ext>
                  </a:extLst>
                </a:gridCol>
                <a:gridCol w="2374250">
                  <a:extLst>
                    <a:ext uri="{9D8B030D-6E8A-4147-A177-3AD203B41FA5}">
                      <a16:colId xmlns:a16="http://schemas.microsoft.com/office/drawing/2014/main" val="1009708885"/>
                    </a:ext>
                  </a:extLst>
                </a:gridCol>
                <a:gridCol w="3551768">
                  <a:extLst>
                    <a:ext uri="{9D8B030D-6E8A-4147-A177-3AD203B41FA5}">
                      <a16:colId xmlns:a16="http://schemas.microsoft.com/office/drawing/2014/main" val="3707011094"/>
                    </a:ext>
                  </a:extLst>
                </a:gridCol>
              </a:tblGrid>
              <a:tr h="287104">
                <a:tc>
                  <a:txBody>
                    <a:bodyPr/>
                    <a:lstStyle/>
                    <a:p>
                      <a:pPr lvl="1" algn="ctr" fontAlgn="ctr"/>
                      <a:r>
                        <a:rPr lang="en-US" sz="1400" u="none" strike="noStrike" dirty="0">
                          <a:effectLst/>
                        </a:rPr>
                        <a:t>UMKDA/MKT/021</a:t>
                      </a:r>
                      <a:endParaRPr lang="en-US" sz="1400" b="0" i="0" u="none" strike="noStrike" dirty="0">
                        <a:solidFill>
                          <a:srgbClr val="000000"/>
                        </a:solidFill>
                        <a:effectLst/>
                        <a:latin typeface="Calibri" panose="020F0502020204030204" pitchFamily="34" charset="0"/>
                      </a:endParaRPr>
                    </a:p>
                  </a:txBody>
                  <a:tcPr marL="4509" marR="4509" marT="4509" marB="0" anchor="ctr"/>
                </a:tc>
                <a:tc>
                  <a:txBody>
                    <a:bodyPr/>
                    <a:lstStyle/>
                    <a:p>
                      <a:pPr algn="l" fontAlgn="ctr"/>
                      <a:r>
                        <a:rPr lang="en-US" sz="1400" u="none" strike="noStrike">
                          <a:effectLst/>
                        </a:rPr>
                        <a:t>Rev. Abraham Awuley</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40409000"/>
                  </a:ext>
                </a:extLst>
              </a:tr>
              <a:tr h="287104">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UMKDA/MKT/022</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Samuel Oyortey Okai</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1301657625"/>
                  </a:ext>
                </a:extLst>
              </a:tr>
              <a:tr h="287104">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UMKDA/MKT/023</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Agnes Nartey</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299330244"/>
                  </a:ext>
                </a:extLst>
              </a:tr>
              <a:tr h="287104">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UMKDA/MKT/024</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dirty="0">
                          <a:effectLst/>
                        </a:rPr>
                        <a:t>F.T. </a:t>
                      </a:r>
                      <a:r>
                        <a:rPr lang="en-US" sz="1400" u="none" strike="noStrike" dirty="0" err="1">
                          <a:effectLst/>
                        </a:rPr>
                        <a:t>Lawer</a:t>
                      </a:r>
                      <a:endParaRPr lang="en-US" sz="1400" b="0" i="0" u="none" strike="noStrike" dirty="0">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2580001218"/>
                  </a:ext>
                </a:extLst>
              </a:tr>
              <a:tr h="287104">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UMKDA/MKT/025</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dirty="0">
                          <a:effectLst/>
                        </a:rPr>
                        <a:t>Rev. </a:t>
                      </a:r>
                      <a:r>
                        <a:rPr lang="en-US" sz="1400" u="none" strike="noStrike" dirty="0" err="1">
                          <a:effectLst/>
                        </a:rPr>
                        <a:t>Nemtah</a:t>
                      </a:r>
                      <a:endParaRPr lang="en-US" sz="1400" b="0" i="0" u="none" strike="noStrike" dirty="0">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3874132942"/>
                  </a:ext>
                </a:extLst>
              </a:tr>
              <a:tr h="287104">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UMKDA/MKT/026</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S.T. Amewudah</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973216943"/>
                  </a:ext>
                </a:extLst>
              </a:tr>
              <a:tr h="287104">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UMKDA/MKT/027</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Faustina Akweley Kwao</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3666571097"/>
                  </a:ext>
                </a:extLst>
              </a:tr>
              <a:tr h="287104">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UMKDA/MKT/028</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Moses Amoanor</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3039698535"/>
                  </a:ext>
                </a:extLst>
              </a:tr>
              <a:tr h="287104">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UMKDA/MKT/029</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dirty="0">
                          <a:effectLst/>
                        </a:rPr>
                        <a:t>Moses </a:t>
                      </a:r>
                      <a:r>
                        <a:rPr lang="en-US" sz="1400" u="none" strike="noStrike" dirty="0" err="1">
                          <a:effectLst/>
                        </a:rPr>
                        <a:t>Amoanor</a:t>
                      </a:r>
                      <a:endParaRPr lang="en-US" sz="1400" b="0" i="0" u="none" strike="noStrike" dirty="0">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2365962963"/>
                  </a:ext>
                </a:extLst>
              </a:tr>
              <a:tr h="287104">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UMKDA/MKT/030</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dirty="0">
                          <a:effectLst/>
                        </a:rPr>
                        <a:t>Joseph </a:t>
                      </a:r>
                      <a:r>
                        <a:rPr lang="en-US" sz="1400" u="none" strike="noStrike" dirty="0" err="1">
                          <a:effectLst/>
                        </a:rPr>
                        <a:t>Teye</a:t>
                      </a:r>
                      <a:r>
                        <a:rPr lang="en-US" sz="1400" u="none" strike="noStrike" dirty="0">
                          <a:effectLst/>
                        </a:rPr>
                        <a:t> Gaya</a:t>
                      </a:r>
                      <a:endParaRPr lang="en-US" sz="1400" b="0" i="0" u="none" strike="noStrike" dirty="0">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3390997316"/>
                  </a:ext>
                </a:extLst>
              </a:tr>
              <a:tr h="287104">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UMKDA/MKT/031</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dirty="0">
                          <a:effectLst/>
                        </a:rPr>
                        <a:t>Stephen </a:t>
                      </a:r>
                      <a:r>
                        <a:rPr lang="en-US" sz="1400" u="none" strike="noStrike" dirty="0" err="1">
                          <a:effectLst/>
                        </a:rPr>
                        <a:t>Kwao</a:t>
                      </a:r>
                      <a:r>
                        <a:rPr lang="en-US" sz="1400" u="none" strike="noStrike" dirty="0">
                          <a:effectLst/>
                        </a:rPr>
                        <a:t> </a:t>
                      </a:r>
                      <a:r>
                        <a:rPr lang="en-US" sz="1400" u="none" strike="noStrike" dirty="0" err="1">
                          <a:effectLst/>
                        </a:rPr>
                        <a:t>Amoanor</a:t>
                      </a:r>
                      <a:endParaRPr lang="en-US" sz="1400" b="0" i="0" u="none" strike="noStrike" dirty="0">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2348913664"/>
                  </a:ext>
                </a:extLst>
              </a:tr>
              <a:tr h="287104">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UMKDA/MKT/032</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dirty="0">
                          <a:effectLst/>
                        </a:rPr>
                        <a:t>Ebenezer Lamptey</a:t>
                      </a:r>
                      <a:endParaRPr lang="en-US" sz="1400" b="0" i="0" u="none" strike="noStrike" dirty="0">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2864732431"/>
                  </a:ext>
                </a:extLst>
              </a:tr>
              <a:tr h="287104">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UMKDA/MKT/033</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Atteh Narh</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2143766272"/>
                  </a:ext>
                </a:extLst>
              </a:tr>
              <a:tr h="287104">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UMKDA/MKT/034</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Atteh Narh</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93232632"/>
                  </a:ext>
                </a:extLst>
              </a:tr>
              <a:tr h="287104">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UMKDA/MKT/035</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Arko Narh</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2386576639"/>
                  </a:ext>
                </a:extLst>
              </a:tr>
              <a:tr h="287104">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UMKDA/MKT/036</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Samuel Kweku</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3037980827"/>
                  </a:ext>
                </a:extLst>
              </a:tr>
              <a:tr h="287104">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UMKDA/MKT/037</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NPP Party Office</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2815174251"/>
                  </a:ext>
                </a:extLst>
              </a:tr>
              <a:tr h="287104">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UMKDA/MKT/038</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Akweteh Tetteh</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3786840152"/>
                  </a:ext>
                </a:extLst>
              </a:tr>
              <a:tr h="287104">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UMKDA/MKT/039</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Matey Mercy Dede</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2442940382"/>
                  </a:ext>
                </a:extLst>
              </a:tr>
              <a:tr h="287104">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UMKDA/MKT/040</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Samuel Tettey</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2697244901"/>
                  </a:ext>
                </a:extLst>
              </a:tr>
            </a:tbl>
          </a:graphicData>
        </a:graphic>
      </p:graphicFrame>
    </p:spTree>
    <p:extLst>
      <p:ext uri="{BB962C8B-B14F-4D97-AF65-F5344CB8AC3E}">
        <p14:creationId xmlns:p14="http://schemas.microsoft.com/office/powerpoint/2010/main" val="3783290000"/>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showMasterSp="0">
  <p:cSld>
    <p:spTree>
      <p:nvGrpSpPr>
        <p:cNvPr id="1" name="Shape 72"/>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B293B62D-0BEC-44CE-8148-40A8578F6C8A}"/>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74</a:t>
            </a:fld>
            <a:endParaRPr lang="en"/>
          </a:p>
        </p:txBody>
      </p:sp>
      <p:graphicFrame>
        <p:nvGraphicFramePr>
          <p:cNvPr id="6" name="Table 5">
            <a:extLst>
              <a:ext uri="{FF2B5EF4-FFF2-40B4-BE49-F238E27FC236}">
                <a16:creationId xmlns:a16="http://schemas.microsoft.com/office/drawing/2014/main" id="{4C384877-5538-499D-8C4B-B093DE7D5657}"/>
              </a:ext>
            </a:extLst>
          </p:cNvPr>
          <p:cNvGraphicFramePr>
            <a:graphicFrameLocks noGrp="1"/>
          </p:cNvGraphicFramePr>
          <p:nvPr>
            <p:extLst>
              <p:ext uri="{D42A27DB-BD31-4B8C-83A1-F6EECF244321}">
                <p14:modId xmlns:p14="http://schemas.microsoft.com/office/powerpoint/2010/main" val="4052215172"/>
              </p:ext>
            </p:extLst>
          </p:nvPr>
        </p:nvGraphicFramePr>
        <p:xfrm>
          <a:off x="645460" y="631824"/>
          <a:ext cx="7866528" cy="5392460"/>
        </p:xfrm>
        <a:graphic>
          <a:graphicData uri="http://schemas.openxmlformats.org/drawingml/2006/table">
            <a:tbl>
              <a:tblPr>
                <a:tableStyleId>{616DA210-FB5B-4158-B5E0-FEB733F419BA}</a:tableStyleId>
              </a:tblPr>
              <a:tblGrid>
                <a:gridCol w="1869140">
                  <a:extLst>
                    <a:ext uri="{9D8B030D-6E8A-4147-A177-3AD203B41FA5}">
                      <a16:colId xmlns:a16="http://schemas.microsoft.com/office/drawing/2014/main" val="3631969303"/>
                    </a:ext>
                  </a:extLst>
                </a:gridCol>
                <a:gridCol w="2402607">
                  <a:extLst>
                    <a:ext uri="{9D8B030D-6E8A-4147-A177-3AD203B41FA5}">
                      <a16:colId xmlns:a16="http://schemas.microsoft.com/office/drawing/2014/main" val="3605772050"/>
                    </a:ext>
                  </a:extLst>
                </a:gridCol>
                <a:gridCol w="3594781">
                  <a:extLst>
                    <a:ext uri="{9D8B030D-6E8A-4147-A177-3AD203B41FA5}">
                      <a16:colId xmlns:a16="http://schemas.microsoft.com/office/drawing/2014/main" val="4125259453"/>
                    </a:ext>
                  </a:extLst>
                </a:gridCol>
              </a:tblGrid>
              <a:tr h="269623">
                <a:tc>
                  <a:txBody>
                    <a:bodyPr/>
                    <a:lstStyle/>
                    <a:p>
                      <a:pPr lvl="1" algn="ctr" fontAlgn="ctr"/>
                      <a:r>
                        <a:rPr lang="en-US" sz="1400" u="none" strike="noStrike" dirty="0">
                          <a:effectLst/>
                        </a:rPr>
                        <a:t>UMKDA/MKT/041</a:t>
                      </a:r>
                      <a:endParaRPr lang="en-US" sz="1400" b="0" i="0" u="none" strike="noStrike" dirty="0">
                        <a:solidFill>
                          <a:srgbClr val="000000"/>
                        </a:solidFill>
                        <a:effectLst/>
                        <a:latin typeface="Calibri" panose="020F0502020204030204" pitchFamily="34" charset="0"/>
                      </a:endParaRPr>
                    </a:p>
                  </a:txBody>
                  <a:tcPr marL="4509" marR="4509" marT="4509" marB="0" anchor="ctr"/>
                </a:tc>
                <a:tc>
                  <a:txBody>
                    <a:bodyPr/>
                    <a:lstStyle/>
                    <a:p>
                      <a:pPr algn="l" fontAlgn="ctr"/>
                      <a:r>
                        <a:rPr lang="en-US" sz="1400" u="none" strike="noStrike" dirty="0" err="1">
                          <a:effectLst/>
                        </a:rPr>
                        <a:t>Komer</a:t>
                      </a:r>
                      <a:r>
                        <a:rPr lang="en-US" sz="1400" u="none" strike="noStrike" dirty="0">
                          <a:effectLst/>
                        </a:rPr>
                        <a:t> Sou Tetteh</a:t>
                      </a:r>
                      <a:endParaRPr lang="en-US" sz="1400" b="0" i="0" u="none" strike="noStrike" dirty="0">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2165905398"/>
                  </a:ext>
                </a:extLst>
              </a:tr>
              <a:tr h="269623">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UMKDA/MKT/042</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Sackitey Eric Tetteh</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2908112476"/>
                  </a:ext>
                </a:extLst>
              </a:tr>
              <a:tr h="269623">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UMKDA/MKT/043</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Christopher Omari</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2180906435"/>
                  </a:ext>
                </a:extLst>
              </a:tr>
              <a:tr h="269623">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UMKDA/MKT/044</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dirty="0">
                          <a:effectLst/>
                        </a:rPr>
                        <a:t>Joshua </a:t>
                      </a:r>
                      <a:r>
                        <a:rPr lang="en-US" sz="1400" u="none" strike="noStrike" dirty="0" err="1">
                          <a:effectLst/>
                        </a:rPr>
                        <a:t>Teye</a:t>
                      </a:r>
                      <a:endParaRPr lang="en-US" sz="1400" b="0" i="0" u="none" strike="noStrike" dirty="0">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3543999295"/>
                  </a:ext>
                </a:extLst>
              </a:tr>
              <a:tr h="269623">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UMKDA/MKT/045</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Kpabitey Ebenezer</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3441530417"/>
                  </a:ext>
                </a:extLst>
              </a:tr>
              <a:tr h="269623">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UMKDA/MKT/046</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dirty="0" err="1">
                          <a:effectLst/>
                        </a:rPr>
                        <a:t>Narh</a:t>
                      </a:r>
                      <a:r>
                        <a:rPr lang="en-US" sz="1400" u="none" strike="noStrike" dirty="0">
                          <a:effectLst/>
                        </a:rPr>
                        <a:t> Michael</a:t>
                      </a:r>
                      <a:endParaRPr lang="en-US" sz="1400" b="0" i="0" u="none" strike="noStrike" dirty="0">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4141161266"/>
                  </a:ext>
                </a:extLst>
              </a:tr>
              <a:tr h="269623">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UMKDA/MKT/047</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Theophilus Kwesi</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1026380883"/>
                  </a:ext>
                </a:extLst>
              </a:tr>
              <a:tr h="269623">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UMKDA/MKT/048</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dirty="0">
                          <a:effectLst/>
                        </a:rPr>
                        <a:t>C.K. Addo</a:t>
                      </a:r>
                      <a:endParaRPr lang="en-US" sz="1400" b="0" i="0" u="none" strike="noStrike" dirty="0">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436547112"/>
                  </a:ext>
                </a:extLst>
              </a:tr>
              <a:tr h="269623">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UMKDA/MKT/049</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dirty="0">
                          <a:effectLst/>
                        </a:rPr>
                        <a:t>C.K. Addo</a:t>
                      </a:r>
                      <a:endParaRPr lang="en-US" sz="1400" b="0" i="0" u="none" strike="noStrike" dirty="0">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3134464668"/>
                  </a:ext>
                </a:extLst>
              </a:tr>
              <a:tr h="269623">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UMKDA/MKT/050</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C.K. Addo</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455957362"/>
                  </a:ext>
                </a:extLst>
              </a:tr>
              <a:tr h="269623">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UMKDA/MKT/051</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Pensionior Association</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840337159"/>
                  </a:ext>
                </a:extLst>
              </a:tr>
              <a:tr h="269623">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UMKDA/MKT/052</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Stephen Narh</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672703757"/>
                  </a:ext>
                </a:extLst>
              </a:tr>
              <a:tr h="269623">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UMKDA/MKT/053</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Albert Konatey</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1630487722"/>
                  </a:ext>
                </a:extLst>
              </a:tr>
              <a:tr h="269623">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UMKDA/MKT/054</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Abigail Tetteh</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687304214"/>
                  </a:ext>
                </a:extLst>
              </a:tr>
              <a:tr h="269623">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UMKDA/MKT/055</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Ayengo Stella</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2981766382"/>
                  </a:ext>
                </a:extLst>
              </a:tr>
              <a:tr h="269623">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UMKDA/MKT/056</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Paul Amanor</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3326820010"/>
                  </a:ext>
                </a:extLst>
              </a:tr>
              <a:tr h="269623">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UMKDA/MKT/057</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Peter Nyamu</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1858372869"/>
                  </a:ext>
                </a:extLst>
              </a:tr>
              <a:tr h="269623">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UMKDA/MKT/058</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Phidelia Mamle Kubite</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1132057097"/>
                  </a:ext>
                </a:extLst>
              </a:tr>
              <a:tr h="269623">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UMKDA/MKT/059</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Arizona Eterprise</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4026182116"/>
                  </a:ext>
                </a:extLst>
              </a:tr>
              <a:tr h="269623">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UMKDA/MKT/060</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Adugbatey Kwesi</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2849186250"/>
                  </a:ext>
                </a:extLst>
              </a:tr>
            </a:tbl>
          </a:graphicData>
        </a:graphic>
      </p:graphicFrame>
    </p:spTree>
    <p:extLst>
      <p:ext uri="{BB962C8B-B14F-4D97-AF65-F5344CB8AC3E}">
        <p14:creationId xmlns:p14="http://schemas.microsoft.com/office/powerpoint/2010/main" val="418455511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showMasterSp="0">
  <p:cSld>
    <p:spTree>
      <p:nvGrpSpPr>
        <p:cNvPr id="1" name="Shape 72"/>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14D10D58-6F58-4EB7-8594-48937AB35A81}"/>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75</a:t>
            </a:fld>
            <a:endParaRPr lang="en"/>
          </a:p>
        </p:txBody>
      </p:sp>
      <p:graphicFrame>
        <p:nvGraphicFramePr>
          <p:cNvPr id="6" name="Table 5">
            <a:extLst>
              <a:ext uri="{FF2B5EF4-FFF2-40B4-BE49-F238E27FC236}">
                <a16:creationId xmlns:a16="http://schemas.microsoft.com/office/drawing/2014/main" id="{782F3164-BE57-4ADD-8D0F-369485086F5C}"/>
              </a:ext>
            </a:extLst>
          </p:cNvPr>
          <p:cNvGraphicFramePr>
            <a:graphicFrameLocks noGrp="1"/>
          </p:cNvGraphicFramePr>
          <p:nvPr>
            <p:extLst>
              <p:ext uri="{D42A27DB-BD31-4B8C-83A1-F6EECF244321}">
                <p14:modId xmlns:p14="http://schemas.microsoft.com/office/powerpoint/2010/main" val="1854614922"/>
              </p:ext>
            </p:extLst>
          </p:nvPr>
        </p:nvGraphicFramePr>
        <p:xfrm>
          <a:off x="524436" y="513537"/>
          <a:ext cx="8095128" cy="5830926"/>
        </p:xfrm>
        <a:graphic>
          <a:graphicData uri="http://schemas.openxmlformats.org/drawingml/2006/table">
            <a:tbl>
              <a:tblPr>
                <a:tableStyleId>{616DA210-FB5B-4158-B5E0-FEB733F419BA}</a:tableStyleId>
              </a:tblPr>
              <a:tblGrid>
                <a:gridCol w="1963270">
                  <a:extLst>
                    <a:ext uri="{9D8B030D-6E8A-4147-A177-3AD203B41FA5}">
                      <a16:colId xmlns:a16="http://schemas.microsoft.com/office/drawing/2014/main" val="41764498"/>
                    </a:ext>
                  </a:extLst>
                </a:gridCol>
                <a:gridCol w="2432613">
                  <a:extLst>
                    <a:ext uri="{9D8B030D-6E8A-4147-A177-3AD203B41FA5}">
                      <a16:colId xmlns:a16="http://schemas.microsoft.com/office/drawing/2014/main" val="3811802121"/>
                    </a:ext>
                  </a:extLst>
                </a:gridCol>
                <a:gridCol w="3699245">
                  <a:extLst>
                    <a:ext uri="{9D8B030D-6E8A-4147-A177-3AD203B41FA5}">
                      <a16:colId xmlns:a16="http://schemas.microsoft.com/office/drawing/2014/main" val="573202212"/>
                    </a:ext>
                  </a:extLst>
                </a:gridCol>
              </a:tblGrid>
              <a:tr h="180013">
                <a:tc>
                  <a:txBody>
                    <a:bodyPr/>
                    <a:lstStyle/>
                    <a:p>
                      <a:pPr lvl="1" algn="ctr" fontAlgn="ctr"/>
                      <a:r>
                        <a:rPr lang="en-US" sz="1400" u="none" strike="noStrike" dirty="0">
                          <a:effectLst/>
                        </a:rPr>
                        <a:t>UMKDA/MKT/061</a:t>
                      </a:r>
                      <a:endParaRPr lang="en-US" sz="1400" b="0" i="0" u="none" strike="noStrike" dirty="0">
                        <a:solidFill>
                          <a:srgbClr val="000000"/>
                        </a:solidFill>
                        <a:effectLst/>
                        <a:latin typeface="Calibri" panose="020F0502020204030204" pitchFamily="34" charset="0"/>
                      </a:endParaRPr>
                    </a:p>
                  </a:txBody>
                  <a:tcPr marL="4509" marR="4509" marT="4509" marB="0" anchor="ctr"/>
                </a:tc>
                <a:tc>
                  <a:txBody>
                    <a:bodyPr/>
                    <a:lstStyle/>
                    <a:p>
                      <a:pPr algn="l" fontAlgn="ctr"/>
                      <a:r>
                        <a:rPr lang="en-US" sz="1400" u="none" strike="noStrike">
                          <a:effectLst/>
                        </a:rPr>
                        <a:t>Elizabeth Lamor</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3336331191"/>
                  </a:ext>
                </a:extLst>
              </a:tr>
              <a:tr h="287776">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UMKDA/MKT/062</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dirty="0">
                          <a:effectLst/>
                        </a:rPr>
                        <a:t>Elizabeth </a:t>
                      </a:r>
                      <a:r>
                        <a:rPr lang="en-US" sz="1400" u="none" strike="noStrike" dirty="0" err="1">
                          <a:effectLst/>
                        </a:rPr>
                        <a:t>Lamor</a:t>
                      </a:r>
                      <a:endParaRPr lang="en-US" sz="1400" b="0" i="0" u="none" strike="noStrike" dirty="0">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3417857609"/>
                  </a:ext>
                </a:extLst>
              </a:tr>
              <a:tr h="287776">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UMKDA/MKT/063</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dirty="0">
                          <a:effectLst/>
                        </a:rPr>
                        <a:t>Patience </a:t>
                      </a:r>
                      <a:r>
                        <a:rPr lang="en-US" sz="1400" u="none" strike="noStrike" dirty="0" err="1">
                          <a:effectLst/>
                        </a:rPr>
                        <a:t>Sackitey</a:t>
                      </a:r>
                      <a:endParaRPr lang="en-US" sz="1400" b="0" i="0" u="none" strike="noStrike" dirty="0">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3620601879"/>
                  </a:ext>
                </a:extLst>
              </a:tr>
              <a:tr h="287776">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UMKDA/MKT/064</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M.K. Addo</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3362887845"/>
                  </a:ext>
                </a:extLst>
              </a:tr>
              <a:tr h="287776">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UMKDA/MKT/065</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dirty="0">
                          <a:effectLst/>
                        </a:rPr>
                        <a:t>Grace </a:t>
                      </a:r>
                      <a:r>
                        <a:rPr lang="en-US" sz="1400" u="none" strike="noStrike" dirty="0" err="1">
                          <a:effectLst/>
                        </a:rPr>
                        <a:t>Mamle</a:t>
                      </a:r>
                      <a:r>
                        <a:rPr lang="en-US" sz="1400" u="none" strike="noStrike" dirty="0">
                          <a:effectLst/>
                        </a:rPr>
                        <a:t> </a:t>
                      </a:r>
                      <a:r>
                        <a:rPr lang="en-US" sz="1400" u="none" strike="noStrike" dirty="0" err="1">
                          <a:effectLst/>
                        </a:rPr>
                        <a:t>Martey</a:t>
                      </a:r>
                      <a:endParaRPr lang="en-US" sz="1400" b="0" i="0" u="none" strike="noStrike" dirty="0">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1506412650"/>
                  </a:ext>
                </a:extLst>
              </a:tr>
              <a:tr h="287776">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UMKDA/MKT/066</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Mako Tsotso</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1986037855"/>
                  </a:ext>
                </a:extLst>
              </a:tr>
              <a:tr h="287776">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UMKDA/MKT/067</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dirty="0">
                          <a:effectLst/>
                        </a:rPr>
                        <a:t>S.K. Addo</a:t>
                      </a:r>
                      <a:endParaRPr lang="en-US" sz="1400" b="0" i="0" u="none" strike="noStrike" dirty="0">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358912302"/>
                  </a:ext>
                </a:extLst>
              </a:tr>
              <a:tr h="287776">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UMKDA/MKT/068</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dirty="0" err="1">
                          <a:effectLst/>
                        </a:rPr>
                        <a:t>Ossom</a:t>
                      </a:r>
                      <a:r>
                        <a:rPr lang="en-US" sz="1400" u="none" strike="noStrike" dirty="0">
                          <a:effectLst/>
                        </a:rPr>
                        <a:t> </a:t>
                      </a:r>
                      <a:r>
                        <a:rPr lang="en-US" sz="1400" u="none" strike="noStrike" dirty="0" err="1">
                          <a:effectLst/>
                        </a:rPr>
                        <a:t>Adjo</a:t>
                      </a:r>
                      <a:endParaRPr lang="en-US" sz="1400" b="0" i="0" u="none" strike="noStrike" dirty="0">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2684971952"/>
                  </a:ext>
                </a:extLst>
              </a:tr>
              <a:tr h="287776">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UMKDA/MKT/069</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dirty="0">
                          <a:effectLst/>
                        </a:rPr>
                        <a:t>GH Card</a:t>
                      </a:r>
                      <a:endParaRPr lang="en-US" sz="1400" b="0" i="0" u="none" strike="noStrike" dirty="0">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2247345398"/>
                  </a:ext>
                </a:extLst>
              </a:tr>
              <a:tr h="287776">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UMKDA/MKT/070</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Kwao Dina</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57672064"/>
                  </a:ext>
                </a:extLst>
              </a:tr>
              <a:tr h="287776">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UMKDA/MKT/071</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Teye Apochi</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4052984026"/>
                  </a:ext>
                </a:extLst>
              </a:tr>
              <a:tr h="287776">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UMKDA/MKT/072</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Abraham Lannor</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1464222522"/>
                  </a:ext>
                </a:extLst>
              </a:tr>
              <a:tr h="287776">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UMKDA/MKT/073</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dirty="0">
                          <a:effectLst/>
                        </a:rPr>
                        <a:t>Abraham </a:t>
                      </a:r>
                      <a:r>
                        <a:rPr lang="en-US" sz="1400" u="none" strike="noStrike" dirty="0" err="1">
                          <a:effectLst/>
                        </a:rPr>
                        <a:t>Lannor</a:t>
                      </a:r>
                      <a:endParaRPr lang="en-US" sz="1400" b="0" i="0" u="none" strike="noStrike" dirty="0">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3455473934"/>
                  </a:ext>
                </a:extLst>
              </a:tr>
              <a:tr h="287776">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UMKDA/MKT/074</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D.N. Addo</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2223390036"/>
                  </a:ext>
                </a:extLst>
              </a:tr>
              <a:tr h="287776">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UMKDA/MKT/075</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Abraham Doe</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3376037072"/>
                  </a:ext>
                </a:extLst>
              </a:tr>
              <a:tr h="287776">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UMKDA/MKT/076</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Tetteh-Ku Marter</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1855674939"/>
                  </a:ext>
                </a:extLst>
              </a:tr>
              <a:tr h="287776">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UMKDA/MKT/077</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Hon. Tetteh-Tsu Issac</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1072222687"/>
                  </a:ext>
                </a:extLst>
              </a:tr>
              <a:tr h="287776">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UMKDA/MKT/078</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Nanor Mabel</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3812022151"/>
                  </a:ext>
                </a:extLst>
              </a:tr>
              <a:tr h="287776">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UMKDA/MKT/079</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Daniel Sackitey</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1431498687"/>
                  </a:ext>
                </a:extLst>
              </a:tr>
              <a:tr h="287776">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UMKDA/MKT/080</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G. Lawer Adjoawa (Adjewu Narh)</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1711359028"/>
                  </a:ext>
                </a:extLst>
              </a:tr>
            </a:tbl>
          </a:graphicData>
        </a:graphic>
      </p:graphicFrame>
    </p:spTree>
    <p:extLst>
      <p:ext uri="{BB962C8B-B14F-4D97-AF65-F5344CB8AC3E}">
        <p14:creationId xmlns:p14="http://schemas.microsoft.com/office/powerpoint/2010/main" val="2410823540"/>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showMasterSp="0">
  <p:cSld>
    <p:spTree>
      <p:nvGrpSpPr>
        <p:cNvPr id="1" name="Shape 72"/>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1E49E815-E3C1-437D-8A44-FB766BDCE844}"/>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76</a:t>
            </a:fld>
            <a:endParaRPr lang="en"/>
          </a:p>
        </p:txBody>
      </p:sp>
      <p:graphicFrame>
        <p:nvGraphicFramePr>
          <p:cNvPr id="6" name="Table 5">
            <a:extLst>
              <a:ext uri="{FF2B5EF4-FFF2-40B4-BE49-F238E27FC236}">
                <a16:creationId xmlns:a16="http://schemas.microsoft.com/office/drawing/2014/main" id="{2D7E731F-E817-479D-8A65-1612D3B224C2}"/>
              </a:ext>
            </a:extLst>
          </p:cNvPr>
          <p:cNvGraphicFramePr>
            <a:graphicFrameLocks noGrp="1"/>
          </p:cNvGraphicFramePr>
          <p:nvPr>
            <p:extLst>
              <p:ext uri="{D42A27DB-BD31-4B8C-83A1-F6EECF244321}">
                <p14:modId xmlns:p14="http://schemas.microsoft.com/office/powerpoint/2010/main" val="997152869"/>
              </p:ext>
            </p:extLst>
          </p:nvPr>
        </p:nvGraphicFramePr>
        <p:xfrm>
          <a:off x="296646" y="381402"/>
          <a:ext cx="8175812" cy="5836220"/>
        </p:xfrm>
        <a:graphic>
          <a:graphicData uri="http://schemas.openxmlformats.org/drawingml/2006/table">
            <a:tbl>
              <a:tblPr>
                <a:tableStyleId>{616DA210-FB5B-4158-B5E0-FEB733F419BA}</a:tableStyleId>
              </a:tblPr>
              <a:tblGrid>
                <a:gridCol w="1900454">
                  <a:extLst>
                    <a:ext uri="{9D8B030D-6E8A-4147-A177-3AD203B41FA5}">
                      <a16:colId xmlns:a16="http://schemas.microsoft.com/office/drawing/2014/main" val="3192366972"/>
                    </a:ext>
                  </a:extLst>
                </a:gridCol>
                <a:gridCol w="2539243">
                  <a:extLst>
                    <a:ext uri="{9D8B030D-6E8A-4147-A177-3AD203B41FA5}">
                      <a16:colId xmlns:a16="http://schemas.microsoft.com/office/drawing/2014/main" val="826175180"/>
                    </a:ext>
                  </a:extLst>
                </a:gridCol>
                <a:gridCol w="3736115">
                  <a:extLst>
                    <a:ext uri="{9D8B030D-6E8A-4147-A177-3AD203B41FA5}">
                      <a16:colId xmlns:a16="http://schemas.microsoft.com/office/drawing/2014/main" val="3424459153"/>
                    </a:ext>
                  </a:extLst>
                </a:gridCol>
              </a:tblGrid>
              <a:tr h="291811">
                <a:tc>
                  <a:txBody>
                    <a:bodyPr/>
                    <a:lstStyle/>
                    <a:p>
                      <a:pPr lvl="1" algn="ctr" fontAlgn="ctr"/>
                      <a:r>
                        <a:rPr lang="en-US" sz="1400" u="none" strike="noStrike" dirty="0">
                          <a:effectLst/>
                        </a:rPr>
                        <a:t>UMKDA/MKT/081</a:t>
                      </a:r>
                      <a:endParaRPr lang="en-US" sz="1400" b="0" i="0" u="none" strike="noStrike" dirty="0">
                        <a:solidFill>
                          <a:srgbClr val="000000"/>
                        </a:solidFill>
                        <a:effectLst/>
                        <a:latin typeface="Calibri" panose="020F0502020204030204" pitchFamily="34" charset="0"/>
                      </a:endParaRPr>
                    </a:p>
                  </a:txBody>
                  <a:tcPr marL="4509" marR="4509" marT="4509" marB="0" anchor="ctr"/>
                </a:tc>
                <a:tc>
                  <a:txBody>
                    <a:bodyPr/>
                    <a:lstStyle/>
                    <a:p>
                      <a:pPr algn="l" fontAlgn="ctr"/>
                      <a:r>
                        <a:rPr lang="en-US" sz="1400" u="none" strike="noStrike">
                          <a:effectLst/>
                        </a:rPr>
                        <a:t>Gladys Larko Batsa</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943953492"/>
                  </a:ext>
                </a:extLst>
              </a:tr>
              <a:tr h="291811">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UMKDA/MKT/082</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Beauty Mamle Sackey</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3056783347"/>
                  </a:ext>
                </a:extLst>
              </a:tr>
              <a:tr h="291811">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UMKDA/MKT/083</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Eric Tei Kwesi</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2886586578"/>
                  </a:ext>
                </a:extLst>
              </a:tr>
              <a:tr h="291811">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UMKDA/MKT/084</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dirty="0">
                          <a:effectLst/>
                        </a:rPr>
                        <a:t>Mark </a:t>
                      </a:r>
                      <a:r>
                        <a:rPr lang="en-US" sz="1400" u="none" strike="noStrike" dirty="0" err="1">
                          <a:effectLst/>
                        </a:rPr>
                        <a:t>Dawunor</a:t>
                      </a:r>
                      <a:endParaRPr lang="en-US" sz="1400" b="0" i="0" u="none" strike="noStrike" dirty="0">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2479387314"/>
                  </a:ext>
                </a:extLst>
              </a:tr>
              <a:tr h="291811">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UMKDA/MKT/085</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Grace / Jorce Tetteh / Cecilia</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2763266170"/>
                  </a:ext>
                </a:extLst>
              </a:tr>
              <a:tr h="291811">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UMKDA/MKT/086</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Agnes Tetteh</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1973995702"/>
                  </a:ext>
                </a:extLst>
              </a:tr>
              <a:tr h="291811">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UMKDA/MKT/087</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Joseph Martey Sackitey</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3183716789"/>
                  </a:ext>
                </a:extLst>
              </a:tr>
              <a:tr h="291811">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UMKDA/MKT/088</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dirty="0">
                          <a:effectLst/>
                        </a:rPr>
                        <a:t>Mariam Adamu (Nartey)</a:t>
                      </a:r>
                      <a:endParaRPr lang="en-US" sz="1400" b="0" i="0" u="none" strike="noStrike" dirty="0">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2413688861"/>
                  </a:ext>
                </a:extLst>
              </a:tr>
              <a:tr h="291811">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UMKDA/MKT/089</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Salamatu K</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1645014228"/>
                  </a:ext>
                </a:extLst>
              </a:tr>
              <a:tr h="291811">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UMKDA/MKT/090</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C.A. Ayertey</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538893600"/>
                  </a:ext>
                </a:extLst>
              </a:tr>
              <a:tr h="291811">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UMKDA/MKT/091</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Elizabeth Nyamekye</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4161216499"/>
                  </a:ext>
                </a:extLst>
              </a:tr>
              <a:tr h="291811">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UMKDA/MKT/092</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Okra Edith Dedo</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2134008672"/>
                  </a:ext>
                </a:extLst>
              </a:tr>
              <a:tr h="291811">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UMKDA/MKT/093</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Narh T. Adjabla</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1411515109"/>
                  </a:ext>
                </a:extLst>
              </a:tr>
              <a:tr h="291811">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UMKDA/MKT/094</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Veronica Maujor</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518638813"/>
                  </a:ext>
                </a:extLst>
              </a:tr>
              <a:tr h="291811">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UMKDA/MKT/095</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Kwao Unice</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1570056590"/>
                  </a:ext>
                </a:extLst>
              </a:tr>
              <a:tr h="291811">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UMKDA/MKT/096</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Emos Tetteh Bio</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2935185154"/>
                  </a:ext>
                </a:extLst>
              </a:tr>
              <a:tr h="291811">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UMKDA/MKT/097</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Teye Mamle</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3246122362"/>
                  </a:ext>
                </a:extLst>
              </a:tr>
              <a:tr h="291811">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UMKDA/MKT/098</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Rose Kyerewah</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1971864109"/>
                  </a:ext>
                </a:extLst>
              </a:tr>
              <a:tr h="291811">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UMKDA/MKT/099</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Samuel Kwaku Boateng</a:t>
                      </a:r>
                      <a:endParaRPr lang="en-US" sz="1400" b="0" i="0" u="none" strike="noStrike">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2854234478"/>
                  </a:ext>
                </a:extLst>
              </a:tr>
              <a:tr h="291811">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UMKDA/MKT/100</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dirty="0">
                          <a:effectLst/>
                        </a:rPr>
                        <a:t>Tetteh Joseph</a:t>
                      </a:r>
                      <a:endParaRPr lang="en-US" sz="1400" b="0" i="0" u="none" strike="noStrike" dirty="0">
                        <a:solidFill>
                          <a:srgbClr val="000000"/>
                        </a:solidFill>
                        <a:effectLst/>
                        <a:latin typeface="Calibri" panose="020F0502020204030204" pitchFamily="34" charset="0"/>
                      </a:endParaRPr>
                    </a:p>
                  </a:txBody>
                  <a:tcPr marL="5439" marR="5439" marT="5439" marB="0" anchor="ctr"/>
                </a:tc>
                <a:tc>
                  <a:txBody>
                    <a:bodyPr/>
                    <a:lstStyle/>
                    <a:p>
                      <a:pPr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5439" marR="5439" marT="5439" marB="0" anchor="ctr"/>
                </a:tc>
                <a:extLst>
                  <a:ext uri="{0D108BD9-81ED-4DB2-BD59-A6C34878D82A}">
                    <a16:rowId xmlns:a16="http://schemas.microsoft.com/office/drawing/2014/main" val="2383095668"/>
                  </a:ext>
                </a:extLst>
              </a:tr>
            </a:tbl>
          </a:graphicData>
        </a:graphic>
      </p:graphicFrame>
    </p:spTree>
    <p:extLst>
      <p:ext uri="{BB962C8B-B14F-4D97-AF65-F5344CB8AC3E}">
        <p14:creationId xmlns:p14="http://schemas.microsoft.com/office/powerpoint/2010/main" val="3843471032"/>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showMasterSp="0">
  <p:cSld>
    <p:spTree>
      <p:nvGrpSpPr>
        <p:cNvPr id="1" name="Shape 72"/>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FB03A64E-9C09-4CA7-89E8-BA5268B2C67C}"/>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77</a:t>
            </a:fld>
            <a:endParaRPr lang="en"/>
          </a:p>
        </p:txBody>
      </p:sp>
      <p:graphicFrame>
        <p:nvGraphicFramePr>
          <p:cNvPr id="6" name="Table 5">
            <a:extLst>
              <a:ext uri="{FF2B5EF4-FFF2-40B4-BE49-F238E27FC236}">
                <a16:creationId xmlns:a16="http://schemas.microsoft.com/office/drawing/2014/main" id="{9188E3DB-5A46-432A-903C-7E32EA0FB99B}"/>
              </a:ext>
            </a:extLst>
          </p:cNvPr>
          <p:cNvGraphicFramePr>
            <a:graphicFrameLocks noGrp="1"/>
          </p:cNvGraphicFramePr>
          <p:nvPr>
            <p:extLst>
              <p:ext uri="{D42A27DB-BD31-4B8C-83A1-F6EECF244321}">
                <p14:modId xmlns:p14="http://schemas.microsoft.com/office/powerpoint/2010/main" val="1807708876"/>
              </p:ext>
            </p:extLst>
          </p:nvPr>
        </p:nvGraphicFramePr>
        <p:xfrm>
          <a:off x="470648" y="328839"/>
          <a:ext cx="8202704" cy="5888783"/>
        </p:xfrm>
        <a:graphic>
          <a:graphicData uri="http://schemas.openxmlformats.org/drawingml/2006/table">
            <a:tbl>
              <a:tblPr>
                <a:tableStyleId>{616DA210-FB5B-4158-B5E0-FEB733F419BA}</a:tableStyleId>
              </a:tblPr>
              <a:tblGrid>
                <a:gridCol w="1869141">
                  <a:extLst>
                    <a:ext uri="{9D8B030D-6E8A-4147-A177-3AD203B41FA5}">
                      <a16:colId xmlns:a16="http://schemas.microsoft.com/office/drawing/2014/main" val="1250704427"/>
                    </a:ext>
                  </a:extLst>
                </a:gridCol>
                <a:gridCol w="2585158">
                  <a:extLst>
                    <a:ext uri="{9D8B030D-6E8A-4147-A177-3AD203B41FA5}">
                      <a16:colId xmlns:a16="http://schemas.microsoft.com/office/drawing/2014/main" val="2900413241"/>
                    </a:ext>
                  </a:extLst>
                </a:gridCol>
                <a:gridCol w="3748405">
                  <a:extLst>
                    <a:ext uri="{9D8B030D-6E8A-4147-A177-3AD203B41FA5}">
                      <a16:colId xmlns:a16="http://schemas.microsoft.com/office/drawing/2014/main" val="165186635"/>
                    </a:ext>
                  </a:extLst>
                </a:gridCol>
              </a:tblGrid>
              <a:tr h="346399">
                <a:tc>
                  <a:txBody>
                    <a:bodyPr/>
                    <a:lstStyle/>
                    <a:p>
                      <a:pPr lvl="1" algn="ctr" fontAlgn="ctr"/>
                      <a:r>
                        <a:rPr lang="en-US" sz="1400" u="none" strike="noStrike" dirty="0">
                          <a:effectLst/>
                        </a:rPr>
                        <a:t>UMKDA/MKT/101</a:t>
                      </a:r>
                      <a:endParaRPr lang="en-US" sz="1400" b="0" i="0" u="none" strike="noStrike" dirty="0">
                        <a:solidFill>
                          <a:srgbClr val="000000"/>
                        </a:solidFill>
                        <a:effectLst/>
                        <a:latin typeface="Calibri" panose="020F0502020204030204" pitchFamily="34" charset="0"/>
                      </a:endParaRPr>
                    </a:p>
                  </a:txBody>
                  <a:tcPr marL="4509" marR="4509" marT="4509" marB="0" anchor="ctr"/>
                </a:tc>
                <a:tc>
                  <a:txBody>
                    <a:bodyPr/>
                    <a:lstStyle/>
                    <a:p>
                      <a:pPr algn="l" fontAlgn="ctr"/>
                      <a:r>
                        <a:rPr lang="en-US" sz="1400" u="none" strike="noStrike">
                          <a:effectLst/>
                        </a:rPr>
                        <a:t>Joyce Nyamekye</a:t>
                      </a:r>
                      <a:endParaRPr lang="en-US" sz="1400" b="0" i="0" u="none" strike="noStrike">
                        <a:solidFill>
                          <a:srgbClr val="000000"/>
                        </a:solidFill>
                        <a:effectLst/>
                        <a:latin typeface="Calibri" panose="020F0502020204030204" pitchFamily="34" charset="0"/>
                      </a:endParaRPr>
                    </a:p>
                  </a:txBody>
                  <a:tcPr marL="6399" marR="6399" marT="6399" marB="0" anchor="ctr"/>
                </a:tc>
                <a:tc>
                  <a:txBody>
                    <a:bodyPr/>
                    <a:lstStyle/>
                    <a:p>
                      <a:pPr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6399" marR="6399" marT="6399" marB="0" anchor="ctr"/>
                </a:tc>
                <a:extLst>
                  <a:ext uri="{0D108BD9-81ED-4DB2-BD59-A6C34878D82A}">
                    <a16:rowId xmlns:a16="http://schemas.microsoft.com/office/drawing/2014/main" val="3818641214"/>
                  </a:ext>
                </a:extLst>
              </a:tr>
              <a:tr h="346399">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UMKDA/MKT/102</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dirty="0" err="1">
                          <a:effectLst/>
                        </a:rPr>
                        <a:t>Anim</a:t>
                      </a:r>
                      <a:r>
                        <a:rPr lang="en-US" sz="1400" u="none" strike="noStrike" dirty="0">
                          <a:effectLst/>
                        </a:rPr>
                        <a:t> </a:t>
                      </a:r>
                      <a:r>
                        <a:rPr lang="en-US" sz="1400" u="none" strike="noStrike" dirty="0" err="1">
                          <a:effectLst/>
                        </a:rPr>
                        <a:t>Awo</a:t>
                      </a:r>
                      <a:endParaRPr lang="en-US" sz="1400" b="0" i="0" u="none" strike="noStrike" dirty="0">
                        <a:solidFill>
                          <a:srgbClr val="000000"/>
                        </a:solidFill>
                        <a:effectLst/>
                        <a:latin typeface="Calibri" panose="020F0502020204030204" pitchFamily="34" charset="0"/>
                      </a:endParaRPr>
                    </a:p>
                  </a:txBody>
                  <a:tcPr marL="6399" marR="6399" marT="6399" marB="0" anchor="ctr"/>
                </a:tc>
                <a:tc>
                  <a:txBody>
                    <a:bodyPr/>
                    <a:lstStyle/>
                    <a:p>
                      <a:pPr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6399" marR="6399" marT="6399" marB="0" anchor="ctr"/>
                </a:tc>
                <a:extLst>
                  <a:ext uri="{0D108BD9-81ED-4DB2-BD59-A6C34878D82A}">
                    <a16:rowId xmlns:a16="http://schemas.microsoft.com/office/drawing/2014/main" val="2100893153"/>
                  </a:ext>
                </a:extLst>
              </a:tr>
              <a:tr h="346399">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UMKDA/MKT/103</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dirty="0" err="1">
                          <a:effectLst/>
                        </a:rPr>
                        <a:t>Amponsah</a:t>
                      </a:r>
                      <a:r>
                        <a:rPr lang="en-US" sz="1400" u="none" strike="noStrike" dirty="0">
                          <a:effectLst/>
                        </a:rPr>
                        <a:t> Mary</a:t>
                      </a:r>
                      <a:endParaRPr lang="en-US" sz="1400" b="0" i="0" u="none" strike="noStrike" dirty="0">
                        <a:solidFill>
                          <a:srgbClr val="000000"/>
                        </a:solidFill>
                        <a:effectLst/>
                        <a:latin typeface="Calibri" panose="020F0502020204030204" pitchFamily="34" charset="0"/>
                      </a:endParaRPr>
                    </a:p>
                  </a:txBody>
                  <a:tcPr marL="6399" marR="6399" marT="639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6399" marR="6399" marT="6399" marB="0" anchor="ctr"/>
                </a:tc>
                <a:extLst>
                  <a:ext uri="{0D108BD9-81ED-4DB2-BD59-A6C34878D82A}">
                    <a16:rowId xmlns:a16="http://schemas.microsoft.com/office/drawing/2014/main" val="2362466305"/>
                  </a:ext>
                </a:extLst>
              </a:tr>
              <a:tr h="346399">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UMKDA/MKT/104</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dirty="0">
                          <a:effectLst/>
                        </a:rPr>
                        <a:t>Christopher Omari</a:t>
                      </a:r>
                      <a:endParaRPr lang="en-US" sz="1400" b="0" i="0" u="none" strike="noStrike" dirty="0">
                        <a:solidFill>
                          <a:srgbClr val="000000"/>
                        </a:solidFill>
                        <a:effectLst/>
                        <a:latin typeface="Calibri" panose="020F0502020204030204" pitchFamily="34" charset="0"/>
                      </a:endParaRPr>
                    </a:p>
                  </a:txBody>
                  <a:tcPr marL="6399" marR="6399" marT="639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6399" marR="6399" marT="6399" marB="0" anchor="ctr"/>
                </a:tc>
                <a:extLst>
                  <a:ext uri="{0D108BD9-81ED-4DB2-BD59-A6C34878D82A}">
                    <a16:rowId xmlns:a16="http://schemas.microsoft.com/office/drawing/2014/main" val="1200417922"/>
                  </a:ext>
                </a:extLst>
              </a:tr>
              <a:tr h="346399">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UMKDA/MKT/105</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dirty="0" err="1">
                          <a:effectLst/>
                        </a:rPr>
                        <a:t>Amponsah</a:t>
                      </a:r>
                      <a:r>
                        <a:rPr lang="en-US" sz="1400" u="none" strike="noStrike" dirty="0">
                          <a:effectLst/>
                        </a:rPr>
                        <a:t> Mary</a:t>
                      </a:r>
                      <a:endParaRPr lang="en-US" sz="1400" b="0" i="0" u="none" strike="noStrike" dirty="0">
                        <a:solidFill>
                          <a:srgbClr val="000000"/>
                        </a:solidFill>
                        <a:effectLst/>
                        <a:latin typeface="Calibri" panose="020F0502020204030204" pitchFamily="34" charset="0"/>
                      </a:endParaRPr>
                    </a:p>
                  </a:txBody>
                  <a:tcPr marL="6399" marR="6399" marT="639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6399" marR="6399" marT="6399" marB="0" anchor="ctr"/>
                </a:tc>
                <a:extLst>
                  <a:ext uri="{0D108BD9-81ED-4DB2-BD59-A6C34878D82A}">
                    <a16:rowId xmlns:a16="http://schemas.microsoft.com/office/drawing/2014/main" val="3497166654"/>
                  </a:ext>
                </a:extLst>
              </a:tr>
              <a:tr h="346399">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UMKDA/MKT/106</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dirty="0" err="1">
                          <a:effectLst/>
                        </a:rPr>
                        <a:t>Tettey</a:t>
                      </a:r>
                      <a:r>
                        <a:rPr lang="en-US" sz="1400" u="none" strike="noStrike" dirty="0">
                          <a:effectLst/>
                        </a:rPr>
                        <a:t> Emmanuel </a:t>
                      </a:r>
                      <a:r>
                        <a:rPr lang="en-US" sz="1400" u="none" strike="noStrike" dirty="0" err="1">
                          <a:effectLst/>
                        </a:rPr>
                        <a:t>Teye</a:t>
                      </a:r>
                      <a:endParaRPr lang="en-US" sz="1400" b="0" i="0" u="none" strike="noStrike" dirty="0">
                        <a:solidFill>
                          <a:srgbClr val="000000"/>
                        </a:solidFill>
                        <a:effectLst/>
                        <a:latin typeface="Calibri" panose="020F0502020204030204" pitchFamily="34" charset="0"/>
                      </a:endParaRPr>
                    </a:p>
                  </a:txBody>
                  <a:tcPr marL="6399" marR="6399" marT="639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6399" marR="6399" marT="6399" marB="0" anchor="ctr"/>
                </a:tc>
                <a:extLst>
                  <a:ext uri="{0D108BD9-81ED-4DB2-BD59-A6C34878D82A}">
                    <a16:rowId xmlns:a16="http://schemas.microsoft.com/office/drawing/2014/main" val="1675207776"/>
                  </a:ext>
                </a:extLst>
              </a:tr>
              <a:tr h="346399">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UMKDA/MKT/107</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dirty="0" err="1">
                          <a:effectLst/>
                        </a:rPr>
                        <a:t>Kwapong</a:t>
                      </a:r>
                      <a:r>
                        <a:rPr lang="en-US" sz="1400" u="none" strike="noStrike" dirty="0">
                          <a:effectLst/>
                        </a:rPr>
                        <a:t> Victoria</a:t>
                      </a:r>
                      <a:endParaRPr lang="en-US" sz="1400" b="0" i="0" u="none" strike="noStrike" dirty="0">
                        <a:solidFill>
                          <a:srgbClr val="000000"/>
                        </a:solidFill>
                        <a:effectLst/>
                        <a:latin typeface="Calibri" panose="020F0502020204030204" pitchFamily="34" charset="0"/>
                      </a:endParaRPr>
                    </a:p>
                  </a:txBody>
                  <a:tcPr marL="6399" marR="6399" marT="639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6399" marR="6399" marT="6399" marB="0" anchor="ctr"/>
                </a:tc>
                <a:extLst>
                  <a:ext uri="{0D108BD9-81ED-4DB2-BD59-A6C34878D82A}">
                    <a16:rowId xmlns:a16="http://schemas.microsoft.com/office/drawing/2014/main" val="2116106982"/>
                  </a:ext>
                </a:extLst>
              </a:tr>
              <a:tr h="346399">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UMKDA/MKT/108</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dirty="0">
                          <a:effectLst/>
                        </a:rPr>
                        <a:t>Patience Yeboah</a:t>
                      </a:r>
                      <a:endParaRPr lang="en-US" sz="1400" b="0" i="0" u="none" strike="noStrike" dirty="0">
                        <a:solidFill>
                          <a:srgbClr val="000000"/>
                        </a:solidFill>
                        <a:effectLst/>
                        <a:latin typeface="Calibri" panose="020F0502020204030204" pitchFamily="34" charset="0"/>
                      </a:endParaRPr>
                    </a:p>
                  </a:txBody>
                  <a:tcPr marL="6399" marR="6399" marT="639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6399" marR="6399" marT="6399" marB="0" anchor="ctr"/>
                </a:tc>
                <a:extLst>
                  <a:ext uri="{0D108BD9-81ED-4DB2-BD59-A6C34878D82A}">
                    <a16:rowId xmlns:a16="http://schemas.microsoft.com/office/drawing/2014/main" val="399088860"/>
                  </a:ext>
                </a:extLst>
              </a:tr>
              <a:tr h="346399">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UMKDA/MKT/109</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Emmanuel Kwapong</a:t>
                      </a:r>
                      <a:endParaRPr lang="en-US" sz="1400" b="0" i="0" u="none" strike="noStrike">
                        <a:solidFill>
                          <a:srgbClr val="000000"/>
                        </a:solidFill>
                        <a:effectLst/>
                        <a:latin typeface="Calibri" panose="020F0502020204030204" pitchFamily="34" charset="0"/>
                      </a:endParaRPr>
                    </a:p>
                  </a:txBody>
                  <a:tcPr marL="6399" marR="6399" marT="6399" marB="0" anchor="ctr"/>
                </a:tc>
                <a:tc>
                  <a:txBody>
                    <a:bodyPr/>
                    <a:lstStyle/>
                    <a:p>
                      <a:pPr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6399" marR="6399" marT="6399" marB="0" anchor="ctr"/>
                </a:tc>
                <a:extLst>
                  <a:ext uri="{0D108BD9-81ED-4DB2-BD59-A6C34878D82A}">
                    <a16:rowId xmlns:a16="http://schemas.microsoft.com/office/drawing/2014/main" val="1224015555"/>
                  </a:ext>
                </a:extLst>
              </a:tr>
              <a:tr h="346399">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UMKDA/MKT/110</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Ebenezer Kojo</a:t>
                      </a:r>
                      <a:endParaRPr lang="en-US" sz="1400" b="0" i="0" u="none" strike="noStrike">
                        <a:solidFill>
                          <a:srgbClr val="000000"/>
                        </a:solidFill>
                        <a:effectLst/>
                        <a:latin typeface="Calibri" panose="020F0502020204030204" pitchFamily="34" charset="0"/>
                      </a:endParaRPr>
                    </a:p>
                  </a:txBody>
                  <a:tcPr marL="6399" marR="6399" marT="639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6399" marR="6399" marT="6399" marB="0" anchor="ctr"/>
                </a:tc>
                <a:extLst>
                  <a:ext uri="{0D108BD9-81ED-4DB2-BD59-A6C34878D82A}">
                    <a16:rowId xmlns:a16="http://schemas.microsoft.com/office/drawing/2014/main" val="3616298138"/>
                  </a:ext>
                </a:extLst>
              </a:tr>
              <a:tr h="346399">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UMKDA/MKT/111</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Teye Edward</a:t>
                      </a:r>
                      <a:endParaRPr lang="en-US" sz="1400" b="0" i="0" u="none" strike="noStrike">
                        <a:solidFill>
                          <a:srgbClr val="000000"/>
                        </a:solidFill>
                        <a:effectLst/>
                        <a:latin typeface="Calibri" panose="020F0502020204030204" pitchFamily="34" charset="0"/>
                      </a:endParaRPr>
                    </a:p>
                  </a:txBody>
                  <a:tcPr marL="6399" marR="6399" marT="6399" marB="0" anchor="ctr"/>
                </a:tc>
                <a:tc>
                  <a:txBody>
                    <a:bodyPr/>
                    <a:lstStyle/>
                    <a:p>
                      <a:pPr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6399" marR="6399" marT="6399" marB="0" anchor="ctr"/>
                </a:tc>
                <a:extLst>
                  <a:ext uri="{0D108BD9-81ED-4DB2-BD59-A6C34878D82A}">
                    <a16:rowId xmlns:a16="http://schemas.microsoft.com/office/drawing/2014/main" val="1447474822"/>
                  </a:ext>
                </a:extLst>
              </a:tr>
              <a:tr h="346399">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UMKDA/MKT/112</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Daniel Abenor</a:t>
                      </a:r>
                      <a:endParaRPr lang="en-US" sz="1400" b="0" i="0" u="none" strike="noStrike">
                        <a:solidFill>
                          <a:srgbClr val="000000"/>
                        </a:solidFill>
                        <a:effectLst/>
                        <a:latin typeface="Calibri" panose="020F0502020204030204" pitchFamily="34" charset="0"/>
                      </a:endParaRPr>
                    </a:p>
                  </a:txBody>
                  <a:tcPr marL="6399" marR="6399" marT="6399" marB="0" anchor="ctr"/>
                </a:tc>
                <a:tc>
                  <a:txBody>
                    <a:bodyPr/>
                    <a:lstStyle/>
                    <a:p>
                      <a:pPr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6399" marR="6399" marT="6399" marB="0" anchor="ctr"/>
                </a:tc>
                <a:extLst>
                  <a:ext uri="{0D108BD9-81ED-4DB2-BD59-A6C34878D82A}">
                    <a16:rowId xmlns:a16="http://schemas.microsoft.com/office/drawing/2014/main" val="3090201819"/>
                  </a:ext>
                </a:extLst>
              </a:tr>
              <a:tr h="346399">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UMKDA/MKT/113</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Isaac Teye K</a:t>
                      </a:r>
                      <a:endParaRPr lang="en-US" sz="1400" b="0" i="0" u="none" strike="noStrike">
                        <a:solidFill>
                          <a:srgbClr val="000000"/>
                        </a:solidFill>
                        <a:effectLst/>
                        <a:latin typeface="Calibri" panose="020F0502020204030204" pitchFamily="34" charset="0"/>
                      </a:endParaRPr>
                    </a:p>
                  </a:txBody>
                  <a:tcPr marL="6399" marR="6399" marT="6399" marB="0" anchor="ctr"/>
                </a:tc>
                <a:tc>
                  <a:txBody>
                    <a:bodyPr/>
                    <a:lstStyle/>
                    <a:p>
                      <a:pPr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6399" marR="6399" marT="6399" marB="0" anchor="ctr"/>
                </a:tc>
                <a:extLst>
                  <a:ext uri="{0D108BD9-81ED-4DB2-BD59-A6C34878D82A}">
                    <a16:rowId xmlns:a16="http://schemas.microsoft.com/office/drawing/2014/main" val="1419486686"/>
                  </a:ext>
                </a:extLst>
              </a:tr>
              <a:tr h="346399">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UMKDA/MKT/114</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Mary Akwetey</a:t>
                      </a:r>
                      <a:endParaRPr lang="en-US" sz="1400" b="0" i="0" u="none" strike="noStrike">
                        <a:solidFill>
                          <a:srgbClr val="000000"/>
                        </a:solidFill>
                        <a:effectLst/>
                        <a:latin typeface="Calibri" panose="020F0502020204030204" pitchFamily="34" charset="0"/>
                      </a:endParaRPr>
                    </a:p>
                  </a:txBody>
                  <a:tcPr marL="6399" marR="6399" marT="6399" marB="0" anchor="ctr"/>
                </a:tc>
                <a:tc>
                  <a:txBody>
                    <a:bodyPr/>
                    <a:lstStyle/>
                    <a:p>
                      <a:pPr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6399" marR="6399" marT="6399" marB="0" anchor="ctr"/>
                </a:tc>
                <a:extLst>
                  <a:ext uri="{0D108BD9-81ED-4DB2-BD59-A6C34878D82A}">
                    <a16:rowId xmlns:a16="http://schemas.microsoft.com/office/drawing/2014/main" val="1119118434"/>
                  </a:ext>
                </a:extLst>
              </a:tr>
              <a:tr h="346399">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UMKDA/MKT/115</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Regina Narh</a:t>
                      </a:r>
                      <a:endParaRPr lang="en-US" sz="1400" b="0" i="0" u="none" strike="noStrike">
                        <a:solidFill>
                          <a:srgbClr val="000000"/>
                        </a:solidFill>
                        <a:effectLst/>
                        <a:latin typeface="Calibri" panose="020F0502020204030204" pitchFamily="34" charset="0"/>
                      </a:endParaRPr>
                    </a:p>
                  </a:txBody>
                  <a:tcPr marL="6399" marR="6399" marT="6399" marB="0" anchor="ctr"/>
                </a:tc>
                <a:tc>
                  <a:txBody>
                    <a:bodyPr/>
                    <a:lstStyle/>
                    <a:p>
                      <a:pPr algn="l" fontAlgn="ctr"/>
                      <a:r>
                        <a:rPr lang="en-US" sz="1400" u="none" strike="noStrike">
                          <a:effectLst/>
                        </a:rPr>
                        <a:t>                                                   600.00 </a:t>
                      </a:r>
                      <a:endParaRPr lang="en-US" sz="1400" b="0" i="0" u="none" strike="noStrike">
                        <a:solidFill>
                          <a:srgbClr val="000000"/>
                        </a:solidFill>
                        <a:effectLst/>
                        <a:latin typeface="Calibri" panose="020F0502020204030204" pitchFamily="34" charset="0"/>
                      </a:endParaRPr>
                    </a:p>
                  </a:txBody>
                  <a:tcPr marL="6399" marR="6399" marT="6399" marB="0" anchor="ctr"/>
                </a:tc>
                <a:extLst>
                  <a:ext uri="{0D108BD9-81ED-4DB2-BD59-A6C34878D82A}">
                    <a16:rowId xmlns:a16="http://schemas.microsoft.com/office/drawing/2014/main" val="3025301344"/>
                  </a:ext>
                </a:extLst>
              </a:tr>
              <a:tr h="346399">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r>
                        <a:rPr kumimoji="0" lang="en-US" sz="1400" b="0" u="none" strike="noStrike" kern="0" cap="none" spc="0" normalizeH="0" baseline="0" noProof="0" dirty="0">
                          <a:ln>
                            <a:noFill/>
                          </a:ln>
                          <a:solidFill>
                            <a:srgbClr val="000000"/>
                          </a:solidFill>
                          <a:effectLst/>
                          <a:uLnTx/>
                          <a:uFillTx/>
                          <a:sym typeface="Arial"/>
                        </a:rPr>
                        <a:t>UMKDA/MKT/116</a:t>
                      </a: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u="none" strike="noStrike">
                          <a:effectLst/>
                        </a:rPr>
                        <a:t>Margaret Mamle Lawer</a:t>
                      </a:r>
                      <a:endParaRPr lang="en-US" sz="1400" b="0" i="0" u="none" strike="noStrike">
                        <a:solidFill>
                          <a:srgbClr val="000000"/>
                        </a:solidFill>
                        <a:effectLst/>
                        <a:latin typeface="Calibri" panose="020F0502020204030204" pitchFamily="34" charset="0"/>
                      </a:endParaRPr>
                    </a:p>
                  </a:txBody>
                  <a:tcPr marL="6399" marR="6399" marT="6399" marB="0" anchor="ctr"/>
                </a:tc>
                <a:tc>
                  <a:txBody>
                    <a:bodyPr/>
                    <a:lstStyle/>
                    <a:p>
                      <a:pPr algn="l" fontAlgn="ctr"/>
                      <a:r>
                        <a:rPr lang="en-US" sz="1400" u="none" strike="noStrike" dirty="0">
                          <a:effectLst/>
                        </a:rPr>
                        <a:t>                                                   600.00 </a:t>
                      </a:r>
                      <a:endParaRPr lang="en-US" sz="1400" b="0" i="0" u="none" strike="noStrike" dirty="0">
                        <a:solidFill>
                          <a:srgbClr val="000000"/>
                        </a:solidFill>
                        <a:effectLst/>
                        <a:latin typeface="Calibri" panose="020F0502020204030204" pitchFamily="34" charset="0"/>
                      </a:endParaRPr>
                    </a:p>
                  </a:txBody>
                  <a:tcPr marL="6399" marR="6399" marT="6399" marB="0" anchor="ctr"/>
                </a:tc>
                <a:extLst>
                  <a:ext uri="{0D108BD9-81ED-4DB2-BD59-A6C34878D82A}">
                    <a16:rowId xmlns:a16="http://schemas.microsoft.com/office/drawing/2014/main" val="1564119699"/>
                  </a:ext>
                </a:extLst>
              </a:tr>
              <a:tr h="346399">
                <a:tc>
                  <a:txBody>
                    <a:bodyPr/>
                    <a:lstStyle/>
                    <a:p>
                      <a:pPr marL="0" marR="0" lvl="1" indent="0" algn="ctr" defTabSz="914400" rtl="0" eaLnBrk="1" fontAlgn="ctr"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Arial"/>
                      </a:endParaRPr>
                    </a:p>
                  </a:txBody>
                  <a:tcPr marL="4509" marR="4509" marT="4509" marB="0" anchor="ctr"/>
                </a:tc>
                <a:tc>
                  <a:txBody>
                    <a:bodyPr/>
                    <a:lstStyle/>
                    <a:p>
                      <a:pPr algn="l" fontAlgn="ctr"/>
                      <a:r>
                        <a:rPr lang="en-US" sz="1400" b="1" u="none" strike="noStrike" dirty="0">
                          <a:effectLst/>
                        </a:rPr>
                        <a:t>TOTAL</a:t>
                      </a:r>
                      <a:endParaRPr lang="en-US" sz="1400" b="1" i="0" u="none" strike="noStrike" dirty="0">
                        <a:solidFill>
                          <a:srgbClr val="000000"/>
                        </a:solidFill>
                        <a:effectLst/>
                        <a:latin typeface="Calibri" panose="020F0502020204030204" pitchFamily="34" charset="0"/>
                      </a:endParaRPr>
                    </a:p>
                  </a:txBody>
                  <a:tcPr marL="6399" marR="6399" marT="6399" marB="0" anchor="ctr"/>
                </a:tc>
                <a:tc>
                  <a:txBody>
                    <a:bodyPr/>
                    <a:lstStyle/>
                    <a:p>
                      <a:pPr algn="l" fontAlgn="b"/>
                      <a:r>
                        <a:rPr lang="en-US" sz="1400" b="1" u="none" strike="noStrike" dirty="0">
                          <a:effectLst/>
                        </a:rPr>
                        <a:t>                                              69,600.00 </a:t>
                      </a:r>
                      <a:endParaRPr lang="en-US" sz="1400" b="1" i="0" u="none" strike="noStrike" dirty="0">
                        <a:solidFill>
                          <a:srgbClr val="000000"/>
                        </a:solidFill>
                        <a:effectLst/>
                        <a:latin typeface="Calibri" panose="020F0502020204030204" pitchFamily="34" charset="0"/>
                      </a:endParaRPr>
                    </a:p>
                  </a:txBody>
                  <a:tcPr marL="6399" marR="6399" marT="6399" marB="0" anchor="b"/>
                </a:tc>
                <a:extLst>
                  <a:ext uri="{0D108BD9-81ED-4DB2-BD59-A6C34878D82A}">
                    <a16:rowId xmlns:a16="http://schemas.microsoft.com/office/drawing/2014/main" val="205916078"/>
                  </a:ext>
                </a:extLst>
              </a:tr>
            </a:tbl>
          </a:graphicData>
        </a:graphic>
      </p:graphicFrame>
    </p:spTree>
    <p:extLst>
      <p:ext uri="{BB962C8B-B14F-4D97-AF65-F5344CB8AC3E}">
        <p14:creationId xmlns:p14="http://schemas.microsoft.com/office/powerpoint/2010/main" val="882813678"/>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showMasterSp="0">
  <p:cSld>
    <p:spTree>
      <p:nvGrpSpPr>
        <p:cNvPr id="1" name="Shape 72"/>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FB03A64E-9C09-4CA7-89E8-BA5268B2C67C}"/>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78</a:t>
            </a:fld>
            <a:endParaRPr lang="en"/>
          </a:p>
        </p:txBody>
      </p:sp>
      <p:graphicFrame>
        <p:nvGraphicFramePr>
          <p:cNvPr id="2" name="Table 1">
            <a:extLst>
              <a:ext uri="{FF2B5EF4-FFF2-40B4-BE49-F238E27FC236}">
                <a16:creationId xmlns:a16="http://schemas.microsoft.com/office/drawing/2014/main" id="{33B8D9A4-F3E1-4F78-9903-1CB84726FF8B}"/>
              </a:ext>
            </a:extLst>
          </p:cNvPr>
          <p:cNvGraphicFramePr>
            <a:graphicFrameLocks noGrp="1"/>
          </p:cNvGraphicFramePr>
          <p:nvPr>
            <p:extLst>
              <p:ext uri="{D42A27DB-BD31-4B8C-83A1-F6EECF244321}">
                <p14:modId xmlns:p14="http://schemas.microsoft.com/office/powerpoint/2010/main" val="4234818523"/>
              </p:ext>
            </p:extLst>
          </p:nvPr>
        </p:nvGraphicFramePr>
        <p:xfrm>
          <a:off x="240030" y="1588770"/>
          <a:ext cx="8561069" cy="4753144"/>
        </p:xfrm>
        <a:graphic>
          <a:graphicData uri="http://schemas.openxmlformats.org/drawingml/2006/table">
            <a:tbl>
              <a:tblPr/>
              <a:tblGrid>
                <a:gridCol w="370381">
                  <a:extLst>
                    <a:ext uri="{9D8B030D-6E8A-4147-A177-3AD203B41FA5}">
                      <a16:colId xmlns:a16="http://schemas.microsoft.com/office/drawing/2014/main" val="726984270"/>
                    </a:ext>
                  </a:extLst>
                </a:gridCol>
                <a:gridCol w="1687019">
                  <a:extLst>
                    <a:ext uri="{9D8B030D-6E8A-4147-A177-3AD203B41FA5}">
                      <a16:colId xmlns:a16="http://schemas.microsoft.com/office/drawing/2014/main" val="4144709751"/>
                    </a:ext>
                  </a:extLst>
                </a:gridCol>
                <a:gridCol w="884475">
                  <a:extLst>
                    <a:ext uri="{9D8B030D-6E8A-4147-A177-3AD203B41FA5}">
                      <a16:colId xmlns:a16="http://schemas.microsoft.com/office/drawing/2014/main" val="531980725"/>
                    </a:ext>
                  </a:extLst>
                </a:gridCol>
                <a:gridCol w="1111140">
                  <a:extLst>
                    <a:ext uri="{9D8B030D-6E8A-4147-A177-3AD203B41FA5}">
                      <a16:colId xmlns:a16="http://schemas.microsoft.com/office/drawing/2014/main" val="3982628381"/>
                    </a:ext>
                  </a:extLst>
                </a:gridCol>
                <a:gridCol w="1147635">
                  <a:extLst>
                    <a:ext uri="{9D8B030D-6E8A-4147-A177-3AD203B41FA5}">
                      <a16:colId xmlns:a16="http://schemas.microsoft.com/office/drawing/2014/main" val="1984571474"/>
                    </a:ext>
                  </a:extLst>
                </a:gridCol>
                <a:gridCol w="1565910">
                  <a:extLst>
                    <a:ext uri="{9D8B030D-6E8A-4147-A177-3AD203B41FA5}">
                      <a16:colId xmlns:a16="http://schemas.microsoft.com/office/drawing/2014/main" val="2034672584"/>
                    </a:ext>
                  </a:extLst>
                </a:gridCol>
                <a:gridCol w="1794509">
                  <a:extLst>
                    <a:ext uri="{9D8B030D-6E8A-4147-A177-3AD203B41FA5}">
                      <a16:colId xmlns:a16="http://schemas.microsoft.com/office/drawing/2014/main" val="3781725639"/>
                    </a:ext>
                  </a:extLst>
                </a:gridCol>
              </a:tblGrid>
              <a:tr h="709524">
                <a:tc>
                  <a:txBody>
                    <a:bodyPr/>
                    <a:lstStyle/>
                    <a:p>
                      <a:pPr algn="ctr" fontAlgn="b"/>
                      <a:r>
                        <a:rPr lang="en-US" sz="1100" b="1"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S/N</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MMDA AND ITS AGENCIES</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STAFF STRENGTH IN 2024 BUDGET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STAFF STRENGTH AS AT 31ST SEPTEMBER 2024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ctr"/>
                      <a:r>
                        <a:rPr lang="en-US" sz="1100" b="1"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ANNUAL PAYROLL COST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ctr" fontAlgn="b"/>
                      <a:r>
                        <a:rPr lang="en-US" sz="1100" b="1"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CONSOLIDATED ANNUAL  ALLOWANCES</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34260768"/>
                  </a:ext>
                </a:extLst>
              </a:tr>
              <a:tr h="438881">
                <a:tc>
                  <a:txBody>
                    <a:bodyPr/>
                    <a:lstStyle/>
                    <a:p>
                      <a:pPr algn="l" fontAlgn="b"/>
                      <a:r>
                        <a:rPr lang="en-US" sz="1100" b="1"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SALARIES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 ALLOWANCES CONSOLIDATED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90177261"/>
                  </a:ext>
                </a:extLst>
              </a:tr>
              <a:tr h="365918">
                <a:tc>
                  <a:txBody>
                    <a:bodyPr/>
                    <a:lstStyle/>
                    <a:p>
                      <a:pPr algn="ctr" fontAlgn="b"/>
                      <a:r>
                        <a:rPr lang="en-US" sz="12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Central Administration</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54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52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              1,980,975.00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991,894.76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                    2,972,869.76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64662307"/>
                  </a:ext>
                </a:extLst>
              </a:tr>
              <a:tr h="365918">
                <a:tc>
                  <a:txBody>
                    <a:bodyPr/>
                    <a:lstStyle/>
                    <a:p>
                      <a:pPr algn="ctr" fontAlgn="b"/>
                      <a:r>
                        <a:rPr lang="en-US" sz="12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Human Resource Management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                42,926.00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65,676.78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                      108,602.78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540004"/>
                  </a:ext>
                </a:extLst>
              </a:tr>
              <a:tr h="365918">
                <a:tc>
                  <a:txBody>
                    <a:bodyPr/>
                    <a:lstStyle/>
                    <a:p>
                      <a:pPr algn="ctr" fontAlgn="b"/>
                      <a:r>
                        <a:rPr lang="en-US" sz="12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Works</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              222,457.00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118,113.15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                      340,968.15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31894627"/>
                  </a:ext>
                </a:extLst>
              </a:tr>
              <a:tr h="365918">
                <a:tc>
                  <a:txBody>
                    <a:bodyPr/>
                    <a:lstStyle/>
                    <a:p>
                      <a:pPr algn="ctr" fontAlgn="b"/>
                      <a:r>
                        <a:rPr lang="en-US" sz="12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Physical Planning</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71,808.00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                     38,058.24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                      109,866.24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83204428"/>
                  </a:ext>
                </a:extLst>
              </a:tr>
              <a:tr h="365918">
                <a:tc>
                  <a:txBody>
                    <a:bodyPr/>
                    <a:lstStyle/>
                    <a:p>
                      <a:pPr algn="ctr" fontAlgn="b"/>
                      <a:r>
                        <a:rPr lang="en-US" sz="12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Environmental Health</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233,323.00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                   123,661.19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                      356,984.19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26931853"/>
                  </a:ext>
                </a:extLst>
              </a:tr>
              <a:tr h="548877">
                <a:tc>
                  <a:txBody>
                    <a:bodyPr/>
                    <a:lstStyle/>
                    <a:p>
                      <a:pPr algn="ctr" fontAlgn="b"/>
                      <a:r>
                        <a:rPr lang="en-US" sz="12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Social Welfare and Community Development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260,845.00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                   138,247.85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                      399,092.85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47563829"/>
                  </a:ext>
                </a:extLst>
              </a:tr>
              <a:tr h="365918">
                <a:tc>
                  <a:txBody>
                    <a:bodyPr/>
                    <a:lstStyle/>
                    <a:p>
                      <a:pPr algn="ctr" fontAlgn="b"/>
                      <a:r>
                        <a:rPr lang="en-US" sz="12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Agriculture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10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              480,944.00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                   238,600.17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                      719,544.17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91669347"/>
                  </a:ext>
                </a:extLst>
              </a:tr>
              <a:tr h="182959">
                <a:tc>
                  <a:txBody>
                    <a:bodyPr/>
                    <a:lstStyle/>
                    <a:p>
                      <a:pPr algn="ctr" fontAlgn="b"/>
                      <a:r>
                        <a:rPr lang="en-US" sz="12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Statistics</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42,926.00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                22,750.78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                  65,676.78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87129973"/>
                  </a:ext>
                </a:extLst>
              </a:tr>
              <a:tr h="365918">
                <a:tc>
                  <a:txBody>
                    <a:bodyPr/>
                    <a:lstStyle/>
                    <a:p>
                      <a:pPr algn="ctr" fontAlgn="b"/>
                      <a:r>
                        <a:rPr lang="en-US" sz="1200" b="1"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1"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Grand Total</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85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83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1"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             3,336,204.00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1"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1,737,002.92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1"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                       5,073,604.92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48877633"/>
                  </a:ext>
                </a:extLst>
              </a:tr>
            </a:tbl>
          </a:graphicData>
        </a:graphic>
      </p:graphicFrame>
      <p:sp>
        <p:nvSpPr>
          <p:cNvPr id="6" name="TextBox 5">
            <a:extLst>
              <a:ext uri="{FF2B5EF4-FFF2-40B4-BE49-F238E27FC236}">
                <a16:creationId xmlns:a16="http://schemas.microsoft.com/office/drawing/2014/main" id="{BD170727-B088-45E7-AE3D-EED731162249}"/>
              </a:ext>
            </a:extLst>
          </p:cNvPr>
          <p:cNvSpPr txBox="1"/>
          <p:nvPr/>
        </p:nvSpPr>
        <p:spPr>
          <a:xfrm>
            <a:off x="1257300" y="673674"/>
            <a:ext cx="6743700" cy="369332"/>
          </a:xfrm>
          <a:prstGeom prst="rect">
            <a:avLst/>
          </a:prstGeom>
          <a:noFill/>
        </p:spPr>
        <p:txBody>
          <a:bodyPr wrap="square">
            <a:spAutoFit/>
          </a:bodyPr>
          <a:lstStyle/>
          <a:p>
            <a:r>
              <a:rPr lang="en-US" sz="1800" b="1" i="0" u="none" strike="noStrike" dirty="0">
                <a:solidFill>
                  <a:schemeClr val="accent1"/>
                </a:solidFill>
                <a:effectLst/>
                <a:latin typeface="Tahoma" panose="020B0604030504040204" pitchFamily="34" charset="0"/>
              </a:rPr>
              <a:t>SUMMARY OF COMPENSATION OF EMPLOYEES INPUT</a:t>
            </a:r>
            <a:r>
              <a:rPr lang="en-US" sz="1800" dirty="0">
                <a:solidFill>
                  <a:schemeClr val="accent1"/>
                </a:solidFill>
              </a:rPr>
              <a:t> </a:t>
            </a:r>
          </a:p>
        </p:txBody>
      </p:sp>
    </p:spTree>
    <p:extLst>
      <p:ext uri="{BB962C8B-B14F-4D97-AF65-F5344CB8AC3E}">
        <p14:creationId xmlns:p14="http://schemas.microsoft.com/office/powerpoint/2010/main" val="3934757200"/>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A65E426-54E8-46DD-891B-C4C814E4F913}"/>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79</a:t>
            </a:fld>
            <a:endParaRPr lang="en"/>
          </a:p>
        </p:txBody>
      </p:sp>
      <p:sp>
        <p:nvSpPr>
          <p:cNvPr id="3" name="Title 2">
            <a:extLst>
              <a:ext uri="{FF2B5EF4-FFF2-40B4-BE49-F238E27FC236}">
                <a16:creationId xmlns:a16="http://schemas.microsoft.com/office/drawing/2014/main" id="{971440FF-3727-4BFE-BFC3-3AB0C0815662}"/>
              </a:ext>
            </a:extLst>
          </p:cNvPr>
          <p:cNvSpPr>
            <a:spLocks noGrp="1"/>
          </p:cNvSpPr>
          <p:nvPr>
            <p:ph type="title"/>
          </p:nvPr>
        </p:nvSpPr>
        <p:spPr/>
        <p:txBody>
          <a:bodyPr/>
          <a:lstStyle/>
          <a:p>
            <a:r>
              <a:rPr lang="en-US" sz="1800" b="1" dirty="0">
                <a:latin typeface="Tahoma" panose="020B0604030504040204" pitchFamily="34" charset="0"/>
              </a:rPr>
              <a:t>            </a:t>
            </a:r>
            <a:r>
              <a:rPr lang="en-US" sz="1800" b="1" i="0" u="none" strike="noStrike" dirty="0">
                <a:solidFill>
                  <a:schemeClr val="accent1"/>
                </a:solidFill>
                <a:effectLst/>
                <a:latin typeface="Tahoma" panose="020B0604030504040204" pitchFamily="34" charset="0"/>
              </a:rPr>
              <a:t>COMPENSATION OF EMPLOYEES - NOMINAL ROLL </a:t>
            </a:r>
            <a:br>
              <a:rPr lang="en-US" sz="1800" b="1" i="0" u="none" strike="noStrike" dirty="0">
                <a:solidFill>
                  <a:schemeClr val="accent1"/>
                </a:solidFill>
                <a:effectLst/>
                <a:latin typeface="Tahoma" panose="020B0604030504040204" pitchFamily="34" charset="0"/>
              </a:rPr>
            </a:br>
            <a:br>
              <a:rPr lang="en-US" sz="1800" b="1" i="0" u="none" strike="noStrike" dirty="0">
                <a:solidFill>
                  <a:schemeClr val="accent1"/>
                </a:solidFill>
                <a:effectLst/>
                <a:latin typeface="Tahoma" panose="020B0604030504040204" pitchFamily="34" charset="0"/>
              </a:rPr>
            </a:br>
            <a:r>
              <a:rPr lang="en-US" sz="1800" b="1" i="0" u="none" strike="noStrike" dirty="0">
                <a:solidFill>
                  <a:schemeClr val="accent1"/>
                </a:solidFill>
                <a:effectLst/>
                <a:latin typeface="Tahoma" panose="020B0604030504040204" pitchFamily="34" charset="0"/>
              </a:rPr>
              <a:t>             DEPARTMENT:    CENTRAL ADMINISTRATION </a:t>
            </a:r>
            <a:endParaRPr lang="en-US" dirty="0">
              <a:solidFill>
                <a:schemeClr val="accent1"/>
              </a:solidFill>
            </a:endParaRPr>
          </a:p>
        </p:txBody>
      </p:sp>
      <p:graphicFrame>
        <p:nvGraphicFramePr>
          <p:cNvPr id="7" name="Table 6">
            <a:extLst>
              <a:ext uri="{FF2B5EF4-FFF2-40B4-BE49-F238E27FC236}">
                <a16:creationId xmlns:a16="http://schemas.microsoft.com/office/drawing/2014/main" id="{AEE92022-9655-4ED9-A04B-09A5F77FFC83}"/>
              </a:ext>
            </a:extLst>
          </p:cNvPr>
          <p:cNvGraphicFramePr>
            <a:graphicFrameLocks noGrp="1"/>
          </p:cNvGraphicFramePr>
          <p:nvPr>
            <p:extLst>
              <p:ext uri="{D42A27DB-BD31-4B8C-83A1-F6EECF244321}">
                <p14:modId xmlns:p14="http://schemas.microsoft.com/office/powerpoint/2010/main" val="3402819692"/>
              </p:ext>
            </p:extLst>
          </p:nvPr>
        </p:nvGraphicFramePr>
        <p:xfrm>
          <a:off x="695325" y="1431182"/>
          <a:ext cx="7581900" cy="5334000"/>
        </p:xfrm>
        <a:graphic>
          <a:graphicData uri="http://schemas.openxmlformats.org/drawingml/2006/table">
            <a:tbl>
              <a:tblPr/>
              <a:tblGrid>
                <a:gridCol w="409575">
                  <a:extLst>
                    <a:ext uri="{9D8B030D-6E8A-4147-A177-3AD203B41FA5}">
                      <a16:colId xmlns:a16="http://schemas.microsoft.com/office/drawing/2014/main" val="549258030"/>
                    </a:ext>
                  </a:extLst>
                </a:gridCol>
                <a:gridCol w="1609725">
                  <a:extLst>
                    <a:ext uri="{9D8B030D-6E8A-4147-A177-3AD203B41FA5}">
                      <a16:colId xmlns:a16="http://schemas.microsoft.com/office/drawing/2014/main" val="3585273042"/>
                    </a:ext>
                  </a:extLst>
                </a:gridCol>
                <a:gridCol w="2095500">
                  <a:extLst>
                    <a:ext uri="{9D8B030D-6E8A-4147-A177-3AD203B41FA5}">
                      <a16:colId xmlns:a16="http://schemas.microsoft.com/office/drawing/2014/main" val="4202361558"/>
                    </a:ext>
                  </a:extLst>
                </a:gridCol>
                <a:gridCol w="622300">
                  <a:extLst>
                    <a:ext uri="{9D8B030D-6E8A-4147-A177-3AD203B41FA5}">
                      <a16:colId xmlns:a16="http://schemas.microsoft.com/office/drawing/2014/main" val="822068790"/>
                    </a:ext>
                  </a:extLst>
                </a:gridCol>
                <a:gridCol w="635000">
                  <a:extLst>
                    <a:ext uri="{9D8B030D-6E8A-4147-A177-3AD203B41FA5}">
                      <a16:colId xmlns:a16="http://schemas.microsoft.com/office/drawing/2014/main" val="2316866002"/>
                    </a:ext>
                  </a:extLst>
                </a:gridCol>
                <a:gridCol w="1079500">
                  <a:extLst>
                    <a:ext uri="{9D8B030D-6E8A-4147-A177-3AD203B41FA5}">
                      <a16:colId xmlns:a16="http://schemas.microsoft.com/office/drawing/2014/main" val="3711124036"/>
                    </a:ext>
                  </a:extLst>
                </a:gridCol>
                <a:gridCol w="1130300">
                  <a:extLst>
                    <a:ext uri="{9D8B030D-6E8A-4147-A177-3AD203B41FA5}">
                      <a16:colId xmlns:a16="http://schemas.microsoft.com/office/drawing/2014/main" val="3041640753"/>
                    </a:ext>
                  </a:extLst>
                </a:gridCol>
              </a:tblGrid>
              <a:tr h="190500">
                <a:tc gridSpan="6">
                  <a:txBody>
                    <a:bodyPr/>
                    <a:lstStyle/>
                    <a:p>
                      <a:pPr algn="ctr" fontAlgn="b"/>
                      <a:r>
                        <a:rPr lang="en-US" sz="1400" b="1" i="0" u="none" strike="noStrike" dirty="0">
                          <a:solidFill>
                            <a:srgbClr val="000000"/>
                          </a:solidFill>
                          <a:effectLst/>
                          <a:latin typeface="Tahoma" panose="020B0604030504040204" pitchFamily="34" charset="0"/>
                        </a:rPr>
                        <a:t>Breakdown of Salaries of Staff </a:t>
                      </a:r>
                    </a:p>
                  </a:txBody>
                  <a:tcPr marL="0" marR="0" marT="0" marB="0" anchor="b">
                    <a:lnL>
                      <a:noFill/>
                    </a:lnL>
                    <a:lnR>
                      <a:noFill/>
                    </a:lnR>
                    <a:lnT>
                      <a:noFill/>
                    </a:lnT>
                    <a:lnB>
                      <a:noFill/>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1000" b="0" i="0" u="none" strike="noStrike">
                        <a:solidFill>
                          <a:srgbClr val="000000"/>
                        </a:solidFill>
                        <a:effectLst/>
                        <a:latin typeface="Calibri" panose="020F0502020204030204" pitchFamily="34" charset="0"/>
                      </a:endParaRPr>
                    </a:p>
                  </a:txBody>
                  <a:tcPr marL="0" marR="0" marT="0" marB="0" anchor="b">
                    <a:lnL>
                      <a:noFill/>
                    </a:lnL>
                    <a:lnR>
                      <a:noFill/>
                    </a:lnR>
                    <a:lnT>
                      <a:noFill/>
                    </a:lnT>
                    <a:lnB>
                      <a:noFill/>
                    </a:lnB>
                  </a:tcPr>
                </a:tc>
                <a:extLst>
                  <a:ext uri="{0D108BD9-81ED-4DB2-BD59-A6C34878D82A}">
                    <a16:rowId xmlns:a16="http://schemas.microsoft.com/office/drawing/2014/main" val="415603132"/>
                  </a:ext>
                </a:extLst>
              </a:tr>
              <a:tr h="190500">
                <a:tc>
                  <a:txBody>
                    <a:bodyPr/>
                    <a:lstStyle/>
                    <a:p>
                      <a:pPr algn="l" fontAlgn="b"/>
                      <a:endParaRPr lang="en-US" sz="1200" b="0" i="0" u="none" strike="noStrike">
                        <a:solidFill>
                          <a:srgbClr val="000000"/>
                        </a:solidFill>
                        <a:effectLst/>
                        <a:latin typeface="Tahoma" panose="020B060403050404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a:solidFill>
                          <a:srgbClr val="000000"/>
                        </a:solidFill>
                        <a:effectLst/>
                        <a:latin typeface="Tahoma" panose="020B060403050404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a:solidFill>
                          <a:srgbClr val="000000"/>
                        </a:solidFill>
                        <a:effectLst/>
                        <a:latin typeface="Tahoma" panose="020B060403050404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a:solidFill>
                          <a:srgbClr val="000000"/>
                        </a:solidFill>
                        <a:effectLst/>
                        <a:latin typeface="Tahoma" panose="020B060403050404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a:solidFill>
                          <a:srgbClr val="000000"/>
                        </a:solidFill>
                        <a:effectLst/>
                        <a:latin typeface="Tahoma" panose="020B060403050404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a:solidFill>
                          <a:srgbClr val="000000"/>
                        </a:solidFill>
                        <a:effectLst/>
                        <a:latin typeface="Tahoma" panose="020B060403050404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000" b="0" i="0" u="none" strike="noStrike">
                        <a:solidFill>
                          <a:srgbClr val="000000"/>
                        </a:solidFill>
                        <a:effectLst/>
                        <a:latin typeface="Calibri" panose="020F050202020403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75364375"/>
                  </a:ext>
                </a:extLst>
              </a:tr>
              <a:tr h="571500">
                <a:tc>
                  <a:txBody>
                    <a:bodyPr/>
                    <a:lstStyle/>
                    <a:p>
                      <a:pPr algn="ctr" fontAlgn="b"/>
                      <a:r>
                        <a:rPr lang="en-US" sz="1200" b="1" i="0" u="none" strike="noStrike">
                          <a:solidFill>
                            <a:srgbClr val="000000"/>
                          </a:solidFill>
                          <a:effectLst/>
                          <a:latin typeface="Tahoma" panose="020B0604030504040204" pitchFamily="34" charset="0"/>
                        </a:rPr>
                        <a:t>SN</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Tahoma" panose="020B0604030504040204" pitchFamily="34" charset="0"/>
                        </a:rPr>
                        <a:t>Name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Tahoma" panose="020B0604030504040204" pitchFamily="34" charset="0"/>
                        </a:rPr>
                        <a:t>Position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Tahoma" panose="020B0604030504040204" pitchFamily="34" charset="0"/>
                        </a:rPr>
                        <a:t>Level</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Tahoma" panose="020B0604030504040204" pitchFamily="34" charset="0"/>
                        </a:rPr>
                        <a:t>SSSS Step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Tahoma" panose="020B0604030504040204" pitchFamily="34" charset="0"/>
                        </a:rPr>
                        <a:t>Monthly Consolidated Salary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Tahoma" panose="020B0604030504040204" pitchFamily="34" charset="0"/>
                        </a:rPr>
                        <a:t>Annual   Consolidated Salary</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40378636"/>
                  </a:ext>
                </a:extLst>
              </a:tr>
              <a:tr h="161925">
                <a:tc>
                  <a:txBody>
                    <a:bodyPr/>
                    <a:lstStyle/>
                    <a:p>
                      <a:pPr algn="ctr" fontAlgn="b"/>
                      <a:r>
                        <a:rPr lang="en-US" sz="1100" b="0" i="0" u="none" strike="noStrike">
                          <a:solidFill>
                            <a:srgbClr val="000000"/>
                          </a:solidFill>
                          <a:effectLst/>
                          <a:latin typeface="Tahoma" panose="020B0604030504040204" pitchFamily="34" charset="0"/>
                        </a:rPr>
                        <a:t>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a:solidFill>
                            <a:srgbClr val="000000"/>
                          </a:solidFill>
                          <a:effectLst/>
                          <a:latin typeface="Tahoma" panose="020B0604030504040204" pitchFamily="34" charset="0"/>
                        </a:rPr>
                        <a:t>Nketia Donkor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District Coordinating Director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24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Tahoma" panose="020B0604030504040204" pitchFamily="34" charset="0"/>
                        </a:rPr>
                        <a:t>           10,345.75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dirty="0">
                          <a:solidFill>
                            <a:srgbClr val="000000"/>
                          </a:solidFill>
                          <a:effectLst/>
                          <a:latin typeface="Tahoma" panose="020B0604030504040204" pitchFamily="34" charset="0"/>
                        </a:rPr>
                        <a:t>           124,149.00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87770647"/>
                  </a:ext>
                </a:extLst>
              </a:tr>
              <a:tr h="161925">
                <a:tc>
                  <a:txBody>
                    <a:bodyPr/>
                    <a:lstStyle/>
                    <a:p>
                      <a:pPr algn="ctr" fontAlgn="b"/>
                      <a:r>
                        <a:rPr lang="en-US" sz="1100" b="0" i="0" u="none" strike="noStrike">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a:solidFill>
                            <a:srgbClr val="000000"/>
                          </a:solidFill>
                          <a:effectLst/>
                          <a:latin typeface="Tahoma" panose="020B0604030504040204" pitchFamily="34" charset="0"/>
                        </a:rPr>
                        <a:t>David </a:t>
                      </a:r>
                      <a:r>
                        <a:rPr lang="en-US" sz="1100" b="0" i="0" u="none" strike="noStrike" dirty="0" err="1">
                          <a:solidFill>
                            <a:srgbClr val="000000"/>
                          </a:solidFill>
                          <a:effectLst/>
                          <a:latin typeface="Tahoma" panose="020B0604030504040204" pitchFamily="34" charset="0"/>
                        </a:rPr>
                        <a:t>Togobo</a:t>
                      </a:r>
                      <a:endParaRPr lang="en-US" sz="1100" b="0" i="0" u="none" strike="noStrike" dirty="0">
                        <a:solidFill>
                          <a:srgbClr val="000000"/>
                        </a:solidFill>
                        <a:effectLst/>
                        <a:latin typeface="Tahoma" panose="020B0604030504040204" pitchFamily="34" charset="0"/>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a:solidFill>
                            <a:srgbClr val="000000"/>
                          </a:solidFill>
                          <a:effectLst/>
                          <a:latin typeface="Tahoma" panose="020B0604030504040204" pitchFamily="34" charset="0"/>
                        </a:rPr>
                        <a:t>Assistant Director </a:t>
                      </a:r>
                      <a:r>
                        <a:rPr lang="en-US" sz="1100" b="0" i="0" u="none" strike="noStrike" dirty="0" err="1">
                          <a:solidFill>
                            <a:srgbClr val="000000"/>
                          </a:solidFill>
                          <a:effectLst/>
                          <a:latin typeface="Tahoma" panose="020B0604030504040204" pitchFamily="34" charset="0"/>
                        </a:rPr>
                        <a:t>llA</a:t>
                      </a:r>
                      <a:endParaRPr lang="en-US" sz="1100" b="0" i="0" u="none" strike="noStrike" dirty="0">
                        <a:solidFill>
                          <a:srgbClr val="000000"/>
                        </a:solidFill>
                        <a:effectLst/>
                        <a:latin typeface="Tahoma" panose="020B0604030504040204" pitchFamily="34" charset="0"/>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Tahoma" panose="020B0604030504040204" pitchFamily="34" charset="0"/>
                        </a:rPr>
                        <a:t>             4,453.58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a:solidFill>
                            <a:srgbClr val="000000"/>
                          </a:solidFill>
                          <a:effectLst/>
                          <a:latin typeface="Tahoma" panose="020B0604030504040204" pitchFamily="34" charset="0"/>
                        </a:rPr>
                        <a:t>             53,443.00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8718063"/>
                  </a:ext>
                </a:extLst>
              </a:tr>
              <a:tr h="161925">
                <a:tc>
                  <a:txBody>
                    <a:bodyPr/>
                    <a:lstStyle/>
                    <a:p>
                      <a:pPr algn="ctr" fontAlgn="b"/>
                      <a:r>
                        <a:rPr lang="en-US" sz="1100" b="0" i="0" u="none" strike="noStrike">
                          <a:solidFill>
                            <a:srgbClr val="000000"/>
                          </a:solidFill>
                          <a:effectLst/>
                          <a:latin typeface="Tahoma" panose="020B0604030504040204" pitchFamily="34" charset="0"/>
                        </a:rPr>
                        <a:t>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Rahinatu Adamu</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Assistant Director llB</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Tahoma" panose="020B0604030504040204" pitchFamily="34" charset="0"/>
                        </a:rPr>
                        <a:t>             3,699.83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a:solidFill>
                            <a:srgbClr val="000000"/>
                          </a:solidFill>
                          <a:effectLst/>
                          <a:latin typeface="Tahoma" panose="020B0604030504040204" pitchFamily="34" charset="0"/>
                        </a:rPr>
                        <a:t>             44,398.00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85715960"/>
                  </a:ext>
                </a:extLst>
              </a:tr>
              <a:tr h="161925">
                <a:tc>
                  <a:txBody>
                    <a:bodyPr/>
                    <a:lstStyle/>
                    <a:p>
                      <a:pPr algn="ctr" fontAlgn="b"/>
                      <a:r>
                        <a:rPr lang="en-US" sz="1100" b="0" i="0" u="none" strike="noStrike">
                          <a:solidFill>
                            <a:srgbClr val="000000"/>
                          </a:solidFill>
                          <a:effectLst/>
                          <a:latin typeface="Tahoma" panose="020B0604030504040204" pitchFamily="34" charset="0"/>
                        </a:rPr>
                        <a:t>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Ebenezer Tetteh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Assistant Director llB</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Tahoma" panose="020B0604030504040204" pitchFamily="34" charset="0"/>
                        </a:rPr>
                        <a:t>             3,577.17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a:solidFill>
                            <a:srgbClr val="000000"/>
                          </a:solidFill>
                          <a:effectLst/>
                          <a:latin typeface="Tahoma" panose="020B0604030504040204" pitchFamily="34" charset="0"/>
                        </a:rPr>
                        <a:t>             42,926.00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16609849"/>
                  </a:ext>
                </a:extLst>
              </a:tr>
              <a:tr h="161925">
                <a:tc>
                  <a:txBody>
                    <a:bodyPr/>
                    <a:lstStyle/>
                    <a:p>
                      <a:pPr algn="ctr" fontAlgn="b"/>
                      <a:r>
                        <a:rPr lang="en-US" sz="1100" b="0" i="0" u="none" strike="noStrike">
                          <a:solidFill>
                            <a:srgbClr val="000000"/>
                          </a:solidFill>
                          <a:effectLst/>
                          <a:latin typeface="Tahoma" panose="020B0604030504040204" pitchFamily="34" charset="0"/>
                        </a:rPr>
                        <a:t>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Bismark Asumadu</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Assistant Director llB</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Tahoma" panose="020B0604030504040204" pitchFamily="34" charset="0"/>
                        </a:rPr>
                        <a:t>             3,458.58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a:solidFill>
                            <a:srgbClr val="000000"/>
                          </a:solidFill>
                          <a:effectLst/>
                          <a:latin typeface="Tahoma" panose="020B0604030504040204" pitchFamily="34" charset="0"/>
                        </a:rPr>
                        <a:t>             41,503.00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88461484"/>
                  </a:ext>
                </a:extLst>
              </a:tr>
              <a:tr h="161925">
                <a:tc>
                  <a:txBody>
                    <a:bodyPr/>
                    <a:lstStyle/>
                    <a:p>
                      <a:pPr algn="ctr" fontAlgn="b"/>
                      <a:r>
                        <a:rPr lang="en-US" sz="1100" b="0" i="0" u="none" strike="noStrike">
                          <a:solidFill>
                            <a:srgbClr val="000000"/>
                          </a:solidFill>
                          <a:effectLst/>
                          <a:latin typeface="Tahoma" panose="020B0604030504040204" pitchFamily="34" charset="0"/>
                        </a:rPr>
                        <a:t>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Sefa Appiah Korang</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Assistant Director llB</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Tahoma" panose="020B0604030504040204" pitchFamily="34" charset="0"/>
                        </a:rPr>
                        <a:t>             3,577.17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a:solidFill>
                            <a:srgbClr val="000000"/>
                          </a:solidFill>
                          <a:effectLst/>
                          <a:latin typeface="Tahoma" panose="020B0604030504040204" pitchFamily="34" charset="0"/>
                        </a:rPr>
                        <a:t>             42,926.00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63713467"/>
                  </a:ext>
                </a:extLst>
              </a:tr>
              <a:tr h="161925">
                <a:tc>
                  <a:txBody>
                    <a:bodyPr/>
                    <a:lstStyle/>
                    <a:p>
                      <a:pPr algn="ctr" fontAlgn="b"/>
                      <a:r>
                        <a:rPr lang="en-US" sz="1100" b="0" i="0" u="none" strike="noStrike">
                          <a:solidFill>
                            <a:srgbClr val="000000"/>
                          </a:solidFill>
                          <a:effectLst/>
                          <a:latin typeface="Tahoma" panose="020B0604030504040204" pitchFamily="34" charset="0"/>
                        </a:rPr>
                        <a:t>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Vincentia Asare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Assistant Director llB</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Tahoma" panose="020B0604030504040204" pitchFamily="34" charset="0"/>
                        </a:rPr>
                        <a:t>             3,577.17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a:solidFill>
                            <a:srgbClr val="000000"/>
                          </a:solidFill>
                          <a:effectLst/>
                          <a:latin typeface="Tahoma" panose="020B0604030504040204" pitchFamily="34" charset="0"/>
                        </a:rPr>
                        <a:t>             42,926.00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04320873"/>
                  </a:ext>
                </a:extLst>
              </a:tr>
              <a:tr h="161925">
                <a:tc>
                  <a:txBody>
                    <a:bodyPr/>
                    <a:lstStyle/>
                    <a:p>
                      <a:pPr algn="ctr" fontAlgn="b"/>
                      <a:r>
                        <a:rPr lang="en-US" sz="1100" b="0" i="0" u="none" strike="noStrike">
                          <a:solidFill>
                            <a:srgbClr val="000000"/>
                          </a:solidFill>
                          <a:effectLst/>
                          <a:latin typeface="Tahoma" panose="020B0604030504040204" pitchFamily="34" charset="0"/>
                        </a:rPr>
                        <a:t>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Edith Amenyah</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Assistant Director llB</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Tahoma" panose="020B0604030504040204" pitchFamily="34" charset="0"/>
                        </a:rPr>
                        <a:t>             3,458.58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a:solidFill>
                            <a:srgbClr val="000000"/>
                          </a:solidFill>
                          <a:effectLst/>
                          <a:latin typeface="Tahoma" panose="020B0604030504040204" pitchFamily="34" charset="0"/>
                        </a:rPr>
                        <a:t>             41,503.00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67619505"/>
                  </a:ext>
                </a:extLst>
              </a:tr>
              <a:tr h="161925">
                <a:tc>
                  <a:txBody>
                    <a:bodyPr/>
                    <a:lstStyle/>
                    <a:p>
                      <a:pPr algn="ctr" fontAlgn="b"/>
                      <a:r>
                        <a:rPr lang="en-US" sz="1100" b="0" i="0" u="none" strike="noStrike">
                          <a:solidFill>
                            <a:srgbClr val="000000"/>
                          </a:solidFill>
                          <a:effectLst/>
                          <a:latin typeface="Tahoma" panose="020B0604030504040204" pitchFamily="34" charset="0"/>
                        </a:rPr>
                        <a:t>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Maxwell Asare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Assistant Director llB</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Tahoma" panose="020B0604030504040204" pitchFamily="34" charset="0"/>
                        </a:rPr>
                        <a:t>             3,458.58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a:solidFill>
                            <a:srgbClr val="000000"/>
                          </a:solidFill>
                          <a:effectLst/>
                          <a:latin typeface="Tahoma" panose="020B0604030504040204" pitchFamily="34" charset="0"/>
                        </a:rPr>
                        <a:t>             41,503.00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6497176"/>
                  </a:ext>
                </a:extLst>
              </a:tr>
              <a:tr h="161925">
                <a:tc>
                  <a:txBody>
                    <a:bodyPr/>
                    <a:lstStyle/>
                    <a:p>
                      <a:pPr algn="ctr" fontAlgn="b"/>
                      <a:r>
                        <a:rPr lang="en-US" sz="1100" b="0" i="0" u="none" strike="noStrike">
                          <a:solidFill>
                            <a:srgbClr val="000000"/>
                          </a:solidFill>
                          <a:effectLst/>
                          <a:latin typeface="Tahoma" panose="020B0604030504040204" pitchFamily="34" charset="0"/>
                        </a:rPr>
                        <a:t>10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Esther Ati Atatoga</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Assistant Director llB</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Tahoma" panose="020B0604030504040204" pitchFamily="34" charset="0"/>
                        </a:rPr>
                        <a:t>             3,577.17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dirty="0">
                          <a:solidFill>
                            <a:srgbClr val="000000"/>
                          </a:solidFill>
                          <a:effectLst/>
                          <a:latin typeface="Tahoma" panose="020B0604030504040204" pitchFamily="34" charset="0"/>
                        </a:rPr>
                        <a:t>             42,926.00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14661569"/>
                  </a:ext>
                </a:extLst>
              </a:tr>
              <a:tr h="161925">
                <a:tc>
                  <a:txBody>
                    <a:bodyPr/>
                    <a:lstStyle/>
                    <a:p>
                      <a:pPr algn="ctr" fontAlgn="b"/>
                      <a:r>
                        <a:rPr lang="en-US" sz="1100" b="0" i="0" u="none" strike="noStrike">
                          <a:solidFill>
                            <a:srgbClr val="000000"/>
                          </a:solidFill>
                          <a:effectLst/>
                          <a:latin typeface="Tahoma" panose="020B0604030504040204" pitchFamily="34" charset="0"/>
                        </a:rPr>
                        <a:t>11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Love Gyebi</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Internal Auditor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Tahoma" panose="020B0604030504040204" pitchFamily="34" charset="0"/>
                        </a:rPr>
                        <a:t>             4,306.00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dirty="0">
                          <a:solidFill>
                            <a:srgbClr val="000000"/>
                          </a:solidFill>
                          <a:effectLst/>
                          <a:latin typeface="Tahoma" panose="020B0604030504040204" pitchFamily="34" charset="0"/>
                        </a:rPr>
                        <a:t>             51,672.00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04013209"/>
                  </a:ext>
                </a:extLst>
              </a:tr>
              <a:tr h="161925">
                <a:tc>
                  <a:txBody>
                    <a:bodyPr/>
                    <a:lstStyle/>
                    <a:p>
                      <a:pPr algn="ctr" fontAlgn="b"/>
                      <a:r>
                        <a:rPr lang="en-US" sz="1100" b="0" i="0" u="none" strike="noStrike">
                          <a:solidFill>
                            <a:srgbClr val="000000"/>
                          </a:solidFill>
                          <a:effectLst/>
                          <a:latin typeface="Tahoma" panose="020B0604030504040204" pitchFamily="34" charset="0"/>
                        </a:rPr>
                        <a:t>12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Mary Prempeh</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Assistant Internal Auditor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Tahoma" panose="020B0604030504040204" pitchFamily="34" charset="0"/>
                        </a:rPr>
                        <a:t>             3,458.58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a:solidFill>
                            <a:srgbClr val="000000"/>
                          </a:solidFill>
                          <a:effectLst/>
                          <a:latin typeface="Tahoma" panose="020B0604030504040204" pitchFamily="34" charset="0"/>
                        </a:rPr>
                        <a:t>             41,503.00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5337960"/>
                  </a:ext>
                </a:extLst>
              </a:tr>
              <a:tr h="161925">
                <a:tc>
                  <a:txBody>
                    <a:bodyPr/>
                    <a:lstStyle/>
                    <a:p>
                      <a:pPr algn="ctr" fontAlgn="b"/>
                      <a:r>
                        <a:rPr lang="en-US" sz="1100" b="0" i="0" u="none" strike="noStrike">
                          <a:solidFill>
                            <a:srgbClr val="000000"/>
                          </a:solidFill>
                          <a:effectLst/>
                          <a:latin typeface="Tahoma" panose="020B0604030504040204" pitchFamily="34" charset="0"/>
                        </a:rPr>
                        <a:t>13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Sarah Amoakwah</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Internal Auditor Trainee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Tahoma" panose="020B0604030504040204" pitchFamily="34" charset="0"/>
                        </a:rPr>
                        <a:t>             3,288.00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a:solidFill>
                            <a:srgbClr val="000000"/>
                          </a:solidFill>
                          <a:effectLst/>
                          <a:latin typeface="Tahoma" panose="020B0604030504040204" pitchFamily="34" charset="0"/>
                        </a:rPr>
                        <a:t>             39,456.00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07193887"/>
                  </a:ext>
                </a:extLst>
              </a:tr>
            </a:tbl>
          </a:graphicData>
        </a:graphic>
      </p:graphicFrame>
    </p:spTree>
    <p:extLst>
      <p:ext uri="{BB962C8B-B14F-4D97-AF65-F5344CB8AC3E}">
        <p14:creationId xmlns:p14="http://schemas.microsoft.com/office/powerpoint/2010/main" val="2409096137"/>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showMasterSp="0">
  <p:cSld>
    <p:spTree>
      <p:nvGrpSpPr>
        <p:cNvPr id="1" name="Shape 72"/>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FB03A64E-9C09-4CA7-89E8-BA5268B2C67C}"/>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80</a:t>
            </a:fld>
            <a:endParaRPr lang="en"/>
          </a:p>
        </p:txBody>
      </p:sp>
      <p:graphicFrame>
        <p:nvGraphicFramePr>
          <p:cNvPr id="2" name="Table 1">
            <a:extLst>
              <a:ext uri="{FF2B5EF4-FFF2-40B4-BE49-F238E27FC236}">
                <a16:creationId xmlns:a16="http://schemas.microsoft.com/office/drawing/2014/main" id="{CB5CC334-71F6-482C-ACFD-384DC3ECE63B}"/>
              </a:ext>
            </a:extLst>
          </p:cNvPr>
          <p:cNvGraphicFramePr>
            <a:graphicFrameLocks noGrp="1"/>
          </p:cNvGraphicFramePr>
          <p:nvPr>
            <p:extLst>
              <p:ext uri="{D42A27DB-BD31-4B8C-83A1-F6EECF244321}">
                <p14:modId xmlns:p14="http://schemas.microsoft.com/office/powerpoint/2010/main" val="682808880"/>
              </p:ext>
            </p:extLst>
          </p:nvPr>
        </p:nvGraphicFramePr>
        <p:xfrm>
          <a:off x="515678" y="1042562"/>
          <a:ext cx="8112643" cy="5699760"/>
        </p:xfrm>
        <a:graphic>
          <a:graphicData uri="http://schemas.openxmlformats.org/drawingml/2006/table">
            <a:tbl>
              <a:tblPr/>
              <a:tblGrid>
                <a:gridCol w="424482">
                  <a:extLst>
                    <a:ext uri="{9D8B030D-6E8A-4147-A177-3AD203B41FA5}">
                      <a16:colId xmlns:a16="http://schemas.microsoft.com/office/drawing/2014/main" val="2589744902"/>
                    </a:ext>
                  </a:extLst>
                </a:gridCol>
                <a:gridCol w="1671601">
                  <a:extLst>
                    <a:ext uri="{9D8B030D-6E8A-4147-A177-3AD203B41FA5}">
                      <a16:colId xmlns:a16="http://schemas.microsoft.com/office/drawing/2014/main" val="2201893983"/>
                    </a:ext>
                  </a:extLst>
                </a:gridCol>
                <a:gridCol w="2171765">
                  <a:extLst>
                    <a:ext uri="{9D8B030D-6E8A-4147-A177-3AD203B41FA5}">
                      <a16:colId xmlns:a16="http://schemas.microsoft.com/office/drawing/2014/main" val="151940155"/>
                    </a:ext>
                  </a:extLst>
                </a:gridCol>
                <a:gridCol w="644949">
                  <a:extLst>
                    <a:ext uri="{9D8B030D-6E8A-4147-A177-3AD203B41FA5}">
                      <a16:colId xmlns:a16="http://schemas.microsoft.com/office/drawing/2014/main" val="974229072"/>
                    </a:ext>
                  </a:extLst>
                </a:gridCol>
                <a:gridCol w="658110">
                  <a:extLst>
                    <a:ext uri="{9D8B030D-6E8A-4147-A177-3AD203B41FA5}">
                      <a16:colId xmlns:a16="http://schemas.microsoft.com/office/drawing/2014/main" val="3722028601"/>
                    </a:ext>
                  </a:extLst>
                </a:gridCol>
                <a:gridCol w="1118788">
                  <a:extLst>
                    <a:ext uri="{9D8B030D-6E8A-4147-A177-3AD203B41FA5}">
                      <a16:colId xmlns:a16="http://schemas.microsoft.com/office/drawing/2014/main" val="3154045422"/>
                    </a:ext>
                  </a:extLst>
                </a:gridCol>
                <a:gridCol w="1422948">
                  <a:extLst>
                    <a:ext uri="{9D8B030D-6E8A-4147-A177-3AD203B41FA5}">
                      <a16:colId xmlns:a16="http://schemas.microsoft.com/office/drawing/2014/main" val="3817992274"/>
                    </a:ext>
                  </a:extLst>
                </a:gridCol>
              </a:tblGrid>
              <a:tr h="161925">
                <a:tc>
                  <a:txBody>
                    <a:bodyPr/>
                    <a:lstStyle/>
                    <a:p>
                      <a:pPr algn="ctr" fontAlgn="b"/>
                      <a:r>
                        <a:rPr lang="en-US" sz="1100" b="0" i="0" u="none" strike="noStrike">
                          <a:solidFill>
                            <a:srgbClr val="000000"/>
                          </a:solidFill>
                          <a:effectLst/>
                          <a:latin typeface="Tahoma" panose="020B0604030504040204" pitchFamily="34" charset="0"/>
                        </a:rPr>
                        <a:t>14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Elisha Kwasi Anning</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Assistant Internal Auditor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dirty="0">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Tahoma" panose="020B0604030504040204" pitchFamily="34" charset="0"/>
                        </a:rPr>
                        <a:t>             3,458.58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41,503.00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96360130"/>
                  </a:ext>
                </a:extLst>
              </a:tr>
              <a:tr h="161925">
                <a:tc>
                  <a:txBody>
                    <a:bodyPr/>
                    <a:lstStyle/>
                    <a:p>
                      <a:pPr algn="ctr" fontAlgn="b"/>
                      <a:r>
                        <a:rPr lang="en-US" sz="1100" b="0" i="0" u="none" strike="noStrike">
                          <a:solidFill>
                            <a:srgbClr val="000000"/>
                          </a:solidFill>
                          <a:effectLst/>
                          <a:latin typeface="Tahoma" panose="020B0604030504040204" pitchFamily="34" charset="0"/>
                        </a:rPr>
                        <a:t>15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Samuel Bredu</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Internal Auditoe Trainee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Tahoma" panose="020B0604030504040204" pitchFamily="34" charset="0"/>
                        </a:rPr>
                        <a:t>             3,073.66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36,884.00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67382333"/>
                  </a:ext>
                </a:extLst>
              </a:tr>
              <a:tr h="161925">
                <a:tc>
                  <a:txBody>
                    <a:bodyPr/>
                    <a:lstStyle/>
                    <a:p>
                      <a:pPr algn="ctr" fontAlgn="b"/>
                      <a:r>
                        <a:rPr lang="en-US" sz="11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Nartey Teye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Senior Executive Officer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Tahoma" panose="020B0604030504040204" pitchFamily="34" charset="0"/>
                        </a:rPr>
                        <a:t>             3,233.08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38,797.00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85327818"/>
                  </a:ext>
                </a:extLst>
              </a:tr>
              <a:tr h="161925">
                <a:tc>
                  <a:txBody>
                    <a:bodyPr/>
                    <a:lstStyle/>
                    <a:p>
                      <a:pPr algn="ctr" fontAlgn="b"/>
                      <a:r>
                        <a:rPr lang="en-US" sz="1100" b="0" i="0" u="none" strike="noStrike">
                          <a:solidFill>
                            <a:srgbClr val="000000"/>
                          </a:solidFill>
                          <a:effectLst/>
                          <a:latin typeface="Tahoma" panose="020B0604030504040204" pitchFamily="34" charset="0"/>
                        </a:rPr>
                        <a:t>17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Francis Gbetey</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a:solidFill>
                            <a:srgbClr val="000000"/>
                          </a:solidFill>
                          <a:effectLst/>
                          <a:latin typeface="Tahoma" panose="020B0604030504040204" pitchFamily="34" charset="0"/>
                        </a:rPr>
                        <a:t>Executive Officer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Tahoma" panose="020B0604030504040204" pitchFamily="34" charset="0"/>
                        </a:rPr>
                        <a:t>             1,982.91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23,795.00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16267386"/>
                  </a:ext>
                </a:extLst>
              </a:tr>
              <a:tr h="161925">
                <a:tc>
                  <a:txBody>
                    <a:bodyPr/>
                    <a:lstStyle/>
                    <a:p>
                      <a:pPr algn="ctr" fontAlgn="b"/>
                      <a:r>
                        <a:rPr lang="en-US" sz="1100" b="0" i="0" u="none" strike="noStrike">
                          <a:solidFill>
                            <a:srgbClr val="000000"/>
                          </a:solidFill>
                          <a:effectLst/>
                          <a:latin typeface="Tahoma" panose="020B0604030504040204" pitchFamily="34" charset="0"/>
                        </a:rPr>
                        <a:t>18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Tetteh Regina Mamle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Senior Executive Officer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Tahoma" panose="020B0604030504040204" pitchFamily="34" charset="0"/>
                        </a:rPr>
                        <a:t>             3,073.66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36,884.00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86640468"/>
                  </a:ext>
                </a:extLst>
              </a:tr>
              <a:tr h="161925">
                <a:tc>
                  <a:txBody>
                    <a:bodyPr/>
                    <a:lstStyle/>
                    <a:p>
                      <a:pPr algn="ctr" fontAlgn="b"/>
                      <a:r>
                        <a:rPr lang="en-US" sz="1100" b="0" i="0" u="none" strike="noStrike">
                          <a:solidFill>
                            <a:srgbClr val="000000"/>
                          </a:solidFill>
                          <a:effectLst/>
                          <a:latin typeface="Tahoma" panose="020B0604030504040204" pitchFamily="34" charset="0"/>
                        </a:rPr>
                        <a:t>19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Daniel Akukorku</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Senior Executive Officer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Tahoma" panose="020B0604030504040204" pitchFamily="34" charset="0"/>
                        </a:rPr>
                        <a:t>             3,073.66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36,884.00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86472870"/>
                  </a:ext>
                </a:extLst>
              </a:tr>
              <a:tr h="161925">
                <a:tc>
                  <a:txBody>
                    <a:bodyPr/>
                    <a:lstStyle/>
                    <a:p>
                      <a:pPr algn="ctr" fontAlgn="b"/>
                      <a:r>
                        <a:rPr lang="en-US" sz="1100" b="0" i="0" u="none" strike="noStrike">
                          <a:solidFill>
                            <a:srgbClr val="000000"/>
                          </a:solidFill>
                          <a:effectLst/>
                          <a:latin typeface="Tahoma" panose="020B0604030504040204" pitchFamily="34" charset="0"/>
                        </a:rPr>
                        <a:t>20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Albert Abbey</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Assist Development Planning Officer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Tahoma" panose="020B0604030504040204" pitchFamily="34" charset="0"/>
                        </a:rPr>
                        <a:t>             3,638.00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43,656.00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34324393"/>
                  </a:ext>
                </a:extLst>
              </a:tr>
              <a:tr h="161925">
                <a:tc>
                  <a:txBody>
                    <a:bodyPr/>
                    <a:lstStyle/>
                    <a:p>
                      <a:pPr algn="ctr" fontAlgn="b"/>
                      <a:r>
                        <a:rPr lang="en-US" sz="1100" b="0" i="0" u="none" strike="noStrike">
                          <a:solidFill>
                            <a:srgbClr val="000000"/>
                          </a:solidFill>
                          <a:effectLst/>
                          <a:latin typeface="Tahoma" panose="020B0604030504040204" pitchFamily="34" charset="0"/>
                        </a:rPr>
                        <a:t>21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AgnesAdzo Agbobada</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Assist Development Planning Officer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Tahoma" panose="020B0604030504040204" pitchFamily="34" charset="0"/>
                        </a:rPr>
                        <a:t>             3,458.58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41,503.00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32484420"/>
                  </a:ext>
                </a:extLst>
              </a:tr>
              <a:tr h="161925">
                <a:tc>
                  <a:txBody>
                    <a:bodyPr/>
                    <a:lstStyle/>
                    <a:p>
                      <a:pPr algn="ctr" fontAlgn="b"/>
                      <a:r>
                        <a:rPr lang="en-US" sz="1100" b="0" i="0" u="none" strike="noStrike">
                          <a:solidFill>
                            <a:srgbClr val="000000"/>
                          </a:solidFill>
                          <a:effectLst/>
                          <a:latin typeface="Tahoma" panose="020B0604030504040204" pitchFamily="34" charset="0"/>
                        </a:rPr>
                        <a:t>22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Joycelyn Owusu</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Senior Budget Analyst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Tahoma" panose="020B0604030504040204" pitchFamily="34" charset="0"/>
                        </a:rPr>
                        <a:t>             4,529.33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54,352.00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29162538"/>
                  </a:ext>
                </a:extLst>
              </a:tr>
              <a:tr h="161925">
                <a:tc>
                  <a:txBody>
                    <a:bodyPr/>
                    <a:lstStyle/>
                    <a:p>
                      <a:pPr algn="ctr" fontAlgn="b"/>
                      <a:r>
                        <a:rPr lang="en-US" sz="1100" b="0" i="0" u="none" strike="noStrike">
                          <a:solidFill>
                            <a:srgbClr val="000000"/>
                          </a:solidFill>
                          <a:effectLst/>
                          <a:latin typeface="Tahoma" panose="020B0604030504040204" pitchFamily="34" charset="0"/>
                        </a:rPr>
                        <a:t>23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Elvis Prince Kofi-Tio</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Budget Analyst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Tahoma" panose="020B0604030504040204" pitchFamily="34" charset="0"/>
                        </a:rPr>
                        <a:t>             4,453.58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53,443.00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28012048"/>
                  </a:ext>
                </a:extLst>
              </a:tr>
              <a:tr h="161925">
                <a:tc>
                  <a:txBody>
                    <a:bodyPr/>
                    <a:lstStyle/>
                    <a:p>
                      <a:pPr algn="ctr" fontAlgn="b"/>
                      <a:r>
                        <a:rPr lang="en-US" sz="1100" b="0" i="0" u="none" strike="noStrike">
                          <a:solidFill>
                            <a:srgbClr val="000000"/>
                          </a:solidFill>
                          <a:effectLst/>
                          <a:latin typeface="Tahoma" panose="020B0604030504040204" pitchFamily="34" charset="0"/>
                        </a:rPr>
                        <a:t>24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John Afanu</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Assistant Budget Analyst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Tahoma" panose="020B0604030504040204" pitchFamily="34" charset="0"/>
                        </a:rPr>
                        <a:t>             3,638.00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43,656.00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0962014"/>
                  </a:ext>
                </a:extLst>
              </a:tr>
              <a:tr h="161925">
                <a:tc>
                  <a:txBody>
                    <a:bodyPr/>
                    <a:lstStyle/>
                    <a:p>
                      <a:pPr algn="ctr" fontAlgn="b"/>
                      <a:r>
                        <a:rPr lang="en-US" sz="1100" b="0" i="0" u="none" strike="noStrike">
                          <a:solidFill>
                            <a:srgbClr val="000000"/>
                          </a:solidFill>
                          <a:effectLst/>
                          <a:latin typeface="Tahoma" panose="020B0604030504040204" pitchFamily="34" charset="0"/>
                        </a:rPr>
                        <a:t>25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Regina Makafui Owulaku</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Assistant Budget Analyst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Tahoma" panose="020B0604030504040204" pitchFamily="34" charset="0"/>
                        </a:rPr>
                        <a:t>             3,458.58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41,503.00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88864728"/>
                  </a:ext>
                </a:extLst>
              </a:tr>
              <a:tr h="161925">
                <a:tc>
                  <a:txBody>
                    <a:bodyPr/>
                    <a:lstStyle/>
                    <a:p>
                      <a:pPr algn="ctr" fontAlgn="b"/>
                      <a:r>
                        <a:rPr lang="en-US" sz="1100" b="0" i="0" u="none" strike="noStrike">
                          <a:solidFill>
                            <a:srgbClr val="000000"/>
                          </a:solidFill>
                          <a:effectLst/>
                          <a:latin typeface="Tahoma" panose="020B0604030504040204" pitchFamily="34" charset="0"/>
                        </a:rPr>
                        <a:t>26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Lydia Awudi</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Assistant Budget Officer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Tahoma" panose="020B0604030504040204" pitchFamily="34" charset="0"/>
                        </a:rPr>
                        <a:t>             3,073.66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36,884.00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22351026"/>
                  </a:ext>
                </a:extLst>
              </a:tr>
              <a:tr h="161925">
                <a:tc>
                  <a:txBody>
                    <a:bodyPr/>
                    <a:lstStyle/>
                    <a:p>
                      <a:pPr algn="ctr" fontAlgn="b"/>
                      <a:r>
                        <a:rPr lang="en-US" sz="1100" b="0" i="0" u="none" strike="noStrike">
                          <a:solidFill>
                            <a:srgbClr val="000000"/>
                          </a:solidFill>
                          <a:effectLst/>
                          <a:latin typeface="Tahoma" panose="020B0604030504040204" pitchFamily="34" charset="0"/>
                        </a:rPr>
                        <a:t>27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Benedicta Atsupe Kudohia</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Assistant Budget Analyst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Tahoma" panose="020B0604030504040204" pitchFamily="34" charset="0"/>
                        </a:rPr>
                        <a:t>             3,458.58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41,503.00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80573431"/>
                  </a:ext>
                </a:extLst>
              </a:tr>
              <a:tr h="161925">
                <a:tc>
                  <a:txBody>
                    <a:bodyPr/>
                    <a:lstStyle/>
                    <a:p>
                      <a:pPr algn="ctr" fontAlgn="b"/>
                      <a:r>
                        <a:rPr lang="en-US" sz="1100" b="0" i="0" u="none" strike="noStrike">
                          <a:solidFill>
                            <a:srgbClr val="000000"/>
                          </a:solidFill>
                          <a:effectLst/>
                          <a:latin typeface="Tahoma" panose="020B0604030504040204" pitchFamily="34" charset="0"/>
                        </a:rPr>
                        <a:t>28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Solomon Kweku Donkor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Assistant Budget Analyst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100" b="0" i="0" u="none" strike="noStrike" dirty="0">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1100" b="0" i="0" u="none" strike="noStrike">
                          <a:solidFill>
                            <a:srgbClr val="000000"/>
                          </a:solidFill>
                          <a:effectLst/>
                          <a:latin typeface="Tahoma" panose="020B0604030504040204" pitchFamily="34" charset="0"/>
                        </a:rPr>
                        <a:t>             3,458.58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41,503.00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53366031"/>
                  </a:ext>
                </a:extLst>
              </a:tr>
              <a:tr h="161925">
                <a:tc>
                  <a:txBody>
                    <a:bodyPr/>
                    <a:lstStyle/>
                    <a:p>
                      <a:pPr algn="ctr" fontAlgn="b"/>
                      <a:r>
                        <a:rPr lang="en-US" sz="1100" b="0" i="0" u="none" strike="noStrike">
                          <a:solidFill>
                            <a:srgbClr val="000000"/>
                          </a:solidFill>
                          <a:effectLst/>
                          <a:latin typeface="Tahoma" panose="020B0604030504040204" pitchFamily="34" charset="0"/>
                        </a:rPr>
                        <a:t>29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Gabriel Nyadzi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 Procurement Officer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100" b="0" i="0" u="none" strike="noStrike" dirty="0">
                          <a:solidFill>
                            <a:srgbClr val="000000"/>
                          </a:solidFill>
                          <a:effectLst/>
                          <a:latin typeface="Tahoma" panose="020B0604030504040204" pitchFamily="34" charset="0"/>
                        </a:rPr>
                        <a:t>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1100" b="0" i="0" u="none" strike="noStrike">
                          <a:solidFill>
                            <a:srgbClr val="000000"/>
                          </a:solidFill>
                          <a:effectLst/>
                          <a:latin typeface="Tahoma" panose="020B0604030504040204" pitchFamily="34" charset="0"/>
                        </a:rPr>
                        <a:t>             4,306.00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51,672.00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14717315"/>
                  </a:ext>
                </a:extLst>
              </a:tr>
              <a:tr h="161925">
                <a:tc>
                  <a:txBody>
                    <a:bodyPr/>
                    <a:lstStyle/>
                    <a:p>
                      <a:pPr algn="ctr" fontAlgn="b"/>
                      <a:r>
                        <a:rPr lang="en-US" sz="1100" b="0" i="0" u="none" strike="noStrike">
                          <a:solidFill>
                            <a:srgbClr val="000000"/>
                          </a:solidFill>
                          <a:effectLst/>
                          <a:latin typeface="Tahoma" panose="020B0604030504040204" pitchFamily="34" charset="0"/>
                        </a:rPr>
                        <a:t>30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Kingsley Danso Sarpong</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Procurement Assistant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100" b="0" i="0" u="none" strike="noStrike" dirty="0">
                          <a:solidFill>
                            <a:srgbClr val="000000"/>
                          </a:solidFill>
                          <a:effectLst/>
                          <a:latin typeface="Tahoma" panose="020B0604030504040204" pitchFamily="34" charset="0"/>
                        </a:rPr>
                        <a:t>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1100" b="0" i="0" u="none" strike="noStrike">
                          <a:solidFill>
                            <a:srgbClr val="000000"/>
                          </a:solidFill>
                          <a:effectLst/>
                          <a:latin typeface="Tahoma" panose="020B0604030504040204" pitchFamily="34" charset="0"/>
                        </a:rPr>
                        <a:t>             3,125.92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37,511.00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52022024"/>
                  </a:ext>
                </a:extLst>
              </a:tr>
            </a:tbl>
          </a:graphicData>
        </a:graphic>
      </p:graphicFrame>
      <p:sp>
        <p:nvSpPr>
          <p:cNvPr id="7" name="TextBox 6">
            <a:extLst>
              <a:ext uri="{FF2B5EF4-FFF2-40B4-BE49-F238E27FC236}">
                <a16:creationId xmlns:a16="http://schemas.microsoft.com/office/drawing/2014/main" id="{2E693290-C404-4670-9E5A-25B4930A1027}"/>
              </a:ext>
            </a:extLst>
          </p:cNvPr>
          <p:cNvSpPr txBox="1"/>
          <p:nvPr/>
        </p:nvSpPr>
        <p:spPr>
          <a:xfrm>
            <a:off x="870333" y="201224"/>
            <a:ext cx="6643171" cy="769441"/>
          </a:xfrm>
          <a:prstGeom prst="rect">
            <a:avLst/>
          </a:prstGeom>
          <a:noFill/>
        </p:spPr>
        <p:txBody>
          <a:bodyPr wrap="square">
            <a:spAutoFit/>
          </a:bodyPr>
          <a:lstStyle/>
          <a:p>
            <a:r>
              <a:rPr kumimoji="0" lang="en-US"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             </a:t>
            </a:r>
            <a:r>
              <a:rPr kumimoji="0" lang="en-US" sz="16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COMPENSATION OF EMPLOYEES - NOMINAL ROLL </a:t>
            </a:r>
            <a:br>
              <a:rPr kumimoji="0" lang="en-US"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br>
            <a:br>
              <a:rPr kumimoji="0" lang="en-US"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br>
            <a:r>
              <a:rPr kumimoji="0" lang="en-US"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                   DEPARTMENT:    CENTRAL ADMINISTRATION (CONT’D)</a:t>
            </a:r>
            <a:endParaRPr lang="en-US" dirty="0">
              <a:solidFill>
                <a:schemeClr val="accent1"/>
              </a:solidFill>
            </a:endParaRPr>
          </a:p>
        </p:txBody>
      </p:sp>
    </p:spTree>
    <p:extLst>
      <p:ext uri="{BB962C8B-B14F-4D97-AF65-F5344CB8AC3E}">
        <p14:creationId xmlns:p14="http://schemas.microsoft.com/office/powerpoint/2010/main" val="2623662518"/>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showMasterSp="0">
  <p:cSld>
    <p:spTree>
      <p:nvGrpSpPr>
        <p:cNvPr id="1" name="Shape 72"/>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FB03A64E-9C09-4CA7-89E8-BA5268B2C67C}"/>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81</a:t>
            </a:fld>
            <a:endParaRPr lang="en"/>
          </a:p>
        </p:txBody>
      </p:sp>
      <p:graphicFrame>
        <p:nvGraphicFramePr>
          <p:cNvPr id="2" name="Table 1">
            <a:extLst>
              <a:ext uri="{FF2B5EF4-FFF2-40B4-BE49-F238E27FC236}">
                <a16:creationId xmlns:a16="http://schemas.microsoft.com/office/drawing/2014/main" id="{F2809109-21F0-483B-888F-0A802BF5095A}"/>
              </a:ext>
            </a:extLst>
          </p:cNvPr>
          <p:cNvGraphicFramePr>
            <a:graphicFrameLocks noGrp="1"/>
          </p:cNvGraphicFramePr>
          <p:nvPr>
            <p:extLst>
              <p:ext uri="{D42A27DB-BD31-4B8C-83A1-F6EECF244321}">
                <p14:modId xmlns:p14="http://schemas.microsoft.com/office/powerpoint/2010/main" val="773816278"/>
              </p:ext>
            </p:extLst>
          </p:nvPr>
        </p:nvGraphicFramePr>
        <p:xfrm>
          <a:off x="670880" y="1115492"/>
          <a:ext cx="7581901" cy="5364480"/>
        </p:xfrm>
        <a:graphic>
          <a:graphicData uri="http://schemas.openxmlformats.org/drawingml/2006/table">
            <a:tbl>
              <a:tblPr/>
              <a:tblGrid>
                <a:gridCol w="409404">
                  <a:extLst>
                    <a:ext uri="{9D8B030D-6E8A-4147-A177-3AD203B41FA5}">
                      <a16:colId xmlns:a16="http://schemas.microsoft.com/office/drawing/2014/main" val="3842706906"/>
                    </a:ext>
                  </a:extLst>
                </a:gridCol>
                <a:gridCol w="1612225">
                  <a:extLst>
                    <a:ext uri="{9D8B030D-6E8A-4147-A177-3AD203B41FA5}">
                      <a16:colId xmlns:a16="http://schemas.microsoft.com/office/drawing/2014/main" val="543514990"/>
                    </a:ext>
                  </a:extLst>
                </a:gridCol>
                <a:gridCol w="2094623">
                  <a:extLst>
                    <a:ext uri="{9D8B030D-6E8A-4147-A177-3AD203B41FA5}">
                      <a16:colId xmlns:a16="http://schemas.microsoft.com/office/drawing/2014/main" val="2523771254"/>
                    </a:ext>
                  </a:extLst>
                </a:gridCol>
                <a:gridCol w="622040">
                  <a:extLst>
                    <a:ext uri="{9D8B030D-6E8A-4147-A177-3AD203B41FA5}">
                      <a16:colId xmlns:a16="http://schemas.microsoft.com/office/drawing/2014/main" val="1827147683"/>
                    </a:ext>
                  </a:extLst>
                </a:gridCol>
                <a:gridCol w="634734">
                  <a:extLst>
                    <a:ext uri="{9D8B030D-6E8A-4147-A177-3AD203B41FA5}">
                      <a16:colId xmlns:a16="http://schemas.microsoft.com/office/drawing/2014/main" val="1766429045"/>
                    </a:ext>
                  </a:extLst>
                </a:gridCol>
                <a:gridCol w="1079048">
                  <a:extLst>
                    <a:ext uri="{9D8B030D-6E8A-4147-A177-3AD203B41FA5}">
                      <a16:colId xmlns:a16="http://schemas.microsoft.com/office/drawing/2014/main" val="4228848855"/>
                    </a:ext>
                  </a:extLst>
                </a:gridCol>
                <a:gridCol w="1129827">
                  <a:extLst>
                    <a:ext uri="{9D8B030D-6E8A-4147-A177-3AD203B41FA5}">
                      <a16:colId xmlns:a16="http://schemas.microsoft.com/office/drawing/2014/main" val="413115158"/>
                    </a:ext>
                  </a:extLst>
                </a:gridCol>
              </a:tblGrid>
              <a:tr h="161925">
                <a:tc>
                  <a:txBody>
                    <a:bodyPr/>
                    <a:lstStyle/>
                    <a:p>
                      <a:pPr algn="ctr" fontAlgn="b"/>
                      <a:r>
                        <a:rPr lang="en-US" sz="1100" b="0" i="0" u="none" strike="noStrike">
                          <a:solidFill>
                            <a:srgbClr val="000000"/>
                          </a:solidFill>
                          <a:effectLst/>
                          <a:latin typeface="Tahoma" panose="020B0604030504040204" pitchFamily="34" charset="0"/>
                        </a:rPr>
                        <a:t>31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Lorraine Ayele Commodore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Procurement Assistant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100" b="0" i="0" u="none" strike="noStrike">
                          <a:solidFill>
                            <a:srgbClr val="000000"/>
                          </a:solidFill>
                          <a:effectLst/>
                          <a:latin typeface="Tahoma" panose="020B0604030504040204" pitchFamily="34" charset="0"/>
                        </a:rPr>
                        <a:t>4</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1100" b="0" i="0" u="none" strike="noStrike">
                          <a:solidFill>
                            <a:srgbClr val="000000"/>
                          </a:solidFill>
                          <a:effectLst/>
                          <a:latin typeface="Tahoma" panose="020B0604030504040204" pitchFamily="34" charset="0"/>
                        </a:rPr>
                        <a:t>             3,179.00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38,148.00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67931113"/>
                  </a:ext>
                </a:extLst>
              </a:tr>
              <a:tr h="161925">
                <a:tc>
                  <a:txBody>
                    <a:bodyPr/>
                    <a:lstStyle/>
                    <a:p>
                      <a:pPr algn="ctr" fontAlgn="b"/>
                      <a:r>
                        <a:rPr lang="en-US" sz="1100" b="0" i="0" u="none" strike="noStrike">
                          <a:solidFill>
                            <a:srgbClr val="000000"/>
                          </a:solidFill>
                          <a:effectLst/>
                          <a:latin typeface="Tahoma" panose="020B0604030504040204" pitchFamily="34" charset="0"/>
                        </a:rPr>
                        <a:t>32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Douglas Ankapong</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a:solidFill>
                            <a:srgbClr val="000000"/>
                          </a:solidFill>
                          <a:effectLst/>
                          <a:latin typeface="Tahoma" panose="020B0604030504040204" pitchFamily="34" charset="0"/>
                        </a:rPr>
                        <a:t>Assistant Procurement Officer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100" b="0" i="0" u="none" strike="noStrike">
                          <a:solidFill>
                            <a:srgbClr val="000000"/>
                          </a:solidFill>
                          <a:effectLst/>
                          <a:latin typeface="Tahoma" panose="020B0604030504040204" pitchFamily="34" charset="0"/>
                        </a:rPr>
                        <a:t>4</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1100" b="0" i="0" u="none" strike="noStrike">
                          <a:solidFill>
                            <a:srgbClr val="000000"/>
                          </a:solidFill>
                          <a:effectLst/>
                          <a:latin typeface="Tahoma" panose="020B0604030504040204" pitchFamily="34" charset="0"/>
                        </a:rPr>
                        <a:t>             3,577.17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Tahoma" panose="020B0604030504040204" pitchFamily="34" charset="0"/>
                        </a:rPr>
                        <a:t>             42,926.00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5210173"/>
                  </a:ext>
                </a:extLst>
              </a:tr>
              <a:tr h="161925">
                <a:tc>
                  <a:txBody>
                    <a:bodyPr/>
                    <a:lstStyle/>
                    <a:p>
                      <a:pPr algn="ctr" fontAlgn="b"/>
                      <a:r>
                        <a:rPr lang="en-US" sz="1100" b="0" i="0" u="none" strike="noStrike">
                          <a:solidFill>
                            <a:srgbClr val="000000"/>
                          </a:solidFill>
                          <a:effectLst/>
                          <a:latin typeface="Tahoma" panose="020B0604030504040204" pitchFamily="34" charset="0"/>
                        </a:rPr>
                        <a:t>33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Esther Ofori</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Procurement Assistant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100" b="0" i="0" u="none" strike="noStrike">
                          <a:solidFill>
                            <a:srgbClr val="000000"/>
                          </a:solidFill>
                          <a:effectLst/>
                          <a:latin typeface="Tahoma" panose="020B0604030504040204" pitchFamily="34" charset="0"/>
                        </a:rPr>
                        <a:t>2</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1100" b="0" i="0" u="none" strike="noStrike">
                          <a:solidFill>
                            <a:srgbClr val="000000"/>
                          </a:solidFill>
                          <a:effectLst/>
                          <a:latin typeface="Tahoma" panose="020B0604030504040204" pitchFamily="34" charset="0"/>
                        </a:rPr>
                        <a:t>             3,073.66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36,884.00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54813417"/>
                  </a:ext>
                </a:extLst>
              </a:tr>
              <a:tr h="161925">
                <a:tc>
                  <a:txBody>
                    <a:bodyPr/>
                    <a:lstStyle/>
                    <a:p>
                      <a:pPr algn="ctr" fontAlgn="b"/>
                      <a:r>
                        <a:rPr lang="en-US" sz="1100" b="0" i="0" u="none" strike="noStrike">
                          <a:solidFill>
                            <a:srgbClr val="000000"/>
                          </a:solidFill>
                          <a:effectLst/>
                          <a:latin typeface="Tahoma" panose="020B0604030504040204" pitchFamily="34" charset="0"/>
                        </a:rPr>
                        <a:t>34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Akuteye Elizabeth</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Procurement Assistant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100" b="0" i="0" u="none" strike="noStrike">
                          <a:solidFill>
                            <a:srgbClr val="000000"/>
                          </a:solidFill>
                          <a:effectLst/>
                          <a:latin typeface="Tahoma" panose="020B0604030504040204" pitchFamily="34" charset="0"/>
                        </a:rPr>
                        <a:t>2</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1100" b="0" i="0" u="none" strike="noStrike">
                          <a:solidFill>
                            <a:srgbClr val="000000"/>
                          </a:solidFill>
                          <a:effectLst/>
                          <a:latin typeface="Tahoma" panose="020B0604030504040204" pitchFamily="34" charset="0"/>
                        </a:rPr>
                        <a:t>             3,073.66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36,884.00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87783908"/>
                  </a:ext>
                </a:extLst>
              </a:tr>
              <a:tr h="161925">
                <a:tc>
                  <a:txBody>
                    <a:bodyPr/>
                    <a:lstStyle/>
                    <a:p>
                      <a:pPr algn="ctr" fontAlgn="b"/>
                      <a:r>
                        <a:rPr lang="en-US" sz="1100" b="0" i="0" u="none" strike="noStrike">
                          <a:solidFill>
                            <a:srgbClr val="000000"/>
                          </a:solidFill>
                          <a:effectLst/>
                          <a:latin typeface="Tahoma" panose="020B0604030504040204" pitchFamily="34" charset="0"/>
                        </a:rPr>
                        <a:t>35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Agnes Tetteh</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Stenographer 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100" b="0" i="0" u="none" strike="noStrike">
                          <a:solidFill>
                            <a:srgbClr val="000000"/>
                          </a:solidFill>
                          <a:effectLst/>
                          <a:latin typeface="Tahoma" panose="020B0604030504040204" pitchFamily="34" charset="0"/>
                        </a:rPr>
                        <a:t>2</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1100" b="0" i="0" u="none" strike="noStrike">
                          <a:solidFill>
                            <a:srgbClr val="000000"/>
                          </a:solidFill>
                          <a:effectLst/>
                          <a:latin typeface="Tahoma" panose="020B0604030504040204" pitchFamily="34" charset="0"/>
                        </a:rPr>
                        <a:t>             3,458.58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41,503.00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58132644"/>
                  </a:ext>
                </a:extLst>
              </a:tr>
              <a:tr h="161925">
                <a:tc>
                  <a:txBody>
                    <a:bodyPr/>
                    <a:lstStyle/>
                    <a:p>
                      <a:pPr algn="ctr" fontAlgn="b"/>
                      <a:r>
                        <a:rPr lang="en-US" sz="1100" b="0" i="0" u="none" strike="noStrike">
                          <a:solidFill>
                            <a:srgbClr val="000000"/>
                          </a:solidFill>
                          <a:effectLst/>
                          <a:latin typeface="Tahoma" panose="020B0604030504040204" pitchFamily="34" charset="0"/>
                        </a:rPr>
                        <a:t>36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Daniel Tetteh Foreman</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Principal Radio Operator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100" b="0" i="0" u="none" strike="noStrike">
                          <a:solidFill>
                            <a:srgbClr val="000000"/>
                          </a:solidFill>
                          <a:effectLst/>
                          <a:latin typeface="Tahoma" panose="020B0604030504040204" pitchFamily="34" charset="0"/>
                        </a:rPr>
                        <a:t>5</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1100" b="0" i="0" u="none" strike="noStrike">
                          <a:solidFill>
                            <a:srgbClr val="000000"/>
                          </a:solidFill>
                          <a:effectLst/>
                          <a:latin typeface="Tahoma" panose="020B0604030504040204" pitchFamily="34" charset="0"/>
                        </a:rPr>
                        <a:t>             3,638.00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43,656.00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76910248"/>
                  </a:ext>
                </a:extLst>
              </a:tr>
              <a:tr h="161925">
                <a:tc>
                  <a:txBody>
                    <a:bodyPr/>
                    <a:lstStyle/>
                    <a:p>
                      <a:pPr algn="ctr" fontAlgn="b"/>
                      <a:r>
                        <a:rPr lang="en-US" sz="1100" b="0" i="0" u="none" strike="noStrike">
                          <a:solidFill>
                            <a:srgbClr val="000000"/>
                          </a:solidFill>
                          <a:effectLst/>
                          <a:latin typeface="Tahoma" panose="020B0604030504040204" pitchFamily="34" charset="0"/>
                        </a:rPr>
                        <a:t>37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Abraham Seth Tetteh</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Yard Foreman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100" b="0" i="0" u="none" strike="noStrike">
                          <a:solidFill>
                            <a:srgbClr val="000000"/>
                          </a:solidFill>
                          <a:effectLst/>
                          <a:latin typeface="Tahoma" panose="020B0604030504040204" pitchFamily="34" charset="0"/>
                        </a:rPr>
                        <a:t>2</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1100" b="0" i="0" u="none" strike="noStrike">
                          <a:solidFill>
                            <a:srgbClr val="000000"/>
                          </a:solidFill>
                          <a:effectLst/>
                          <a:latin typeface="Tahoma" panose="020B0604030504040204" pitchFamily="34" charset="0"/>
                        </a:rPr>
                        <a:t>             2,731.50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32,778.00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23848544"/>
                  </a:ext>
                </a:extLst>
              </a:tr>
              <a:tr h="161925">
                <a:tc>
                  <a:txBody>
                    <a:bodyPr/>
                    <a:lstStyle/>
                    <a:p>
                      <a:pPr algn="ctr" fontAlgn="b"/>
                      <a:r>
                        <a:rPr lang="en-US" sz="1100" b="0" i="0" u="none" strike="noStrike">
                          <a:solidFill>
                            <a:srgbClr val="000000"/>
                          </a:solidFill>
                          <a:effectLst/>
                          <a:latin typeface="Tahoma" panose="020B0604030504040204" pitchFamily="34" charset="0"/>
                        </a:rPr>
                        <a:t>38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Isaac Narh Ami-Tetteh</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Driver G1 / Mechanic</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100" b="0" i="0" u="none" strike="noStrike">
                          <a:solidFill>
                            <a:srgbClr val="000000"/>
                          </a:solidFill>
                          <a:effectLst/>
                          <a:latin typeface="Tahoma" panose="020B0604030504040204" pitchFamily="34" charset="0"/>
                        </a:rPr>
                        <a:t>2</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1100" b="0" i="0" u="none" strike="noStrike">
                          <a:solidFill>
                            <a:srgbClr val="000000"/>
                          </a:solidFill>
                          <a:effectLst/>
                          <a:latin typeface="Tahoma" panose="020B0604030504040204" pitchFamily="34" charset="0"/>
                        </a:rPr>
                        <a:t>             2,157.33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25,888.00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68775552"/>
                  </a:ext>
                </a:extLst>
              </a:tr>
              <a:tr h="161925">
                <a:tc>
                  <a:txBody>
                    <a:bodyPr/>
                    <a:lstStyle/>
                    <a:p>
                      <a:pPr algn="ctr" fontAlgn="b"/>
                      <a:r>
                        <a:rPr lang="en-US" sz="1100" b="0" i="0" u="none" strike="noStrike">
                          <a:solidFill>
                            <a:srgbClr val="000000"/>
                          </a:solidFill>
                          <a:effectLst/>
                          <a:latin typeface="Tahoma" panose="020B0604030504040204" pitchFamily="34" charset="0"/>
                        </a:rPr>
                        <a:t>39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Odechi Kwame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Driver II</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100" b="0" i="0" u="none" strike="noStrike">
                          <a:solidFill>
                            <a:srgbClr val="000000"/>
                          </a:solidFill>
                          <a:effectLst/>
                          <a:latin typeface="Tahoma" panose="020B0604030504040204" pitchFamily="34" charset="0"/>
                        </a:rPr>
                        <a:t>2</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1100" b="0" i="0" u="none" strike="noStrike">
                          <a:solidFill>
                            <a:srgbClr val="000000"/>
                          </a:solidFill>
                          <a:effectLst/>
                          <a:latin typeface="Tahoma" panose="020B0604030504040204" pitchFamily="34" charset="0"/>
                        </a:rPr>
                        <a:t>             1,345.67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16,148.00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00376045"/>
                  </a:ext>
                </a:extLst>
              </a:tr>
              <a:tr h="161925">
                <a:tc>
                  <a:txBody>
                    <a:bodyPr/>
                    <a:lstStyle/>
                    <a:p>
                      <a:pPr algn="ctr" fontAlgn="b"/>
                      <a:r>
                        <a:rPr lang="en-US" sz="1100" b="0" i="0" u="none" strike="noStrike">
                          <a:solidFill>
                            <a:srgbClr val="000000"/>
                          </a:solidFill>
                          <a:effectLst/>
                          <a:latin typeface="Tahoma" panose="020B0604030504040204" pitchFamily="34" charset="0"/>
                        </a:rPr>
                        <a:t>40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Tetteh Paul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Driver II</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100" b="0" i="0" u="none" strike="noStrike">
                          <a:solidFill>
                            <a:srgbClr val="000000"/>
                          </a:solidFill>
                          <a:effectLst/>
                          <a:latin typeface="Tahoma" panose="020B0604030504040204" pitchFamily="34" charset="0"/>
                        </a:rPr>
                        <a:t>2</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1100" b="0" i="0" u="none" strike="noStrike">
                          <a:solidFill>
                            <a:srgbClr val="000000"/>
                          </a:solidFill>
                          <a:effectLst/>
                          <a:latin typeface="Tahoma" panose="020B0604030504040204" pitchFamily="34" charset="0"/>
                        </a:rPr>
                        <a:t>             1,345.67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16,148.00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12411878"/>
                  </a:ext>
                </a:extLst>
              </a:tr>
              <a:tr h="161925">
                <a:tc>
                  <a:txBody>
                    <a:bodyPr/>
                    <a:lstStyle/>
                    <a:p>
                      <a:pPr algn="ctr" fontAlgn="b"/>
                      <a:r>
                        <a:rPr lang="en-US" sz="1100" b="0" i="0" u="none" strike="noStrike">
                          <a:solidFill>
                            <a:srgbClr val="000000"/>
                          </a:solidFill>
                          <a:effectLst/>
                          <a:latin typeface="Tahoma" panose="020B0604030504040204" pitchFamily="34" charset="0"/>
                        </a:rPr>
                        <a:t>41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Edward Nartey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Headman Watchman</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100" b="0" i="0" u="none" strike="noStrike">
                          <a:solidFill>
                            <a:srgbClr val="000000"/>
                          </a:solidFill>
                          <a:effectLst/>
                          <a:latin typeface="Tahoma" panose="020B0604030504040204" pitchFamily="34" charset="0"/>
                        </a:rPr>
                        <a:t>11</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1100" b="0" i="0" u="none" strike="noStrike">
                          <a:solidFill>
                            <a:srgbClr val="000000"/>
                          </a:solidFill>
                          <a:effectLst/>
                          <a:latin typeface="Tahoma" panose="020B0604030504040204" pitchFamily="34" charset="0"/>
                        </a:rPr>
                        <a:t>             1,982.92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23,795.00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53568109"/>
                  </a:ext>
                </a:extLst>
              </a:tr>
              <a:tr h="161925">
                <a:tc>
                  <a:txBody>
                    <a:bodyPr/>
                    <a:lstStyle/>
                    <a:p>
                      <a:pPr algn="ctr" fontAlgn="b"/>
                      <a:r>
                        <a:rPr lang="en-US" sz="1100" b="0" i="0" u="none" strike="noStrike">
                          <a:solidFill>
                            <a:srgbClr val="000000"/>
                          </a:solidFill>
                          <a:effectLst/>
                          <a:latin typeface="Tahoma" panose="020B0604030504040204" pitchFamily="34" charset="0"/>
                        </a:rPr>
                        <a:t>42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Zogli Moses Teye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Headman Watchman</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100" b="0" i="0" u="none" strike="noStrike">
                          <a:solidFill>
                            <a:srgbClr val="000000"/>
                          </a:solidFill>
                          <a:effectLst/>
                          <a:latin typeface="Tahoma" panose="020B0604030504040204" pitchFamily="34" charset="0"/>
                        </a:rPr>
                        <a:t>2</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1100" b="0" i="0" u="none" strike="noStrike">
                          <a:solidFill>
                            <a:srgbClr val="000000"/>
                          </a:solidFill>
                          <a:effectLst/>
                          <a:latin typeface="Tahoma" panose="020B0604030504040204" pitchFamily="34" charset="0"/>
                        </a:rPr>
                        <a:t>             1,514.17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18,170.00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93089896"/>
                  </a:ext>
                </a:extLst>
              </a:tr>
              <a:tr h="161925">
                <a:tc>
                  <a:txBody>
                    <a:bodyPr/>
                    <a:lstStyle/>
                    <a:p>
                      <a:pPr algn="ctr" fontAlgn="b"/>
                      <a:r>
                        <a:rPr lang="en-US" sz="1100" b="0" i="0" u="none" strike="noStrike">
                          <a:solidFill>
                            <a:srgbClr val="000000"/>
                          </a:solidFill>
                          <a:effectLst/>
                          <a:latin typeface="Tahoma" panose="020B0604030504040204" pitchFamily="34" charset="0"/>
                        </a:rPr>
                        <a:t>43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Joseph Kwao Narh K</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Headman Watchman</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100" b="0" i="0" u="none" strike="noStrike">
                          <a:solidFill>
                            <a:srgbClr val="000000"/>
                          </a:solidFill>
                          <a:effectLst/>
                          <a:latin typeface="Tahoma" panose="020B0604030504040204" pitchFamily="34" charset="0"/>
                        </a:rPr>
                        <a:t>2</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1100" b="0" i="0" u="none" strike="noStrike">
                          <a:solidFill>
                            <a:srgbClr val="000000"/>
                          </a:solidFill>
                          <a:effectLst/>
                          <a:latin typeface="Tahoma" panose="020B0604030504040204" pitchFamily="34" charset="0"/>
                        </a:rPr>
                        <a:t>             1,514.17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18,170.00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67089107"/>
                  </a:ext>
                </a:extLst>
              </a:tr>
              <a:tr h="161925">
                <a:tc>
                  <a:txBody>
                    <a:bodyPr/>
                    <a:lstStyle/>
                    <a:p>
                      <a:pPr algn="ctr" fontAlgn="b"/>
                      <a:r>
                        <a:rPr lang="en-US" sz="1100" b="0" i="0" u="none" strike="noStrike">
                          <a:solidFill>
                            <a:srgbClr val="000000"/>
                          </a:solidFill>
                          <a:effectLst/>
                          <a:latin typeface="Tahoma" panose="020B0604030504040204" pitchFamily="34" charset="0"/>
                        </a:rPr>
                        <a:t>44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Odjidja John Tetteh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Headman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100" b="0" i="0" u="none" strike="noStrike">
                          <a:solidFill>
                            <a:srgbClr val="000000"/>
                          </a:solidFill>
                          <a:effectLst/>
                          <a:latin typeface="Tahoma" panose="020B0604030504040204" pitchFamily="34" charset="0"/>
                        </a:rPr>
                        <a:t>2</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1100" b="0" i="0" u="none" strike="noStrike">
                          <a:solidFill>
                            <a:srgbClr val="000000"/>
                          </a:solidFill>
                          <a:effectLst/>
                          <a:latin typeface="Tahoma" panose="020B0604030504040204" pitchFamily="34" charset="0"/>
                        </a:rPr>
                        <a:t>             1,345.67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16,148.00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5630034"/>
                  </a:ext>
                </a:extLst>
              </a:tr>
              <a:tr h="161925">
                <a:tc>
                  <a:txBody>
                    <a:bodyPr/>
                    <a:lstStyle/>
                    <a:p>
                      <a:pPr algn="ctr" fontAlgn="b"/>
                      <a:r>
                        <a:rPr lang="en-US" sz="1100" b="0" i="0" u="none" strike="noStrike">
                          <a:solidFill>
                            <a:srgbClr val="000000"/>
                          </a:solidFill>
                          <a:effectLst/>
                          <a:latin typeface="Tahoma" panose="020B0604030504040204" pitchFamily="34" charset="0"/>
                        </a:rPr>
                        <a:t>45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Abass Osuman</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Assistant Security Officer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100" b="0" i="0" u="none" strike="noStrike">
                          <a:solidFill>
                            <a:srgbClr val="000000"/>
                          </a:solidFill>
                          <a:effectLst/>
                          <a:latin typeface="Tahoma" panose="020B0604030504040204" pitchFamily="34" charset="0"/>
                        </a:rPr>
                        <a:t>2</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1100" b="0" i="0" u="none" strike="noStrike">
                          <a:solidFill>
                            <a:srgbClr val="000000"/>
                          </a:solidFill>
                          <a:effectLst/>
                          <a:latin typeface="Tahoma" panose="020B0604030504040204" pitchFamily="34" charset="0"/>
                        </a:rPr>
                        <a:t>             1,703.83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20,446.00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70824823"/>
                  </a:ext>
                </a:extLst>
              </a:tr>
              <a:tr h="161925">
                <a:tc>
                  <a:txBody>
                    <a:bodyPr/>
                    <a:lstStyle/>
                    <a:p>
                      <a:pPr algn="ctr" fontAlgn="b"/>
                      <a:r>
                        <a:rPr lang="en-US" sz="1100" b="0" i="0" u="none" strike="noStrike">
                          <a:solidFill>
                            <a:srgbClr val="000000"/>
                          </a:solidFill>
                          <a:effectLst/>
                          <a:latin typeface="Tahoma" panose="020B0604030504040204" pitchFamily="34" charset="0"/>
                        </a:rPr>
                        <a:t>46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Beauty Osafo</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err="1">
                          <a:solidFill>
                            <a:srgbClr val="000000"/>
                          </a:solidFill>
                          <a:effectLst/>
                          <a:latin typeface="Tahoma" panose="020B0604030504040204" pitchFamily="34" charset="0"/>
                        </a:rPr>
                        <a:t>Labourer</a:t>
                      </a:r>
                      <a:endParaRPr lang="en-US" sz="1100" b="0" i="0" u="none" strike="noStrike" dirty="0">
                        <a:solidFill>
                          <a:srgbClr val="000000"/>
                        </a:solidFill>
                        <a:effectLst/>
                        <a:latin typeface="Tahoma" panose="020B0604030504040204" pitchFamily="34" charset="0"/>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dirty="0">
                          <a:solidFill>
                            <a:srgbClr val="000000"/>
                          </a:solidFill>
                          <a:effectLst/>
                          <a:latin typeface="Tahoma" panose="020B0604030504040204" pitchFamily="34" charset="0"/>
                        </a:rPr>
                        <a:t>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100" b="0" i="0" u="none" strike="noStrike">
                          <a:solidFill>
                            <a:srgbClr val="000000"/>
                          </a:solidFill>
                          <a:effectLst/>
                          <a:latin typeface="Tahoma" panose="020B0604030504040204" pitchFamily="34" charset="0"/>
                        </a:rPr>
                        <a:t>2</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1100" b="0" i="0" u="none" strike="noStrike">
                          <a:solidFill>
                            <a:srgbClr val="000000"/>
                          </a:solidFill>
                          <a:effectLst/>
                          <a:latin typeface="Tahoma" panose="020B0604030504040204" pitchFamily="34" charset="0"/>
                        </a:rPr>
                        <a:t>             1,195.83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14,350.00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24739294"/>
                  </a:ext>
                </a:extLst>
              </a:tr>
            </a:tbl>
          </a:graphicData>
        </a:graphic>
      </p:graphicFrame>
      <p:sp>
        <p:nvSpPr>
          <p:cNvPr id="7" name="TextBox 6">
            <a:extLst>
              <a:ext uri="{FF2B5EF4-FFF2-40B4-BE49-F238E27FC236}">
                <a16:creationId xmlns:a16="http://schemas.microsoft.com/office/drawing/2014/main" id="{4B6B76E0-4104-4603-A78A-19B8BA169B5D}"/>
              </a:ext>
            </a:extLst>
          </p:cNvPr>
          <p:cNvSpPr txBox="1"/>
          <p:nvPr/>
        </p:nvSpPr>
        <p:spPr>
          <a:xfrm>
            <a:off x="1123719" y="242551"/>
            <a:ext cx="6676222" cy="769441"/>
          </a:xfrm>
          <a:prstGeom prst="rect">
            <a:avLst/>
          </a:prstGeom>
          <a:noFill/>
        </p:spPr>
        <p:txBody>
          <a:bodyPr wrap="square">
            <a:spAutoFit/>
          </a:bodyPr>
          <a:lstStyle/>
          <a:p>
            <a:r>
              <a:rPr kumimoji="0" lang="en-US" sz="16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              COMPENSATION OF EMPLOYEES - NOMINAL ROLL </a:t>
            </a:r>
            <a:b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br>
            <a:b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br>
            <a: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                 DEPARTMENT:    CENTRAL ADMINISTRATION (CONT’D)</a:t>
            </a:r>
            <a:endParaRPr lang="en-US" sz="1400" dirty="0">
              <a:solidFill>
                <a:schemeClr val="accent1"/>
              </a:solidFill>
            </a:endParaRPr>
          </a:p>
        </p:txBody>
      </p:sp>
    </p:spTree>
    <p:extLst>
      <p:ext uri="{BB962C8B-B14F-4D97-AF65-F5344CB8AC3E}">
        <p14:creationId xmlns:p14="http://schemas.microsoft.com/office/powerpoint/2010/main" val="2605406114"/>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showMasterSp="0">
  <p:cSld>
    <p:spTree>
      <p:nvGrpSpPr>
        <p:cNvPr id="1" name="Shape 72"/>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FB03A64E-9C09-4CA7-89E8-BA5268B2C67C}"/>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82</a:t>
            </a:fld>
            <a:endParaRPr lang="en"/>
          </a:p>
        </p:txBody>
      </p:sp>
      <p:graphicFrame>
        <p:nvGraphicFramePr>
          <p:cNvPr id="2" name="Table 1">
            <a:extLst>
              <a:ext uri="{FF2B5EF4-FFF2-40B4-BE49-F238E27FC236}">
                <a16:creationId xmlns:a16="http://schemas.microsoft.com/office/drawing/2014/main" id="{4533E3A3-D459-46A2-8B32-056C3F6DD512}"/>
              </a:ext>
            </a:extLst>
          </p:cNvPr>
          <p:cNvGraphicFramePr>
            <a:graphicFrameLocks noGrp="1"/>
          </p:cNvGraphicFramePr>
          <p:nvPr>
            <p:extLst>
              <p:ext uri="{D42A27DB-BD31-4B8C-83A1-F6EECF244321}">
                <p14:modId xmlns:p14="http://schemas.microsoft.com/office/powerpoint/2010/main" val="1973394968"/>
              </p:ext>
            </p:extLst>
          </p:nvPr>
        </p:nvGraphicFramePr>
        <p:xfrm>
          <a:off x="781049" y="1339942"/>
          <a:ext cx="7581901" cy="2346960"/>
        </p:xfrm>
        <a:graphic>
          <a:graphicData uri="http://schemas.openxmlformats.org/drawingml/2006/table">
            <a:tbl>
              <a:tblPr/>
              <a:tblGrid>
                <a:gridCol w="409404">
                  <a:extLst>
                    <a:ext uri="{9D8B030D-6E8A-4147-A177-3AD203B41FA5}">
                      <a16:colId xmlns:a16="http://schemas.microsoft.com/office/drawing/2014/main" val="2527878908"/>
                    </a:ext>
                  </a:extLst>
                </a:gridCol>
                <a:gridCol w="1612225">
                  <a:extLst>
                    <a:ext uri="{9D8B030D-6E8A-4147-A177-3AD203B41FA5}">
                      <a16:colId xmlns:a16="http://schemas.microsoft.com/office/drawing/2014/main" val="2983509"/>
                    </a:ext>
                  </a:extLst>
                </a:gridCol>
                <a:gridCol w="2094623">
                  <a:extLst>
                    <a:ext uri="{9D8B030D-6E8A-4147-A177-3AD203B41FA5}">
                      <a16:colId xmlns:a16="http://schemas.microsoft.com/office/drawing/2014/main" val="426443307"/>
                    </a:ext>
                  </a:extLst>
                </a:gridCol>
                <a:gridCol w="622040">
                  <a:extLst>
                    <a:ext uri="{9D8B030D-6E8A-4147-A177-3AD203B41FA5}">
                      <a16:colId xmlns:a16="http://schemas.microsoft.com/office/drawing/2014/main" val="410226866"/>
                    </a:ext>
                  </a:extLst>
                </a:gridCol>
                <a:gridCol w="634734">
                  <a:extLst>
                    <a:ext uri="{9D8B030D-6E8A-4147-A177-3AD203B41FA5}">
                      <a16:colId xmlns:a16="http://schemas.microsoft.com/office/drawing/2014/main" val="695292761"/>
                    </a:ext>
                  </a:extLst>
                </a:gridCol>
                <a:gridCol w="1079048">
                  <a:extLst>
                    <a:ext uri="{9D8B030D-6E8A-4147-A177-3AD203B41FA5}">
                      <a16:colId xmlns:a16="http://schemas.microsoft.com/office/drawing/2014/main" val="4065146601"/>
                    </a:ext>
                  </a:extLst>
                </a:gridCol>
                <a:gridCol w="1129827">
                  <a:extLst>
                    <a:ext uri="{9D8B030D-6E8A-4147-A177-3AD203B41FA5}">
                      <a16:colId xmlns:a16="http://schemas.microsoft.com/office/drawing/2014/main" val="4285367072"/>
                    </a:ext>
                  </a:extLst>
                </a:gridCol>
              </a:tblGrid>
              <a:tr h="161925">
                <a:tc>
                  <a:txBody>
                    <a:bodyPr/>
                    <a:lstStyle/>
                    <a:p>
                      <a:pPr algn="ctr" fontAlgn="b"/>
                      <a:r>
                        <a:rPr lang="en-US" sz="1100" b="0" i="0" u="none" strike="noStrike">
                          <a:solidFill>
                            <a:srgbClr val="000000"/>
                          </a:solidFill>
                          <a:effectLst/>
                          <a:latin typeface="Tahoma" panose="020B0604030504040204" pitchFamily="34" charset="0"/>
                        </a:rPr>
                        <a:t>47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Okyere Bismark</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Revenue Superintendent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100" b="0" i="0" u="none" strike="noStrike">
                          <a:solidFill>
                            <a:srgbClr val="000000"/>
                          </a:solidFill>
                          <a:effectLst/>
                          <a:latin typeface="Tahoma" panose="020B0604030504040204" pitchFamily="34" charset="0"/>
                        </a:rPr>
                        <a:t>4</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1100" b="0" i="0" u="none" strike="noStrike">
                          <a:solidFill>
                            <a:srgbClr val="000000"/>
                          </a:solidFill>
                          <a:effectLst/>
                          <a:latin typeface="Tahoma" panose="020B0604030504040204" pitchFamily="34" charset="0"/>
                        </a:rPr>
                        <a:t>             3,179.00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38,148.00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84892799"/>
                  </a:ext>
                </a:extLst>
              </a:tr>
              <a:tr h="161925">
                <a:tc>
                  <a:txBody>
                    <a:bodyPr/>
                    <a:lstStyle/>
                    <a:p>
                      <a:pPr algn="ctr" fontAlgn="b"/>
                      <a:r>
                        <a:rPr lang="en-US" sz="1100" b="0" i="0" u="none" strike="noStrike">
                          <a:solidFill>
                            <a:srgbClr val="000000"/>
                          </a:solidFill>
                          <a:effectLst/>
                          <a:latin typeface="Tahoma" panose="020B0604030504040204" pitchFamily="34" charset="0"/>
                        </a:rPr>
                        <a:t>48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Sadique Abubakar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Revenue Superintendent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100" b="0" i="0" u="none" strike="noStrike">
                          <a:solidFill>
                            <a:srgbClr val="000000"/>
                          </a:solidFill>
                          <a:effectLst/>
                          <a:latin typeface="Tahoma" panose="020B0604030504040204" pitchFamily="34" charset="0"/>
                        </a:rPr>
                        <a:t>2</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1100" b="0" i="0" u="none" strike="noStrike">
                          <a:solidFill>
                            <a:srgbClr val="000000"/>
                          </a:solidFill>
                          <a:effectLst/>
                          <a:latin typeface="Tahoma" panose="020B0604030504040204" pitchFamily="34" charset="0"/>
                        </a:rPr>
                        <a:t>             3,073.67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36,884.00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80388617"/>
                  </a:ext>
                </a:extLst>
              </a:tr>
              <a:tr h="161925">
                <a:tc>
                  <a:txBody>
                    <a:bodyPr/>
                    <a:lstStyle/>
                    <a:p>
                      <a:pPr algn="ctr" fontAlgn="b"/>
                      <a:r>
                        <a:rPr lang="en-US" sz="1100" b="0" i="0" u="none" strike="noStrike">
                          <a:solidFill>
                            <a:srgbClr val="000000"/>
                          </a:solidFill>
                          <a:effectLst/>
                          <a:latin typeface="Tahoma" panose="020B0604030504040204" pitchFamily="34" charset="0"/>
                        </a:rPr>
                        <a:t>50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Stephen Teye Tettey</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Higher Revenue Inspector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100" b="0" i="0" u="none" strike="noStrike">
                          <a:solidFill>
                            <a:srgbClr val="000000"/>
                          </a:solidFill>
                          <a:effectLst/>
                          <a:latin typeface="Tahoma" panose="020B0604030504040204" pitchFamily="34" charset="0"/>
                        </a:rPr>
                        <a:t>4</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1100" b="0" i="0" u="none" strike="noStrike">
                          <a:solidFill>
                            <a:srgbClr val="000000"/>
                          </a:solidFill>
                          <a:effectLst/>
                          <a:latin typeface="Tahoma" panose="020B0604030504040204" pitchFamily="34" charset="0"/>
                        </a:rPr>
                        <a:t>             2,231.25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26,775.00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9400455"/>
                  </a:ext>
                </a:extLst>
              </a:tr>
              <a:tr h="161925">
                <a:tc>
                  <a:txBody>
                    <a:bodyPr/>
                    <a:lstStyle/>
                    <a:p>
                      <a:pPr algn="ctr" fontAlgn="b"/>
                      <a:r>
                        <a:rPr lang="en-US" sz="1100" b="0" i="0" u="none" strike="noStrike">
                          <a:solidFill>
                            <a:srgbClr val="000000"/>
                          </a:solidFill>
                          <a:effectLst/>
                          <a:latin typeface="Tahoma" panose="020B0604030504040204" pitchFamily="34" charset="0"/>
                        </a:rPr>
                        <a:t>52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Samuel Narh</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Higher Revenue Inspector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100" b="0" i="0" u="none" strike="noStrike">
                          <a:solidFill>
                            <a:srgbClr val="000000"/>
                          </a:solidFill>
                          <a:effectLst/>
                          <a:latin typeface="Tahoma" panose="020B0604030504040204" pitchFamily="34" charset="0"/>
                        </a:rPr>
                        <a:t>3</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1100" b="0" i="0" u="none" strike="noStrike">
                          <a:solidFill>
                            <a:srgbClr val="000000"/>
                          </a:solidFill>
                          <a:effectLst/>
                          <a:latin typeface="Tahoma" panose="020B0604030504040204" pitchFamily="34" charset="0"/>
                        </a:rPr>
                        <a:t>             2,194.00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26,328.00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52330802"/>
                  </a:ext>
                </a:extLst>
              </a:tr>
              <a:tr h="161925">
                <a:tc>
                  <a:txBody>
                    <a:bodyPr/>
                    <a:lstStyle/>
                    <a:p>
                      <a:pPr algn="ctr" fontAlgn="b"/>
                      <a:r>
                        <a:rPr lang="en-US" sz="1100" b="0" i="0" u="none" strike="noStrike">
                          <a:solidFill>
                            <a:srgbClr val="000000"/>
                          </a:solidFill>
                          <a:effectLst/>
                          <a:latin typeface="Tahoma" panose="020B0604030504040204" pitchFamily="34" charset="0"/>
                        </a:rPr>
                        <a:t>53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Dedu Augustine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Revenue Collector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100" b="0" i="0" u="none" strike="noStrike">
                          <a:solidFill>
                            <a:srgbClr val="000000"/>
                          </a:solidFill>
                          <a:effectLst/>
                          <a:latin typeface="Tahoma" panose="020B0604030504040204" pitchFamily="34" charset="0"/>
                        </a:rPr>
                        <a:t>11</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1100" b="0" i="0" u="none" strike="noStrike">
                          <a:solidFill>
                            <a:srgbClr val="000000"/>
                          </a:solidFill>
                          <a:effectLst/>
                          <a:latin typeface="Tahoma" panose="020B0604030504040204" pitchFamily="34" charset="0"/>
                        </a:rPr>
                        <a:t>             1,762.25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21,147.00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28312291"/>
                  </a:ext>
                </a:extLst>
              </a:tr>
              <a:tr h="161925">
                <a:tc>
                  <a:txBody>
                    <a:bodyPr/>
                    <a:lstStyle/>
                    <a:p>
                      <a:pPr algn="ctr" fontAlgn="b"/>
                      <a:r>
                        <a:rPr lang="en-US" sz="1100" b="0" i="0" u="none" strike="noStrike">
                          <a:solidFill>
                            <a:srgbClr val="000000"/>
                          </a:solidFill>
                          <a:effectLst/>
                          <a:latin typeface="Tahoma" panose="020B0604030504040204" pitchFamily="34" charset="0"/>
                        </a:rPr>
                        <a:t>54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Sackitey Alex</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Snr Information Technology Tech</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100" b="0" i="0" u="none" strike="noStrike">
                          <a:solidFill>
                            <a:srgbClr val="000000"/>
                          </a:solidFill>
                          <a:effectLst/>
                          <a:latin typeface="Tahoma" panose="020B0604030504040204" pitchFamily="34" charset="0"/>
                        </a:rPr>
                        <a:t>2</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1100" b="0" i="0" u="none" strike="noStrike">
                          <a:solidFill>
                            <a:srgbClr val="000000"/>
                          </a:solidFill>
                          <a:effectLst/>
                          <a:latin typeface="Tahoma" panose="020B0604030504040204" pitchFamily="34" charset="0"/>
                        </a:rPr>
                        <a:t>             3,073.67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36,884.00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46622990"/>
                  </a:ext>
                </a:extLst>
              </a:tr>
              <a:tr h="161925">
                <a:tc>
                  <a:txBody>
                    <a:bodyPr/>
                    <a:lstStyle/>
                    <a:p>
                      <a:pPr algn="ctr" fontAlgn="b"/>
                      <a:r>
                        <a:rPr lang="en-US" sz="11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1" i="0" u="none" strike="noStrike">
                          <a:solidFill>
                            <a:srgbClr val="000000"/>
                          </a:solidFill>
                          <a:effectLst/>
                          <a:latin typeface="Tahoma" panose="020B0604030504040204" pitchFamily="34" charset="0"/>
                        </a:rPr>
                        <a:t>TOTAL</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1" i="0" u="none" strike="noStrike" dirty="0">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1100" b="1" i="0" u="none" strike="noStrike">
                          <a:solidFill>
                            <a:srgbClr val="000000"/>
                          </a:solidFill>
                          <a:effectLst/>
                          <a:latin typeface="Tahoma" panose="020B0604030504040204" pitchFamily="34" charset="0"/>
                        </a:rPr>
                        <a:t>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US" sz="1100" b="1" i="0" u="none" strike="noStrike">
                          <a:solidFill>
                            <a:srgbClr val="000000"/>
                          </a:solidFill>
                          <a:effectLst/>
                          <a:latin typeface="Tahoma" panose="020B0604030504040204" pitchFamily="34" charset="0"/>
                        </a:rPr>
                        <a:t>        165,081.19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1" i="0" u="none" strike="noStrike" dirty="0">
                          <a:solidFill>
                            <a:srgbClr val="000000"/>
                          </a:solidFill>
                          <a:effectLst/>
                          <a:latin typeface="Tahoma" panose="020B0604030504040204" pitchFamily="34" charset="0"/>
                        </a:rPr>
                        <a:t>      1,980,975.00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29545511"/>
                  </a:ext>
                </a:extLst>
              </a:tr>
            </a:tbl>
          </a:graphicData>
        </a:graphic>
      </p:graphicFrame>
      <p:sp>
        <p:nvSpPr>
          <p:cNvPr id="7" name="TextBox 6">
            <a:extLst>
              <a:ext uri="{FF2B5EF4-FFF2-40B4-BE49-F238E27FC236}">
                <a16:creationId xmlns:a16="http://schemas.microsoft.com/office/drawing/2014/main" id="{C201819F-3667-4EC4-B2C2-8FFCC1DF7C79}"/>
              </a:ext>
            </a:extLst>
          </p:cNvPr>
          <p:cNvSpPr txBox="1"/>
          <p:nvPr/>
        </p:nvSpPr>
        <p:spPr>
          <a:xfrm>
            <a:off x="958466" y="196166"/>
            <a:ext cx="7061813" cy="769441"/>
          </a:xfrm>
          <a:prstGeom prst="rect">
            <a:avLst/>
          </a:prstGeom>
          <a:noFill/>
        </p:spPr>
        <p:txBody>
          <a:bodyPr wrap="square">
            <a:spAutoFit/>
          </a:bodyPr>
          <a:lstStyle/>
          <a:p>
            <a:r>
              <a:rPr kumimoji="0" lang="en-US" sz="16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                COMPENSATION OF EMPLOYEES - NOMINAL ROLL </a:t>
            </a:r>
            <a:b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br>
            <a:b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br>
            <a: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                   DEPARTMENT:    CENTRAL ADMINISTRATION (CONT’D)</a:t>
            </a:r>
            <a:endParaRPr lang="en-US" sz="1400" dirty="0">
              <a:solidFill>
                <a:schemeClr val="accent1"/>
              </a:solidFill>
            </a:endParaRPr>
          </a:p>
        </p:txBody>
      </p:sp>
    </p:spTree>
    <p:extLst>
      <p:ext uri="{BB962C8B-B14F-4D97-AF65-F5344CB8AC3E}">
        <p14:creationId xmlns:p14="http://schemas.microsoft.com/office/powerpoint/2010/main" val="2347451079"/>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showMasterSp="0">
  <p:cSld>
    <p:spTree>
      <p:nvGrpSpPr>
        <p:cNvPr id="1" name="Shape 72"/>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FB03A64E-9C09-4CA7-89E8-BA5268B2C67C}"/>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83</a:t>
            </a:fld>
            <a:endParaRPr lang="en"/>
          </a:p>
        </p:txBody>
      </p:sp>
      <p:sp>
        <p:nvSpPr>
          <p:cNvPr id="10" name="TextBox 9">
            <a:extLst>
              <a:ext uri="{FF2B5EF4-FFF2-40B4-BE49-F238E27FC236}">
                <a16:creationId xmlns:a16="http://schemas.microsoft.com/office/drawing/2014/main" id="{A5958FB8-37F8-4485-967A-55D30CA3BF2C}"/>
              </a:ext>
            </a:extLst>
          </p:cNvPr>
          <p:cNvSpPr txBox="1"/>
          <p:nvPr/>
        </p:nvSpPr>
        <p:spPr>
          <a:xfrm>
            <a:off x="175121" y="3798112"/>
            <a:ext cx="7797800" cy="76944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600" b="1" i="0" u="none" strike="noStrike" kern="0" cap="none" spc="0" normalizeH="0" baseline="0" noProof="0">
                <a:ln>
                  <a:noFill/>
                </a:ln>
                <a:solidFill>
                  <a:srgbClr val="4285F4"/>
                </a:solidFill>
                <a:effectLst/>
                <a:uLnTx/>
                <a:uFillTx/>
                <a:latin typeface="Tahoma" panose="020B0604030504040204" pitchFamily="34" charset="0"/>
                <a:cs typeface="Arial"/>
                <a:sym typeface="Arial"/>
              </a:rPr>
              <a:t>      COMPENSATION </a:t>
            </a:r>
            <a:r>
              <a:rPr kumimoji="0" lang="en-US" sz="16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OF EMPLOYEES - NOMINAL ROLL </a:t>
            </a:r>
            <a:b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br>
            <a:b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br>
            <a: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                   DEPARTMENT:   </a:t>
            </a:r>
            <a:r>
              <a:rPr lang="en-US" sz="1400" b="1" i="0" u="none" strike="noStrike" dirty="0">
                <a:solidFill>
                  <a:schemeClr val="accent1"/>
                </a:solidFill>
                <a:effectLst/>
                <a:latin typeface="Tahoma" panose="020B0604030504040204" pitchFamily="34" charset="0"/>
              </a:rPr>
              <a:t>STATISTICS</a:t>
            </a:r>
            <a:r>
              <a:rPr lang="en-US" dirty="0">
                <a:solidFill>
                  <a:schemeClr val="accent1"/>
                </a:solidFill>
              </a:rPr>
              <a:t> </a:t>
            </a:r>
          </a:p>
        </p:txBody>
      </p:sp>
      <p:sp>
        <p:nvSpPr>
          <p:cNvPr id="11" name="TextBox 10">
            <a:extLst>
              <a:ext uri="{FF2B5EF4-FFF2-40B4-BE49-F238E27FC236}">
                <a16:creationId xmlns:a16="http://schemas.microsoft.com/office/drawing/2014/main" id="{29CBBAFD-7A70-4F1F-865C-A23915EA00FA}"/>
              </a:ext>
            </a:extLst>
          </p:cNvPr>
          <p:cNvSpPr txBox="1"/>
          <p:nvPr/>
        </p:nvSpPr>
        <p:spPr>
          <a:xfrm>
            <a:off x="673100" y="110658"/>
            <a:ext cx="7797800" cy="769441"/>
          </a:xfrm>
          <a:prstGeom prst="rect">
            <a:avLst/>
          </a:prstGeom>
          <a:noFill/>
        </p:spPr>
        <p:txBody>
          <a:bodyPr wrap="square">
            <a:spAutoFit/>
          </a:bodyPr>
          <a:lstStyle/>
          <a:p>
            <a:pPr algn="ctr"/>
            <a:r>
              <a:rPr kumimoji="0" lang="en-US" sz="16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COMPENSATION OF EMPLOYEES - NOMINAL ROLL </a:t>
            </a:r>
            <a:endParaRPr lang="en-US" b="1" dirty="0">
              <a:solidFill>
                <a:srgbClr val="4285F4"/>
              </a:solidFill>
              <a:latin typeface="Tahoma" panose="020B0604030504040204" pitchFamily="34" charset="0"/>
            </a:endParaRPr>
          </a:p>
          <a:p>
            <a:pPr algn="ctr"/>
            <a:endPar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endParaRPr>
          </a:p>
          <a:p>
            <a:pPr algn="ctr"/>
            <a: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DEPARTMENT:   HUMAN RESOURCE MANAGEMENT</a:t>
            </a:r>
            <a:endParaRPr lang="en-US" b="1" dirty="0">
              <a:solidFill>
                <a:schemeClr val="accent1"/>
              </a:solidFill>
            </a:endParaRPr>
          </a:p>
        </p:txBody>
      </p:sp>
      <p:graphicFrame>
        <p:nvGraphicFramePr>
          <p:cNvPr id="2" name="Table 1">
            <a:extLst>
              <a:ext uri="{FF2B5EF4-FFF2-40B4-BE49-F238E27FC236}">
                <a16:creationId xmlns:a16="http://schemas.microsoft.com/office/drawing/2014/main" id="{CF944550-14D9-433F-B1DF-4B9259B5F101}"/>
              </a:ext>
            </a:extLst>
          </p:cNvPr>
          <p:cNvGraphicFramePr>
            <a:graphicFrameLocks noGrp="1"/>
          </p:cNvGraphicFramePr>
          <p:nvPr>
            <p:extLst>
              <p:ext uri="{D42A27DB-BD31-4B8C-83A1-F6EECF244321}">
                <p14:modId xmlns:p14="http://schemas.microsoft.com/office/powerpoint/2010/main" val="1286433030"/>
              </p:ext>
            </p:extLst>
          </p:nvPr>
        </p:nvGraphicFramePr>
        <p:xfrm>
          <a:off x="560712" y="1126321"/>
          <a:ext cx="7581900" cy="1657773"/>
        </p:xfrm>
        <a:graphic>
          <a:graphicData uri="http://schemas.openxmlformats.org/drawingml/2006/table">
            <a:tbl>
              <a:tblPr/>
              <a:tblGrid>
                <a:gridCol w="409575">
                  <a:extLst>
                    <a:ext uri="{9D8B030D-6E8A-4147-A177-3AD203B41FA5}">
                      <a16:colId xmlns:a16="http://schemas.microsoft.com/office/drawing/2014/main" val="1406532397"/>
                    </a:ext>
                  </a:extLst>
                </a:gridCol>
                <a:gridCol w="1609725">
                  <a:extLst>
                    <a:ext uri="{9D8B030D-6E8A-4147-A177-3AD203B41FA5}">
                      <a16:colId xmlns:a16="http://schemas.microsoft.com/office/drawing/2014/main" val="941966353"/>
                    </a:ext>
                  </a:extLst>
                </a:gridCol>
                <a:gridCol w="2095500">
                  <a:extLst>
                    <a:ext uri="{9D8B030D-6E8A-4147-A177-3AD203B41FA5}">
                      <a16:colId xmlns:a16="http://schemas.microsoft.com/office/drawing/2014/main" val="1594453374"/>
                    </a:ext>
                  </a:extLst>
                </a:gridCol>
                <a:gridCol w="622300">
                  <a:extLst>
                    <a:ext uri="{9D8B030D-6E8A-4147-A177-3AD203B41FA5}">
                      <a16:colId xmlns:a16="http://schemas.microsoft.com/office/drawing/2014/main" val="3729207112"/>
                    </a:ext>
                  </a:extLst>
                </a:gridCol>
                <a:gridCol w="635000">
                  <a:extLst>
                    <a:ext uri="{9D8B030D-6E8A-4147-A177-3AD203B41FA5}">
                      <a16:colId xmlns:a16="http://schemas.microsoft.com/office/drawing/2014/main" val="2585179977"/>
                    </a:ext>
                  </a:extLst>
                </a:gridCol>
                <a:gridCol w="1079500">
                  <a:extLst>
                    <a:ext uri="{9D8B030D-6E8A-4147-A177-3AD203B41FA5}">
                      <a16:colId xmlns:a16="http://schemas.microsoft.com/office/drawing/2014/main" val="3635571675"/>
                    </a:ext>
                  </a:extLst>
                </a:gridCol>
                <a:gridCol w="1130300">
                  <a:extLst>
                    <a:ext uri="{9D8B030D-6E8A-4147-A177-3AD203B41FA5}">
                      <a16:colId xmlns:a16="http://schemas.microsoft.com/office/drawing/2014/main" val="1335698465"/>
                    </a:ext>
                  </a:extLst>
                </a:gridCol>
              </a:tblGrid>
              <a:tr h="190500">
                <a:tc>
                  <a:txBody>
                    <a:bodyPr/>
                    <a:lstStyle/>
                    <a:p>
                      <a:pPr algn="l" fontAlgn="b"/>
                      <a:endParaRPr lang="en-US" sz="1200" b="1" i="0" u="none" strike="noStrike">
                        <a:solidFill>
                          <a:srgbClr val="000000"/>
                        </a:solidFill>
                        <a:effectLst/>
                        <a:latin typeface="Tahoma" panose="020B0604030504040204" pitchFamily="34" charset="0"/>
                      </a:endParaRPr>
                    </a:p>
                  </a:txBody>
                  <a:tcPr marL="0" marR="0" marT="0" marB="0" anchor="b">
                    <a:lnL>
                      <a:noFill/>
                    </a:lnL>
                    <a:lnR>
                      <a:noFill/>
                    </a:lnR>
                    <a:lnT>
                      <a:noFill/>
                    </a:lnT>
                    <a:lnB>
                      <a:noFill/>
                    </a:lnB>
                  </a:tcPr>
                </a:tc>
                <a:tc gridSpan="6">
                  <a:txBody>
                    <a:bodyPr/>
                    <a:lstStyle/>
                    <a:p>
                      <a:pPr algn="ctr" fontAlgn="b"/>
                      <a:r>
                        <a:rPr lang="en-US" sz="1200" b="1" i="0" u="none" strike="noStrike" dirty="0">
                          <a:solidFill>
                            <a:srgbClr val="000000"/>
                          </a:solidFill>
                          <a:effectLst/>
                          <a:latin typeface="Tahoma" panose="020B0604030504040204" pitchFamily="34" charset="0"/>
                        </a:rPr>
                        <a:t>Breakdown of Salaries of Staff </a:t>
                      </a:r>
                    </a:p>
                  </a:txBody>
                  <a:tcPr marL="0" marR="0" marT="0" marB="0" anchor="b">
                    <a:lnL>
                      <a:noFill/>
                    </a:lnL>
                    <a:lnR>
                      <a:noFill/>
                    </a:lnR>
                    <a:lnT>
                      <a:noFill/>
                    </a:lnT>
                    <a:lnB>
                      <a:noFill/>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595838843"/>
                  </a:ext>
                </a:extLst>
              </a:tr>
              <a:tr h="190500">
                <a:tc>
                  <a:txBody>
                    <a:bodyPr/>
                    <a:lstStyle/>
                    <a:p>
                      <a:pPr algn="l" fontAlgn="b"/>
                      <a:endParaRPr lang="en-US" sz="1200" b="1" i="0" u="none" strike="noStrike">
                        <a:solidFill>
                          <a:srgbClr val="000000"/>
                        </a:solidFill>
                        <a:effectLst/>
                        <a:latin typeface="Tahoma" panose="020B060403050404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200" b="1" i="0" u="none" strike="noStrike">
                        <a:solidFill>
                          <a:srgbClr val="000000"/>
                        </a:solidFill>
                        <a:effectLst/>
                        <a:latin typeface="Tahoma" panose="020B060403050404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200" b="1" i="0" u="none" strike="noStrike">
                        <a:solidFill>
                          <a:srgbClr val="000000"/>
                        </a:solidFill>
                        <a:effectLst/>
                        <a:latin typeface="Tahoma" panose="020B060403050404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200" b="1" i="0" u="none" strike="noStrike">
                        <a:solidFill>
                          <a:srgbClr val="000000"/>
                        </a:solidFill>
                        <a:effectLst/>
                        <a:latin typeface="Tahoma" panose="020B060403050404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t"/>
                      <a:endParaRPr lang="en-US" sz="1000" b="0" i="0" u="none" strike="noStrike">
                        <a:solidFill>
                          <a:srgbClr val="000000"/>
                        </a:solidFill>
                        <a:effectLst/>
                        <a:latin typeface="Calibri" panose="020F0502020204030204" pitchFamily="34" charset="0"/>
                      </a:endParaRPr>
                    </a:p>
                  </a:txBody>
                  <a:tcPr marL="0" marR="0" marT="0" marB="0">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t"/>
                      <a:endParaRPr lang="en-US" sz="1000" b="0" i="0" u="none" strike="noStrike">
                        <a:solidFill>
                          <a:srgbClr val="000000"/>
                        </a:solidFill>
                        <a:effectLst/>
                        <a:latin typeface="Calibri" panose="020F0502020204030204" pitchFamily="34" charset="0"/>
                      </a:endParaRPr>
                    </a:p>
                  </a:txBody>
                  <a:tcPr marL="0" marR="0" marT="0" marB="0">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000" b="0" i="0" u="none" strike="noStrike">
                        <a:solidFill>
                          <a:srgbClr val="000000"/>
                        </a:solidFill>
                        <a:effectLst/>
                        <a:latin typeface="Calibri" panose="020F050202020403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7655151"/>
                  </a:ext>
                </a:extLst>
              </a:tr>
              <a:tr h="600075">
                <a:tc>
                  <a:txBody>
                    <a:bodyPr/>
                    <a:lstStyle/>
                    <a:p>
                      <a:pPr algn="ctr" fontAlgn="b"/>
                      <a:r>
                        <a:rPr lang="en-US" sz="1100" b="1" i="0" u="none" strike="noStrike">
                          <a:solidFill>
                            <a:srgbClr val="000000"/>
                          </a:solidFill>
                          <a:effectLst/>
                          <a:latin typeface="Tahoma" panose="020B0604030504040204" pitchFamily="34" charset="0"/>
                        </a:rPr>
                        <a:t>SN</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Tahoma" panose="020B0604030504040204" pitchFamily="34" charset="0"/>
                        </a:rPr>
                        <a:t>Name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Tahoma" panose="020B0604030504040204" pitchFamily="34" charset="0"/>
                        </a:rPr>
                        <a:t>Position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Tahoma" panose="020B0604030504040204" pitchFamily="34" charset="0"/>
                        </a:rPr>
                        <a:t>Level</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Tahoma" panose="020B0604030504040204" pitchFamily="34" charset="0"/>
                        </a:rPr>
                        <a:t>SSSS Step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Tahoma" panose="020B0604030504040204" pitchFamily="34" charset="0"/>
                        </a:rPr>
                        <a:t>Monthly Consolidated Salary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dirty="0">
                          <a:solidFill>
                            <a:srgbClr val="000000"/>
                          </a:solidFill>
                          <a:effectLst/>
                          <a:latin typeface="Tahoma" panose="020B0604030504040204" pitchFamily="34" charset="0"/>
                        </a:rPr>
                        <a:t>Annual   Consolidated Salary</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53213949"/>
                  </a:ext>
                </a:extLst>
              </a:tr>
              <a:tr h="341418">
                <a:tc>
                  <a:txBody>
                    <a:bodyPr/>
                    <a:lstStyle/>
                    <a:p>
                      <a:pPr algn="ctr" fontAlgn="b"/>
                      <a:r>
                        <a:rPr lang="en-US" sz="1100" b="0" i="0" u="none" strike="noStrike" dirty="0">
                          <a:solidFill>
                            <a:srgbClr val="000000"/>
                          </a:solidFill>
                          <a:effectLst/>
                          <a:latin typeface="Tahoma" panose="020B0604030504040204" pitchFamily="34" charset="0"/>
                        </a:rPr>
                        <a:t>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Mary Obenewaa Boateng</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Assistant Human Resource Manager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dirty="0">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dirty="0">
                          <a:solidFill>
                            <a:srgbClr val="000000"/>
                          </a:solidFill>
                          <a:effectLst/>
                          <a:latin typeface="Tahoma" panose="020B0604030504040204" pitchFamily="34" charset="0"/>
                        </a:rPr>
                        <a:t>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3,577.17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42,926.00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58216852"/>
                  </a:ext>
                </a:extLst>
              </a:tr>
              <a:tr h="319489">
                <a:tc>
                  <a:txBody>
                    <a:bodyPr/>
                    <a:lstStyle/>
                    <a:p>
                      <a:pPr algn="ctr" fontAlgn="b"/>
                      <a:r>
                        <a:rPr lang="en-US" sz="1100" b="0" i="0" u="none" strike="noStrike" dirty="0">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1" i="0" u="none" strike="noStrike">
                          <a:solidFill>
                            <a:srgbClr val="000000"/>
                          </a:solidFill>
                          <a:effectLst/>
                          <a:latin typeface="Tahoma" panose="020B0604030504040204" pitchFamily="34" charset="0"/>
                        </a:rPr>
                        <a:t>TOTAL</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1" i="0" u="none" strike="noStrike">
                          <a:solidFill>
                            <a:srgbClr val="000000"/>
                          </a:solidFill>
                          <a:effectLst/>
                          <a:latin typeface="Tahoma" panose="020B0604030504040204" pitchFamily="34" charset="0"/>
                        </a:rPr>
                        <a:t>            3,577.17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1" i="0" u="none" strike="noStrike" dirty="0">
                          <a:solidFill>
                            <a:srgbClr val="000000"/>
                          </a:solidFill>
                          <a:effectLst/>
                          <a:latin typeface="Tahoma" panose="020B0604030504040204" pitchFamily="34" charset="0"/>
                        </a:rPr>
                        <a:t>             42,926.00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51964792"/>
                  </a:ext>
                </a:extLst>
              </a:tr>
            </a:tbl>
          </a:graphicData>
        </a:graphic>
      </p:graphicFrame>
      <p:graphicFrame>
        <p:nvGraphicFramePr>
          <p:cNvPr id="3" name="Table 2">
            <a:extLst>
              <a:ext uri="{FF2B5EF4-FFF2-40B4-BE49-F238E27FC236}">
                <a16:creationId xmlns:a16="http://schemas.microsoft.com/office/drawing/2014/main" id="{F4E58388-FC26-493B-A5E7-0DFD2F3C148E}"/>
              </a:ext>
            </a:extLst>
          </p:cNvPr>
          <p:cNvGraphicFramePr>
            <a:graphicFrameLocks noGrp="1"/>
          </p:cNvGraphicFramePr>
          <p:nvPr>
            <p:extLst>
              <p:ext uri="{D42A27DB-BD31-4B8C-83A1-F6EECF244321}">
                <p14:modId xmlns:p14="http://schemas.microsoft.com/office/powerpoint/2010/main" val="3345328627"/>
              </p:ext>
            </p:extLst>
          </p:nvPr>
        </p:nvGraphicFramePr>
        <p:xfrm>
          <a:off x="781050" y="4567553"/>
          <a:ext cx="7581900" cy="1912419"/>
        </p:xfrm>
        <a:graphic>
          <a:graphicData uri="http://schemas.openxmlformats.org/drawingml/2006/table">
            <a:tbl>
              <a:tblPr/>
              <a:tblGrid>
                <a:gridCol w="409575">
                  <a:extLst>
                    <a:ext uri="{9D8B030D-6E8A-4147-A177-3AD203B41FA5}">
                      <a16:colId xmlns:a16="http://schemas.microsoft.com/office/drawing/2014/main" val="649676522"/>
                    </a:ext>
                  </a:extLst>
                </a:gridCol>
                <a:gridCol w="1916132">
                  <a:extLst>
                    <a:ext uri="{9D8B030D-6E8A-4147-A177-3AD203B41FA5}">
                      <a16:colId xmlns:a16="http://schemas.microsoft.com/office/drawing/2014/main" val="224601675"/>
                    </a:ext>
                  </a:extLst>
                </a:gridCol>
                <a:gridCol w="1789093">
                  <a:extLst>
                    <a:ext uri="{9D8B030D-6E8A-4147-A177-3AD203B41FA5}">
                      <a16:colId xmlns:a16="http://schemas.microsoft.com/office/drawing/2014/main" val="1536475167"/>
                    </a:ext>
                  </a:extLst>
                </a:gridCol>
                <a:gridCol w="622300">
                  <a:extLst>
                    <a:ext uri="{9D8B030D-6E8A-4147-A177-3AD203B41FA5}">
                      <a16:colId xmlns:a16="http://schemas.microsoft.com/office/drawing/2014/main" val="2475467705"/>
                    </a:ext>
                  </a:extLst>
                </a:gridCol>
                <a:gridCol w="635000">
                  <a:extLst>
                    <a:ext uri="{9D8B030D-6E8A-4147-A177-3AD203B41FA5}">
                      <a16:colId xmlns:a16="http://schemas.microsoft.com/office/drawing/2014/main" val="11854843"/>
                    </a:ext>
                  </a:extLst>
                </a:gridCol>
                <a:gridCol w="1079500">
                  <a:extLst>
                    <a:ext uri="{9D8B030D-6E8A-4147-A177-3AD203B41FA5}">
                      <a16:colId xmlns:a16="http://schemas.microsoft.com/office/drawing/2014/main" val="3979944956"/>
                    </a:ext>
                  </a:extLst>
                </a:gridCol>
                <a:gridCol w="1130300">
                  <a:extLst>
                    <a:ext uri="{9D8B030D-6E8A-4147-A177-3AD203B41FA5}">
                      <a16:colId xmlns:a16="http://schemas.microsoft.com/office/drawing/2014/main" val="1149263831"/>
                    </a:ext>
                  </a:extLst>
                </a:gridCol>
              </a:tblGrid>
              <a:tr h="224462">
                <a:tc>
                  <a:txBody>
                    <a:bodyPr/>
                    <a:lstStyle/>
                    <a:p>
                      <a:pPr algn="l" fontAlgn="b"/>
                      <a:endParaRPr lang="en-US" sz="1200" b="1" i="0" u="none" strike="noStrike">
                        <a:solidFill>
                          <a:srgbClr val="000000"/>
                        </a:solidFill>
                        <a:effectLst/>
                        <a:latin typeface="Tahoma" panose="020B0604030504040204" pitchFamily="34" charset="0"/>
                      </a:endParaRPr>
                    </a:p>
                  </a:txBody>
                  <a:tcPr marL="0" marR="0" marT="0" marB="0" anchor="b">
                    <a:lnL>
                      <a:noFill/>
                    </a:lnL>
                    <a:lnR>
                      <a:noFill/>
                    </a:lnR>
                    <a:lnT>
                      <a:noFill/>
                    </a:lnT>
                    <a:lnB>
                      <a:noFill/>
                    </a:lnB>
                  </a:tcPr>
                </a:tc>
                <a:tc gridSpan="6">
                  <a:txBody>
                    <a:bodyPr/>
                    <a:lstStyle/>
                    <a:p>
                      <a:pPr algn="ctr" fontAlgn="b"/>
                      <a:r>
                        <a:rPr lang="en-US" sz="1200" b="1" i="0" u="none" strike="noStrike" dirty="0">
                          <a:solidFill>
                            <a:srgbClr val="000000"/>
                          </a:solidFill>
                          <a:effectLst/>
                          <a:latin typeface="Tahoma" panose="020B0604030504040204" pitchFamily="34" charset="0"/>
                        </a:rPr>
                        <a:t>Breakdown of Salaries of Staff </a:t>
                      </a:r>
                    </a:p>
                  </a:txBody>
                  <a:tcPr marL="0" marR="0" marT="0" marB="0" anchor="b">
                    <a:lnL>
                      <a:noFill/>
                    </a:lnL>
                    <a:lnR>
                      <a:noFill/>
                    </a:lnR>
                    <a:lnT>
                      <a:noFill/>
                    </a:lnT>
                    <a:lnB>
                      <a:noFill/>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749477623"/>
                  </a:ext>
                </a:extLst>
              </a:tr>
              <a:tr h="224462">
                <a:tc>
                  <a:txBody>
                    <a:bodyPr/>
                    <a:lstStyle/>
                    <a:p>
                      <a:pPr algn="l" fontAlgn="b"/>
                      <a:endParaRPr lang="en-US" sz="1200" b="1" i="0" u="none" strike="noStrike">
                        <a:solidFill>
                          <a:srgbClr val="000000"/>
                        </a:solidFill>
                        <a:effectLst/>
                        <a:latin typeface="Tahoma" panose="020B060403050404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200" b="1" i="0" u="none" strike="noStrike">
                        <a:solidFill>
                          <a:srgbClr val="000000"/>
                        </a:solidFill>
                        <a:effectLst/>
                        <a:latin typeface="Tahoma" panose="020B060403050404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200" b="1" i="0" u="none" strike="noStrike">
                        <a:solidFill>
                          <a:srgbClr val="000000"/>
                        </a:solidFill>
                        <a:effectLst/>
                        <a:latin typeface="Tahoma" panose="020B060403050404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000" b="0" i="0" u="none" strike="noStrike">
                        <a:solidFill>
                          <a:srgbClr val="000000"/>
                        </a:solidFill>
                        <a:effectLst/>
                        <a:latin typeface="Calibri" panose="020F050202020403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000" b="0" i="0" u="none" strike="noStrike">
                        <a:solidFill>
                          <a:srgbClr val="000000"/>
                        </a:solidFill>
                        <a:effectLst/>
                        <a:latin typeface="Calibri" panose="020F050202020403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000" b="0" i="0" u="none" strike="noStrike">
                        <a:solidFill>
                          <a:srgbClr val="000000"/>
                        </a:solidFill>
                        <a:effectLst/>
                        <a:latin typeface="Calibri" panose="020F050202020403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000" b="0" i="0" u="none" strike="noStrike">
                        <a:solidFill>
                          <a:srgbClr val="000000"/>
                        </a:solidFill>
                        <a:effectLst/>
                        <a:latin typeface="Calibri" panose="020F050202020403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41485200"/>
                  </a:ext>
                </a:extLst>
              </a:tr>
              <a:tr h="673387">
                <a:tc>
                  <a:txBody>
                    <a:bodyPr/>
                    <a:lstStyle/>
                    <a:p>
                      <a:pPr algn="ctr" fontAlgn="b"/>
                      <a:r>
                        <a:rPr lang="en-US" sz="1100" b="1" i="0" u="none" strike="noStrike">
                          <a:solidFill>
                            <a:srgbClr val="000000"/>
                          </a:solidFill>
                          <a:effectLst/>
                          <a:latin typeface="Tahoma" panose="020B0604030504040204" pitchFamily="34" charset="0"/>
                        </a:rPr>
                        <a:t>SN</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Tahoma" panose="020B0604030504040204" pitchFamily="34" charset="0"/>
                        </a:rPr>
                        <a:t>Name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Tahoma" panose="020B0604030504040204" pitchFamily="34" charset="0"/>
                        </a:rPr>
                        <a:t>Position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Tahoma" panose="020B0604030504040204" pitchFamily="34" charset="0"/>
                        </a:rPr>
                        <a:t>Level</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Tahoma" panose="020B0604030504040204" pitchFamily="34" charset="0"/>
                        </a:rPr>
                        <a:t>SSSS Step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Tahoma" panose="020B0604030504040204" pitchFamily="34" charset="0"/>
                        </a:rPr>
                        <a:t>Monthly Consolidated Salary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dirty="0">
                          <a:solidFill>
                            <a:srgbClr val="000000"/>
                          </a:solidFill>
                          <a:effectLst/>
                          <a:latin typeface="Tahoma" panose="020B0604030504040204" pitchFamily="34" charset="0"/>
                        </a:rPr>
                        <a:t>Annual   Consolidated Salary</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12014438"/>
                  </a:ext>
                </a:extLst>
              </a:tr>
              <a:tr h="395054">
                <a:tc>
                  <a:txBody>
                    <a:bodyPr/>
                    <a:lstStyle/>
                    <a:p>
                      <a:pPr algn="ctr" fontAlgn="b"/>
                      <a:r>
                        <a:rPr lang="en-US" sz="1100" b="0" i="0" u="none" strike="noStrike" dirty="0">
                          <a:solidFill>
                            <a:srgbClr val="000000"/>
                          </a:solidFill>
                          <a:effectLst/>
                          <a:latin typeface="Tahoma" panose="020B0604030504040204" pitchFamily="34" charset="0"/>
                        </a:rPr>
                        <a:t>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Emmanuel Adonteng Wiafe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Assistant Statician</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dirty="0">
                          <a:solidFill>
                            <a:schemeClr val="tx1"/>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dirty="0">
                          <a:solidFill>
                            <a:schemeClr val="tx1"/>
                          </a:solidFill>
                          <a:effectLst/>
                          <a:latin typeface="Tahoma" panose="020B0604030504040204" pitchFamily="34" charset="0"/>
                        </a:rPr>
                        <a:t>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3,577.17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42,926.00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9857810"/>
                  </a:ext>
                </a:extLst>
              </a:tr>
              <a:tr h="395054">
                <a:tc>
                  <a:txBody>
                    <a:bodyPr/>
                    <a:lstStyle/>
                    <a:p>
                      <a:pPr algn="ctr" fontAlgn="b"/>
                      <a:r>
                        <a:rPr lang="en-US" sz="1100" b="0" i="0" u="none" strike="noStrike" dirty="0">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1" i="0" u="none" strike="noStrike">
                          <a:solidFill>
                            <a:srgbClr val="000000"/>
                          </a:solidFill>
                          <a:effectLst/>
                          <a:latin typeface="Tahoma" panose="020B0604030504040204" pitchFamily="34" charset="0"/>
                        </a:rPr>
                        <a:t>TOTAL</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1"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1"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1"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1" i="0" u="none" strike="noStrike" dirty="0">
                          <a:solidFill>
                            <a:srgbClr val="000000"/>
                          </a:solidFill>
                          <a:effectLst/>
                          <a:latin typeface="Tahoma" panose="020B0604030504040204" pitchFamily="34" charset="0"/>
                        </a:rPr>
                        <a:t>            3,577.17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1" i="0" u="none" strike="noStrike" dirty="0">
                          <a:solidFill>
                            <a:srgbClr val="000000"/>
                          </a:solidFill>
                          <a:effectLst/>
                          <a:latin typeface="Tahoma" panose="020B0604030504040204" pitchFamily="34" charset="0"/>
                        </a:rPr>
                        <a:t>           42,926.00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92245584"/>
                  </a:ext>
                </a:extLst>
              </a:tr>
            </a:tbl>
          </a:graphicData>
        </a:graphic>
      </p:graphicFrame>
    </p:spTree>
    <p:extLst>
      <p:ext uri="{BB962C8B-B14F-4D97-AF65-F5344CB8AC3E}">
        <p14:creationId xmlns:p14="http://schemas.microsoft.com/office/powerpoint/2010/main" val="3298718431"/>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showMasterSp="0">
  <p:cSld>
    <p:spTree>
      <p:nvGrpSpPr>
        <p:cNvPr id="1" name="Shape 72"/>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FB03A64E-9C09-4CA7-89E8-BA5268B2C67C}"/>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84</a:t>
            </a:fld>
            <a:endParaRPr lang="en"/>
          </a:p>
        </p:txBody>
      </p:sp>
      <p:sp>
        <p:nvSpPr>
          <p:cNvPr id="7" name="TextBox 6">
            <a:extLst>
              <a:ext uri="{FF2B5EF4-FFF2-40B4-BE49-F238E27FC236}">
                <a16:creationId xmlns:a16="http://schemas.microsoft.com/office/drawing/2014/main" id="{5684DF4E-FCCD-4DCF-AD62-E8F1BA630026}"/>
              </a:ext>
            </a:extLst>
          </p:cNvPr>
          <p:cNvSpPr txBox="1"/>
          <p:nvPr/>
        </p:nvSpPr>
        <p:spPr>
          <a:xfrm>
            <a:off x="420992" y="468630"/>
            <a:ext cx="8269940" cy="1261884"/>
          </a:xfrm>
          <a:prstGeom prst="rect">
            <a:avLst/>
          </a:prstGeom>
          <a:noFill/>
        </p:spPr>
        <p:txBody>
          <a:bodyPr wrap="square">
            <a:spAutoFit/>
          </a:bodyPr>
          <a:lstStyle/>
          <a:p>
            <a:endParaRPr lang="en-US" sz="1400" b="1" i="0" u="none" strike="noStrike" dirty="0">
              <a:solidFill>
                <a:srgbClr val="000000"/>
              </a:solidFill>
              <a:effectLst/>
              <a:latin typeface="Tahoma" panose="020B0604030504040204" pitchFamily="34" charset="0"/>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6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COMPENSATION OF EMPLOYEES - NOMINAL ROLL</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lang="en-US" sz="1600" b="1" noProof="0" dirty="0">
              <a:solidFill>
                <a:srgbClr val="4285F4"/>
              </a:solidFill>
              <a:latin typeface="Tahoma" panose="020B0604030504040204" pitchFamily="34" charset="0"/>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DEPARTMENT:   WORKS</a:t>
            </a:r>
            <a:endParaRPr kumimoji="0" lang="en-US" sz="1400" b="1" i="0" u="none" strike="noStrike" kern="0" cap="none" spc="0" normalizeH="0" baseline="0" noProof="0" dirty="0">
              <a:ln>
                <a:noFill/>
              </a:ln>
              <a:solidFill>
                <a:srgbClr val="4285F4"/>
              </a:solidFill>
              <a:effectLst/>
              <a:uLnTx/>
              <a:uFillTx/>
              <a:latin typeface="Arial"/>
              <a:cs typeface="Arial"/>
              <a:sym typeface="Arial"/>
            </a:endParaRPr>
          </a:p>
          <a:p>
            <a:pPr algn="ctr"/>
            <a:r>
              <a:rPr lang="en-US" sz="1600" dirty="0">
                <a:solidFill>
                  <a:schemeClr val="accent1"/>
                </a:solidFill>
              </a:rPr>
              <a:t> </a:t>
            </a:r>
          </a:p>
        </p:txBody>
      </p:sp>
      <p:graphicFrame>
        <p:nvGraphicFramePr>
          <p:cNvPr id="2" name="Table 1">
            <a:extLst>
              <a:ext uri="{FF2B5EF4-FFF2-40B4-BE49-F238E27FC236}">
                <a16:creationId xmlns:a16="http://schemas.microsoft.com/office/drawing/2014/main" id="{A722D55C-2FDA-4F55-A913-D787CF20F736}"/>
              </a:ext>
            </a:extLst>
          </p:cNvPr>
          <p:cNvGraphicFramePr>
            <a:graphicFrameLocks noGrp="1"/>
          </p:cNvGraphicFramePr>
          <p:nvPr>
            <p:extLst>
              <p:ext uri="{D42A27DB-BD31-4B8C-83A1-F6EECF244321}">
                <p14:modId xmlns:p14="http://schemas.microsoft.com/office/powerpoint/2010/main" val="2659304373"/>
              </p:ext>
            </p:extLst>
          </p:nvPr>
        </p:nvGraphicFramePr>
        <p:xfrm>
          <a:off x="639466" y="2194560"/>
          <a:ext cx="7832992" cy="3417570"/>
        </p:xfrm>
        <a:graphic>
          <a:graphicData uri="http://schemas.openxmlformats.org/drawingml/2006/table">
            <a:tbl>
              <a:tblPr/>
              <a:tblGrid>
                <a:gridCol w="338495">
                  <a:extLst>
                    <a:ext uri="{9D8B030D-6E8A-4147-A177-3AD203B41FA5}">
                      <a16:colId xmlns:a16="http://schemas.microsoft.com/office/drawing/2014/main" val="419352921"/>
                    </a:ext>
                  </a:extLst>
                </a:gridCol>
                <a:gridCol w="1441989">
                  <a:extLst>
                    <a:ext uri="{9D8B030D-6E8A-4147-A177-3AD203B41FA5}">
                      <a16:colId xmlns:a16="http://schemas.microsoft.com/office/drawing/2014/main" val="3351877894"/>
                    </a:ext>
                  </a:extLst>
                </a:gridCol>
                <a:gridCol w="1838027">
                  <a:extLst>
                    <a:ext uri="{9D8B030D-6E8A-4147-A177-3AD203B41FA5}">
                      <a16:colId xmlns:a16="http://schemas.microsoft.com/office/drawing/2014/main" val="3547187769"/>
                    </a:ext>
                  </a:extLst>
                </a:gridCol>
                <a:gridCol w="663450">
                  <a:extLst>
                    <a:ext uri="{9D8B030D-6E8A-4147-A177-3AD203B41FA5}">
                      <a16:colId xmlns:a16="http://schemas.microsoft.com/office/drawing/2014/main" val="865016977"/>
                    </a:ext>
                  </a:extLst>
                </a:gridCol>
                <a:gridCol w="676990">
                  <a:extLst>
                    <a:ext uri="{9D8B030D-6E8A-4147-A177-3AD203B41FA5}">
                      <a16:colId xmlns:a16="http://schemas.microsoft.com/office/drawing/2014/main" val="3949811327"/>
                    </a:ext>
                  </a:extLst>
                </a:gridCol>
                <a:gridCol w="1150883">
                  <a:extLst>
                    <a:ext uri="{9D8B030D-6E8A-4147-A177-3AD203B41FA5}">
                      <a16:colId xmlns:a16="http://schemas.microsoft.com/office/drawing/2014/main" val="363604144"/>
                    </a:ext>
                  </a:extLst>
                </a:gridCol>
                <a:gridCol w="1723158">
                  <a:extLst>
                    <a:ext uri="{9D8B030D-6E8A-4147-A177-3AD203B41FA5}">
                      <a16:colId xmlns:a16="http://schemas.microsoft.com/office/drawing/2014/main" val="1700846142"/>
                    </a:ext>
                  </a:extLst>
                </a:gridCol>
              </a:tblGrid>
              <a:tr h="237213">
                <a:tc>
                  <a:txBody>
                    <a:bodyPr/>
                    <a:lstStyle/>
                    <a:p>
                      <a:pPr algn="l" fontAlgn="b"/>
                      <a:endParaRPr lang="en-US" sz="1200" b="1" i="0" u="none" strike="noStrike">
                        <a:solidFill>
                          <a:srgbClr val="000000"/>
                        </a:solidFill>
                        <a:effectLst/>
                        <a:latin typeface="Tahoma" panose="020B0604030504040204" pitchFamily="34" charset="0"/>
                      </a:endParaRPr>
                    </a:p>
                  </a:txBody>
                  <a:tcPr marL="0" marR="0" marT="0" marB="0" anchor="b">
                    <a:lnL>
                      <a:noFill/>
                    </a:lnL>
                    <a:lnR>
                      <a:noFill/>
                    </a:lnR>
                    <a:lnT>
                      <a:noFill/>
                    </a:lnT>
                    <a:lnB>
                      <a:noFill/>
                    </a:lnB>
                  </a:tcPr>
                </a:tc>
                <a:tc gridSpan="6">
                  <a:txBody>
                    <a:bodyPr/>
                    <a:lstStyle/>
                    <a:p>
                      <a:pPr algn="ctr" fontAlgn="b"/>
                      <a:r>
                        <a:rPr lang="en-US" sz="1400" b="1" i="0" u="none" strike="noStrike" dirty="0">
                          <a:solidFill>
                            <a:srgbClr val="000000"/>
                          </a:solidFill>
                          <a:effectLst/>
                          <a:latin typeface="Tahoma" panose="020B0604030504040204" pitchFamily="34" charset="0"/>
                        </a:rPr>
                        <a:t>Breakdown of Salaries of Staff </a:t>
                      </a:r>
                    </a:p>
                  </a:txBody>
                  <a:tcPr marL="0" marR="0" marT="0" marB="0" anchor="b">
                    <a:lnL>
                      <a:noFill/>
                    </a:lnL>
                    <a:lnR>
                      <a:noFill/>
                    </a:lnR>
                    <a:lnT>
                      <a:noFill/>
                    </a:lnT>
                    <a:lnB>
                      <a:noFill/>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542674816"/>
                  </a:ext>
                </a:extLst>
              </a:tr>
              <a:tr h="437157">
                <a:tc>
                  <a:txBody>
                    <a:bodyPr/>
                    <a:lstStyle/>
                    <a:p>
                      <a:pPr algn="l" fontAlgn="b"/>
                      <a:endParaRPr lang="en-US" sz="1200" b="1" i="0" u="none" strike="noStrike">
                        <a:solidFill>
                          <a:srgbClr val="000000"/>
                        </a:solidFill>
                        <a:effectLst/>
                        <a:latin typeface="Tahoma" panose="020B060403050404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200" b="1" i="0" u="none" strike="noStrike" dirty="0">
                        <a:solidFill>
                          <a:srgbClr val="000000"/>
                        </a:solidFill>
                        <a:effectLst/>
                        <a:latin typeface="Tahoma" panose="020B060403050404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200" b="1" i="0" u="none" strike="noStrike">
                        <a:solidFill>
                          <a:srgbClr val="000000"/>
                        </a:solidFill>
                        <a:effectLst/>
                        <a:latin typeface="Tahoma" panose="020B060403050404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a:solidFill>
                          <a:srgbClr val="000000"/>
                        </a:solidFill>
                        <a:effectLst/>
                        <a:latin typeface="Calibri" panose="020F050202020403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a:solidFill>
                          <a:srgbClr val="000000"/>
                        </a:solidFill>
                        <a:effectLst/>
                        <a:latin typeface="Calibri" panose="020F050202020403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a:solidFill>
                          <a:srgbClr val="000000"/>
                        </a:solidFill>
                        <a:effectLst/>
                        <a:latin typeface="Calibri" panose="020F050202020403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dirty="0">
                        <a:solidFill>
                          <a:srgbClr val="000000"/>
                        </a:solidFill>
                        <a:effectLst/>
                        <a:latin typeface="Calibri" panose="020F050202020403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90051476"/>
                  </a:ext>
                </a:extLst>
              </a:tr>
              <a:tr h="515943">
                <a:tc>
                  <a:txBody>
                    <a:bodyPr/>
                    <a:lstStyle/>
                    <a:p>
                      <a:pPr algn="ctr" fontAlgn="b"/>
                      <a:r>
                        <a:rPr lang="en-US" sz="1200" b="1" i="0" u="none" strike="noStrike">
                          <a:solidFill>
                            <a:srgbClr val="000000"/>
                          </a:solidFill>
                          <a:effectLst/>
                          <a:latin typeface="Tahoma" panose="020B0604030504040204" pitchFamily="34" charset="0"/>
                        </a:rPr>
                        <a:t>SN</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Tahoma" panose="020B0604030504040204" pitchFamily="34" charset="0"/>
                        </a:rPr>
                        <a:t>Name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a:solidFill>
                            <a:srgbClr val="000000"/>
                          </a:solidFill>
                          <a:effectLst/>
                          <a:latin typeface="Tahoma" panose="020B0604030504040204" pitchFamily="34" charset="0"/>
                        </a:rPr>
                        <a:t>Position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Tahoma" panose="020B0604030504040204" pitchFamily="34" charset="0"/>
                        </a:rPr>
                        <a:t>Level</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Tahoma" panose="020B0604030504040204" pitchFamily="34" charset="0"/>
                        </a:rPr>
                        <a:t>SSSS Step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Tahoma" panose="020B0604030504040204" pitchFamily="34" charset="0"/>
                        </a:rPr>
                        <a:t>Monthly Consolidated Salary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a:solidFill>
                            <a:srgbClr val="000000"/>
                          </a:solidFill>
                          <a:effectLst/>
                          <a:latin typeface="Tahoma" panose="020B0604030504040204" pitchFamily="34" charset="0"/>
                        </a:rPr>
                        <a:t>Annual   Consolidated Salary</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65883233"/>
                  </a:ext>
                </a:extLst>
              </a:tr>
              <a:tr h="278472">
                <a:tc>
                  <a:txBody>
                    <a:bodyPr/>
                    <a:lstStyle/>
                    <a:p>
                      <a:pPr algn="ctr" fontAlgn="b"/>
                      <a:r>
                        <a:rPr lang="en-US" sz="1200" b="0" i="0" u="none" strike="noStrike">
                          <a:solidFill>
                            <a:srgbClr val="000000"/>
                          </a:solidFill>
                          <a:effectLst/>
                          <a:latin typeface="Tahoma" panose="020B0604030504040204" pitchFamily="34" charset="0"/>
                        </a:rPr>
                        <a:t>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John Asamoah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Senior Engineer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20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6,135.00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73,620.00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89802220"/>
                  </a:ext>
                </a:extLst>
              </a:tr>
              <a:tr h="278472">
                <a:tc>
                  <a:txBody>
                    <a:bodyPr/>
                    <a:lstStyle/>
                    <a:p>
                      <a:pPr algn="ctr" fontAlgn="b"/>
                      <a:r>
                        <a:rPr lang="en-US" sz="1200" b="0" i="0" u="none" strike="noStrike">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Richard Baah</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Assistant Quantity Surveyors</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18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4,306.00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51,672.00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82639307"/>
                  </a:ext>
                </a:extLst>
              </a:tr>
              <a:tr h="278472">
                <a:tc>
                  <a:txBody>
                    <a:bodyPr/>
                    <a:lstStyle/>
                    <a:p>
                      <a:pPr algn="ctr" fontAlgn="b"/>
                      <a:r>
                        <a:rPr lang="en-US" sz="1200" b="0" i="0" u="none" strike="noStrike">
                          <a:solidFill>
                            <a:srgbClr val="000000"/>
                          </a:solidFill>
                          <a:effectLst/>
                          <a:latin typeface="Tahoma" panose="020B0604030504040204" pitchFamily="34" charset="0"/>
                        </a:rPr>
                        <a:t>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Anane Oklu</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Tradesman GD I</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11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1,949.75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23,397.00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39379926"/>
                  </a:ext>
                </a:extLst>
              </a:tr>
              <a:tr h="278472">
                <a:tc>
                  <a:txBody>
                    <a:bodyPr/>
                    <a:lstStyle/>
                    <a:p>
                      <a:pPr algn="ctr" fontAlgn="b"/>
                      <a:r>
                        <a:rPr lang="en-US" sz="1200" b="0" i="0" u="none" strike="noStrike">
                          <a:solidFill>
                            <a:srgbClr val="000000"/>
                          </a:solidFill>
                          <a:effectLst/>
                          <a:latin typeface="Tahoma" panose="020B0604030504040204" pitchFamily="34" charset="0"/>
                        </a:rPr>
                        <a:t>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Noah Kodjo Ayeh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Technician Engineer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15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3,073.67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36,884.00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185420"/>
                  </a:ext>
                </a:extLst>
              </a:tr>
              <a:tr h="278472">
                <a:tc>
                  <a:txBody>
                    <a:bodyPr/>
                    <a:lstStyle/>
                    <a:p>
                      <a:pPr algn="ctr" fontAlgn="b"/>
                      <a:r>
                        <a:rPr lang="en-US" sz="1200" b="0" i="0" u="none" strike="noStrike">
                          <a:solidFill>
                            <a:srgbClr val="000000"/>
                          </a:solidFill>
                          <a:effectLst/>
                          <a:latin typeface="Tahoma" panose="020B0604030504040204" pitchFamily="34" charset="0"/>
                        </a:rPr>
                        <a:t>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Nicholas Teye Kwesi</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Technician Engineer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15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3,073.67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36,884.00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61842846"/>
                  </a:ext>
                </a:extLst>
              </a:tr>
              <a:tr h="278472">
                <a:tc>
                  <a:txBody>
                    <a:bodyPr/>
                    <a:lstStyle/>
                    <a:p>
                      <a:pPr algn="ctr" fontAlgn="b"/>
                      <a:r>
                        <a:rPr lang="en-US" sz="12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1" i="0" u="none" strike="noStrike">
                          <a:solidFill>
                            <a:srgbClr val="000000"/>
                          </a:solidFill>
                          <a:effectLst/>
                          <a:latin typeface="Tahoma" panose="020B0604030504040204" pitchFamily="34" charset="0"/>
                        </a:rPr>
                        <a:t>TOTAL</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1"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1" i="0" u="none" strike="noStrike">
                          <a:solidFill>
                            <a:srgbClr val="000000"/>
                          </a:solidFill>
                          <a:effectLst/>
                          <a:latin typeface="Tahoma" panose="020B0604030504040204" pitchFamily="34" charset="0"/>
                        </a:rPr>
                        <a:t>          18,538.09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1" i="0" u="none" strike="noStrike" dirty="0">
                          <a:solidFill>
                            <a:srgbClr val="000000"/>
                          </a:solidFill>
                          <a:effectLst/>
                          <a:latin typeface="Tahoma" panose="020B0604030504040204" pitchFamily="34" charset="0"/>
                        </a:rPr>
                        <a:t>         222,457.00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4923831"/>
                  </a:ext>
                </a:extLst>
              </a:tr>
            </a:tbl>
          </a:graphicData>
        </a:graphic>
      </p:graphicFrame>
    </p:spTree>
    <p:extLst>
      <p:ext uri="{BB962C8B-B14F-4D97-AF65-F5344CB8AC3E}">
        <p14:creationId xmlns:p14="http://schemas.microsoft.com/office/powerpoint/2010/main" val="1725687118"/>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showMasterSp="0">
  <p:cSld>
    <p:spTree>
      <p:nvGrpSpPr>
        <p:cNvPr id="1" name="Shape 72"/>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FB03A64E-9C09-4CA7-89E8-BA5268B2C67C}"/>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85</a:t>
            </a:fld>
            <a:endParaRPr lang="en"/>
          </a:p>
        </p:txBody>
      </p:sp>
      <p:sp>
        <p:nvSpPr>
          <p:cNvPr id="7" name="TextBox 6">
            <a:extLst>
              <a:ext uri="{FF2B5EF4-FFF2-40B4-BE49-F238E27FC236}">
                <a16:creationId xmlns:a16="http://schemas.microsoft.com/office/drawing/2014/main" id="{9FFF710D-9D94-4CBA-A29F-77722EB82023}"/>
              </a:ext>
            </a:extLst>
          </p:cNvPr>
          <p:cNvSpPr txBox="1"/>
          <p:nvPr/>
        </p:nvSpPr>
        <p:spPr>
          <a:xfrm>
            <a:off x="674658" y="243392"/>
            <a:ext cx="7797800" cy="1231106"/>
          </a:xfrm>
          <a:prstGeom prst="rect">
            <a:avLst/>
          </a:prstGeom>
          <a:noFill/>
        </p:spPr>
        <p:txBody>
          <a:bodyPr wrap="square">
            <a:spAutoFit/>
          </a:bodyPr>
          <a:lstStyle/>
          <a:p>
            <a:endParaRPr lang="en-US" sz="1400" b="1" i="0" u="none" strike="noStrike" dirty="0">
              <a:solidFill>
                <a:srgbClr val="000000"/>
              </a:solidFill>
              <a:effectLst/>
              <a:latin typeface="Tahoma" panose="020B0604030504040204" pitchFamily="34" charset="0"/>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600" b="1" i="0" u="none" strike="noStrike" dirty="0">
                <a:solidFill>
                  <a:srgbClr val="000000"/>
                </a:solidFill>
                <a:effectLst/>
                <a:latin typeface="Tahoma" panose="020B0604030504040204" pitchFamily="34" charset="0"/>
              </a:rPr>
              <a:t>    </a:t>
            </a:r>
            <a:r>
              <a:rPr kumimoji="0" lang="en-US" sz="16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COMPENSATION OF EMPLOYEES - NOMINAL ROLL </a:t>
            </a:r>
            <a:b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br>
            <a:b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br>
            <a: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       DEPARTMENT:  PHYSICAL PLANNING  </a:t>
            </a:r>
            <a:endParaRPr kumimoji="0" lang="en-US" sz="1400" b="1" i="0" u="none" strike="noStrike" kern="0" cap="none" spc="0" normalizeH="0" baseline="0" noProof="0" dirty="0">
              <a:ln>
                <a:noFill/>
              </a:ln>
              <a:solidFill>
                <a:srgbClr val="4285F4"/>
              </a:solidFill>
              <a:effectLst/>
              <a:uLnTx/>
              <a:uFillTx/>
              <a:latin typeface="Arial"/>
              <a:cs typeface="Arial"/>
              <a:sym typeface="Arial"/>
            </a:endParaRPr>
          </a:p>
          <a:p>
            <a:endParaRPr lang="en-US" sz="1600" dirty="0">
              <a:solidFill>
                <a:schemeClr val="accent1"/>
              </a:solidFill>
            </a:endParaRPr>
          </a:p>
        </p:txBody>
      </p:sp>
      <p:graphicFrame>
        <p:nvGraphicFramePr>
          <p:cNvPr id="2" name="Table 1">
            <a:extLst>
              <a:ext uri="{FF2B5EF4-FFF2-40B4-BE49-F238E27FC236}">
                <a16:creationId xmlns:a16="http://schemas.microsoft.com/office/drawing/2014/main" id="{7713E7E6-787E-4157-9324-8EEEBC2AD881}"/>
              </a:ext>
            </a:extLst>
          </p:cNvPr>
          <p:cNvGraphicFramePr>
            <a:graphicFrameLocks noGrp="1"/>
          </p:cNvGraphicFramePr>
          <p:nvPr>
            <p:extLst>
              <p:ext uri="{D42A27DB-BD31-4B8C-83A1-F6EECF244321}">
                <p14:modId xmlns:p14="http://schemas.microsoft.com/office/powerpoint/2010/main" val="4076140923"/>
              </p:ext>
            </p:extLst>
          </p:nvPr>
        </p:nvGraphicFramePr>
        <p:xfrm>
          <a:off x="480060" y="1954644"/>
          <a:ext cx="8161020" cy="2449483"/>
        </p:xfrm>
        <a:graphic>
          <a:graphicData uri="http://schemas.openxmlformats.org/drawingml/2006/table">
            <a:tbl>
              <a:tblPr/>
              <a:tblGrid>
                <a:gridCol w="843525">
                  <a:extLst>
                    <a:ext uri="{9D8B030D-6E8A-4147-A177-3AD203B41FA5}">
                      <a16:colId xmlns:a16="http://schemas.microsoft.com/office/drawing/2014/main" val="3204056500"/>
                    </a:ext>
                  </a:extLst>
                </a:gridCol>
                <a:gridCol w="1526568">
                  <a:extLst>
                    <a:ext uri="{9D8B030D-6E8A-4147-A177-3AD203B41FA5}">
                      <a16:colId xmlns:a16="http://schemas.microsoft.com/office/drawing/2014/main" val="408059539"/>
                    </a:ext>
                  </a:extLst>
                </a:gridCol>
                <a:gridCol w="1945838">
                  <a:extLst>
                    <a:ext uri="{9D8B030D-6E8A-4147-A177-3AD203B41FA5}">
                      <a16:colId xmlns:a16="http://schemas.microsoft.com/office/drawing/2014/main" val="606419104"/>
                    </a:ext>
                  </a:extLst>
                </a:gridCol>
                <a:gridCol w="634279">
                  <a:extLst>
                    <a:ext uri="{9D8B030D-6E8A-4147-A177-3AD203B41FA5}">
                      <a16:colId xmlns:a16="http://schemas.microsoft.com/office/drawing/2014/main" val="4131024337"/>
                    </a:ext>
                  </a:extLst>
                </a:gridCol>
                <a:gridCol w="716699">
                  <a:extLst>
                    <a:ext uri="{9D8B030D-6E8A-4147-A177-3AD203B41FA5}">
                      <a16:colId xmlns:a16="http://schemas.microsoft.com/office/drawing/2014/main" val="2749326972"/>
                    </a:ext>
                  </a:extLst>
                </a:gridCol>
                <a:gridCol w="1218388">
                  <a:extLst>
                    <a:ext uri="{9D8B030D-6E8A-4147-A177-3AD203B41FA5}">
                      <a16:colId xmlns:a16="http://schemas.microsoft.com/office/drawing/2014/main" val="1843447684"/>
                    </a:ext>
                  </a:extLst>
                </a:gridCol>
                <a:gridCol w="1275723">
                  <a:extLst>
                    <a:ext uri="{9D8B030D-6E8A-4147-A177-3AD203B41FA5}">
                      <a16:colId xmlns:a16="http://schemas.microsoft.com/office/drawing/2014/main" val="44592925"/>
                    </a:ext>
                  </a:extLst>
                </a:gridCol>
              </a:tblGrid>
              <a:tr h="152746">
                <a:tc>
                  <a:txBody>
                    <a:bodyPr/>
                    <a:lstStyle/>
                    <a:p>
                      <a:pPr algn="l" fontAlgn="b"/>
                      <a:endParaRPr lang="en-US" sz="1200" b="1" i="0" u="none" strike="noStrike" dirty="0">
                        <a:solidFill>
                          <a:srgbClr val="000000"/>
                        </a:solidFill>
                        <a:effectLst/>
                        <a:latin typeface="Tahoma" panose="020B0604030504040204" pitchFamily="34" charset="0"/>
                      </a:endParaRPr>
                    </a:p>
                  </a:txBody>
                  <a:tcPr marL="0" marR="0" marT="0" marB="0" anchor="b">
                    <a:lnL>
                      <a:noFill/>
                    </a:lnL>
                    <a:lnR>
                      <a:noFill/>
                    </a:lnR>
                    <a:lnT>
                      <a:noFill/>
                    </a:lnT>
                    <a:lnB>
                      <a:noFill/>
                    </a:lnB>
                  </a:tcPr>
                </a:tc>
                <a:tc gridSpan="6">
                  <a:txBody>
                    <a:bodyPr/>
                    <a:lstStyle/>
                    <a:p>
                      <a:pPr algn="ctr" fontAlgn="b"/>
                      <a:r>
                        <a:rPr lang="en-US" sz="1400" b="1" i="0" u="none" strike="noStrike" dirty="0">
                          <a:solidFill>
                            <a:srgbClr val="000000"/>
                          </a:solidFill>
                          <a:effectLst/>
                          <a:latin typeface="Tahoma" panose="020B0604030504040204" pitchFamily="34" charset="0"/>
                        </a:rPr>
                        <a:t>Breakdown of Salaries of Staff </a:t>
                      </a:r>
                    </a:p>
                  </a:txBody>
                  <a:tcPr marL="0" marR="0" marT="0" marB="0" anchor="b">
                    <a:lnL>
                      <a:noFill/>
                    </a:lnL>
                    <a:lnR>
                      <a:noFill/>
                    </a:lnR>
                    <a:lnT>
                      <a:noFill/>
                    </a:lnT>
                    <a:lnB>
                      <a:noFill/>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01828988"/>
                  </a:ext>
                </a:extLst>
              </a:tr>
              <a:tr h="201816">
                <a:tc>
                  <a:txBody>
                    <a:bodyPr/>
                    <a:lstStyle/>
                    <a:p>
                      <a:pPr algn="l" fontAlgn="b"/>
                      <a:endParaRPr lang="en-US" sz="1200" b="1" i="0" u="none" strike="noStrike">
                        <a:solidFill>
                          <a:srgbClr val="000000"/>
                        </a:solidFill>
                        <a:effectLst/>
                        <a:latin typeface="Tahoma" panose="020B060403050404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200" b="1" i="0" u="none" strike="noStrike" dirty="0">
                        <a:solidFill>
                          <a:srgbClr val="000000"/>
                        </a:solidFill>
                        <a:effectLst/>
                        <a:latin typeface="Tahoma" panose="020B060403050404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200" b="1" i="0" u="none" strike="noStrike">
                        <a:solidFill>
                          <a:srgbClr val="000000"/>
                        </a:solidFill>
                        <a:effectLst/>
                        <a:latin typeface="Tahoma" panose="020B060403050404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a:solidFill>
                          <a:srgbClr val="000000"/>
                        </a:solidFill>
                        <a:effectLst/>
                        <a:latin typeface="Calibri" panose="020F050202020403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a:solidFill>
                          <a:srgbClr val="000000"/>
                        </a:solidFill>
                        <a:effectLst/>
                        <a:latin typeface="Calibri" panose="020F050202020403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a:solidFill>
                          <a:srgbClr val="000000"/>
                        </a:solidFill>
                        <a:effectLst/>
                        <a:latin typeface="Calibri" panose="020F050202020403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a:solidFill>
                          <a:srgbClr val="000000"/>
                        </a:solidFill>
                        <a:effectLst/>
                        <a:latin typeface="Calibri" panose="020F050202020403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26990163"/>
                  </a:ext>
                </a:extLst>
              </a:tr>
              <a:tr h="678103">
                <a:tc>
                  <a:txBody>
                    <a:bodyPr/>
                    <a:lstStyle/>
                    <a:p>
                      <a:pPr algn="ctr" fontAlgn="b"/>
                      <a:r>
                        <a:rPr lang="en-US" sz="1400" b="1" i="0" u="none" strike="noStrike">
                          <a:solidFill>
                            <a:srgbClr val="000000"/>
                          </a:solidFill>
                          <a:effectLst/>
                          <a:latin typeface="Tahoma" panose="020B0604030504040204" pitchFamily="34" charset="0"/>
                        </a:rPr>
                        <a:t>SN</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ahoma" panose="020B0604030504040204" pitchFamily="34" charset="0"/>
                        </a:rPr>
                        <a:t>Name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ahoma" panose="020B0604030504040204" pitchFamily="34" charset="0"/>
                        </a:rPr>
                        <a:t>Position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ahoma" panose="020B0604030504040204" pitchFamily="34" charset="0"/>
                        </a:rPr>
                        <a:t>Level</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ahoma" panose="020B0604030504040204" pitchFamily="34" charset="0"/>
                        </a:rPr>
                        <a:t>SSSS Step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ahoma" panose="020B0604030504040204" pitchFamily="34" charset="0"/>
                        </a:rPr>
                        <a:t>Monthly Consolidated Salary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ahoma" panose="020B0604030504040204" pitchFamily="34" charset="0"/>
                        </a:rPr>
                        <a:t>Annual   Consolidated Salary</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59308516"/>
                  </a:ext>
                </a:extLst>
              </a:tr>
              <a:tr h="452068">
                <a:tc>
                  <a:txBody>
                    <a:bodyPr/>
                    <a:lstStyle/>
                    <a:p>
                      <a:pPr algn="ctr" fontAlgn="b"/>
                      <a:r>
                        <a:rPr lang="en-US" sz="1400" b="0" i="0" u="none" strike="noStrike" dirty="0">
                          <a:solidFill>
                            <a:srgbClr val="000000"/>
                          </a:solidFill>
                          <a:effectLst/>
                          <a:latin typeface="Tahoma" panose="020B0604030504040204" pitchFamily="34" charset="0"/>
                        </a:rPr>
                        <a:t>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dirty="0">
                          <a:solidFill>
                            <a:srgbClr val="000000"/>
                          </a:solidFill>
                          <a:effectLst/>
                          <a:latin typeface="Tahoma" panose="020B0604030504040204" pitchFamily="34" charset="0"/>
                        </a:rPr>
                        <a:t>Moses </a:t>
                      </a:r>
                      <a:r>
                        <a:rPr lang="en-US" sz="1400" b="0" i="0" u="none" strike="noStrike" dirty="0" err="1">
                          <a:solidFill>
                            <a:srgbClr val="000000"/>
                          </a:solidFill>
                          <a:effectLst/>
                          <a:latin typeface="Tahoma" panose="020B0604030504040204" pitchFamily="34" charset="0"/>
                        </a:rPr>
                        <a:t>Teye</a:t>
                      </a:r>
                      <a:r>
                        <a:rPr lang="en-US" sz="1400" b="0" i="0" u="none" strike="noStrike" dirty="0">
                          <a:solidFill>
                            <a:srgbClr val="000000"/>
                          </a:solidFill>
                          <a:effectLst/>
                          <a:latin typeface="Tahoma" panose="020B0604030504040204" pitchFamily="34" charset="0"/>
                        </a:rPr>
                        <a:t>  </a:t>
                      </a:r>
                      <a:r>
                        <a:rPr lang="en-US" sz="1400" b="0" i="0" u="none" strike="noStrike" dirty="0" err="1">
                          <a:solidFill>
                            <a:srgbClr val="000000"/>
                          </a:solidFill>
                          <a:effectLst/>
                          <a:latin typeface="Tahoma" panose="020B0604030504040204" pitchFamily="34" charset="0"/>
                        </a:rPr>
                        <a:t>Awudi</a:t>
                      </a:r>
                      <a:endParaRPr lang="en-US" sz="1400" b="0" i="0" u="none" strike="noStrike" dirty="0">
                        <a:solidFill>
                          <a:srgbClr val="000000"/>
                        </a:solidFill>
                        <a:effectLst/>
                        <a:latin typeface="Tahoma" panose="020B0604030504040204" pitchFamily="34" charset="0"/>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dirty="0">
                          <a:solidFill>
                            <a:srgbClr val="000000"/>
                          </a:solidFill>
                          <a:effectLst/>
                          <a:latin typeface="Tahoma" panose="020B0604030504040204" pitchFamily="34" charset="0"/>
                        </a:rPr>
                        <a:t>Principal Technical Officer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a:solidFill>
                            <a:srgbClr val="000000"/>
                          </a:solidFill>
                          <a:effectLst/>
                          <a:latin typeface="Tahoma" panose="020B0604030504040204" pitchFamily="34" charset="0"/>
                        </a:rPr>
                        <a:t>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dirty="0">
                          <a:solidFill>
                            <a:srgbClr val="000000"/>
                          </a:solidFill>
                          <a:effectLst/>
                          <a:latin typeface="Tahoma" panose="020B0604030504040204" pitchFamily="34" charset="0"/>
                        </a:rPr>
                        <a:t>             3,826.67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dirty="0">
                          <a:solidFill>
                            <a:srgbClr val="000000"/>
                          </a:solidFill>
                          <a:effectLst/>
                          <a:latin typeface="Tahoma" panose="020B0604030504040204" pitchFamily="34" charset="0"/>
                        </a:rPr>
                        <a:t>             45,920.00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7295507"/>
                  </a:ext>
                </a:extLst>
              </a:tr>
              <a:tr h="452068">
                <a:tc>
                  <a:txBody>
                    <a:bodyPr/>
                    <a:lstStyle/>
                    <a:p>
                      <a:pPr algn="ctr" fontAlgn="b"/>
                      <a:r>
                        <a:rPr lang="en-US" sz="1400" b="0" i="0" u="none" strike="noStrike" dirty="0">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effectLst/>
                          <a:latin typeface="Tahoma" panose="020B0604030504040204" pitchFamily="34" charset="0"/>
                        </a:rPr>
                        <a:t>Sule Christopher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dirty="0">
                          <a:solidFill>
                            <a:srgbClr val="000000"/>
                          </a:solidFill>
                          <a:effectLst/>
                          <a:latin typeface="Tahoma" panose="020B0604030504040204" pitchFamily="34" charset="0"/>
                        </a:rPr>
                        <a:t>Technical Officer G2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a:solidFill>
                            <a:srgbClr val="000000"/>
                          </a:solidFill>
                          <a:effectLst/>
                          <a:latin typeface="Tahoma" panose="020B0604030504040204" pitchFamily="34" charset="0"/>
                        </a:rPr>
                        <a:t>12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dirty="0">
                          <a:solidFill>
                            <a:srgbClr val="000000"/>
                          </a:solidFill>
                          <a:effectLst/>
                          <a:latin typeface="Tahoma" panose="020B0604030504040204" pitchFamily="34" charset="0"/>
                        </a:rPr>
                        <a:t>             2,157.33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dirty="0">
                          <a:solidFill>
                            <a:srgbClr val="000000"/>
                          </a:solidFill>
                          <a:effectLst/>
                          <a:latin typeface="Tahoma" panose="020B0604030504040204" pitchFamily="34" charset="0"/>
                        </a:rPr>
                        <a:t>             25,888.00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27396841"/>
                  </a:ext>
                </a:extLst>
              </a:tr>
              <a:tr h="452068">
                <a:tc>
                  <a:txBody>
                    <a:bodyPr/>
                    <a:lstStyle/>
                    <a:p>
                      <a:pPr algn="ctr" fontAlgn="b"/>
                      <a:r>
                        <a:rPr lang="en-US" sz="14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1" i="0" u="none" strike="noStrike">
                          <a:solidFill>
                            <a:srgbClr val="000000"/>
                          </a:solidFill>
                          <a:effectLst/>
                          <a:latin typeface="Tahoma" panose="020B0604030504040204" pitchFamily="34" charset="0"/>
                        </a:rPr>
                        <a:t>TOTAL</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dirty="0">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dirty="0">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dirty="0">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1" i="0" u="none" strike="noStrike" dirty="0">
                          <a:solidFill>
                            <a:srgbClr val="000000"/>
                          </a:solidFill>
                          <a:effectLst/>
                          <a:latin typeface="Tahoma" panose="020B0604030504040204" pitchFamily="34" charset="0"/>
                        </a:rPr>
                        <a:t>            5,984.00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1" i="0" u="none" strike="noStrike" dirty="0">
                          <a:solidFill>
                            <a:srgbClr val="000000"/>
                          </a:solidFill>
                          <a:effectLst/>
                          <a:latin typeface="Tahoma" panose="020B0604030504040204" pitchFamily="34" charset="0"/>
                        </a:rPr>
                        <a:t>           71,808.00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86458647"/>
                  </a:ext>
                </a:extLst>
              </a:tr>
            </a:tbl>
          </a:graphicData>
        </a:graphic>
      </p:graphicFrame>
    </p:spTree>
    <p:extLst>
      <p:ext uri="{BB962C8B-B14F-4D97-AF65-F5344CB8AC3E}">
        <p14:creationId xmlns:p14="http://schemas.microsoft.com/office/powerpoint/2010/main" val="2076187864"/>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showMasterSp="0">
  <p:cSld>
    <p:spTree>
      <p:nvGrpSpPr>
        <p:cNvPr id="1" name="Shape 72"/>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FB03A64E-9C09-4CA7-89E8-BA5268B2C67C}"/>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86</a:t>
            </a:fld>
            <a:endParaRPr lang="en"/>
          </a:p>
        </p:txBody>
      </p:sp>
      <p:sp>
        <p:nvSpPr>
          <p:cNvPr id="9" name="TextBox 8">
            <a:extLst>
              <a:ext uri="{FF2B5EF4-FFF2-40B4-BE49-F238E27FC236}">
                <a16:creationId xmlns:a16="http://schemas.microsoft.com/office/drawing/2014/main" id="{07E670D8-5E88-49B9-96BE-500DE8312546}"/>
              </a:ext>
            </a:extLst>
          </p:cNvPr>
          <p:cNvSpPr txBox="1"/>
          <p:nvPr/>
        </p:nvSpPr>
        <p:spPr>
          <a:xfrm>
            <a:off x="457201" y="155159"/>
            <a:ext cx="8296836" cy="307777"/>
          </a:xfrm>
          <a:prstGeom prst="rect">
            <a:avLst/>
          </a:prstGeom>
          <a:noFill/>
        </p:spPr>
        <p:txBody>
          <a:bodyPr wrap="square">
            <a:spAutoFit/>
          </a:bodyPr>
          <a:lstStyle/>
          <a:p>
            <a:endParaRPr lang="en-US" dirty="0"/>
          </a:p>
        </p:txBody>
      </p:sp>
      <p:graphicFrame>
        <p:nvGraphicFramePr>
          <p:cNvPr id="2" name="Table 1">
            <a:extLst>
              <a:ext uri="{FF2B5EF4-FFF2-40B4-BE49-F238E27FC236}">
                <a16:creationId xmlns:a16="http://schemas.microsoft.com/office/drawing/2014/main" id="{08306E55-1198-4613-88C3-0F43AA001F8A}"/>
              </a:ext>
            </a:extLst>
          </p:cNvPr>
          <p:cNvGraphicFramePr>
            <a:graphicFrameLocks noGrp="1"/>
          </p:cNvGraphicFramePr>
          <p:nvPr>
            <p:extLst>
              <p:ext uri="{D42A27DB-BD31-4B8C-83A1-F6EECF244321}">
                <p14:modId xmlns:p14="http://schemas.microsoft.com/office/powerpoint/2010/main" val="2383516603"/>
              </p:ext>
            </p:extLst>
          </p:nvPr>
        </p:nvGraphicFramePr>
        <p:xfrm>
          <a:off x="457201" y="1802533"/>
          <a:ext cx="8162364" cy="4022511"/>
        </p:xfrm>
        <a:graphic>
          <a:graphicData uri="http://schemas.openxmlformats.org/drawingml/2006/table">
            <a:tbl>
              <a:tblPr/>
              <a:tblGrid>
                <a:gridCol w="363386">
                  <a:extLst>
                    <a:ext uri="{9D8B030D-6E8A-4147-A177-3AD203B41FA5}">
                      <a16:colId xmlns:a16="http://schemas.microsoft.com/office/drawing/2014/main" val="3961010159"/>
                    </a:ext>
                  </a:extLst>
                </a:gridCol>
                <a:gridCol w="1548028">
                  <a:extLst>
                    <a:ext uri="{9D8B030D-6E8A-4147-A177-3AD203B41FA5}">
                      <a16:colId xmlns:a16="http://schemas.microsoft.com/office/drawing/2014/main" val="1662996323"/>
                    </a:ext>
                  </a:extLst>
                </a:gridCol>
                <a:gridCol w="1973190">
                  <a:extLst>
                    <a:ext uri="{9D8B030D-6E8A-4147-A177-3AD203B41FA5}">
                      <a16:colId xmlns:a16="http://schemas.microsoft.com/office/drawing/2014/main" val="3789653313"/>
                    </a:ext>
                  </a:extLst>
                </a:gridCol>
                <a:gridCol w="643195">
                  <a:extLst>
                    <a:ext uri="{9D8B030D-6E8A-4147-A177-3AD203B41FA5}">
                      <a16:colId xmlns:a16="http://schemas.microsoft.com/office/drawing/2014/main" val="3436936647"/>
                    </a:ext>
                  </a:extLst>
                </a:gridCol>
                <a:gridCol w="726774">
                  <a:extLst>
                    <a:ext uri="{9D8B030D-6E8A-4147-A177-3AD203B41FA5}">
                      <a16:colId xmlns:a16="http://schemas.microsoft.com/office/drawing/2014/main" val="576931149"/>
                    </a:ext>
                  </a:extLst>
                </a:gridCol>
                <a:gridCol w="1235515">
                  <a:extLst>
                    <a:ext uri="{9D8B030D-6E8A-4147-A177-3AD203B41FA5}">
                      <a16:colId xmlns:a16="http://schemas.microsoft.com/office/drawing/2014/main" val="3381079865"/>
                    </a:ext>
                  </a:extLst>
                </a:gridCol>
                <a:gridCol w="1672276">
                  <a:extLst>
                    <a:ext uri="{9D8B030D-6E8A-4147-A177-3AD203B41FA5}">
                      <a16:colId xmlns:a16="http://schemas.microsoft.com/office/drawing/2014/main" val="4137915209"/>
                    </a:ext>
                  </a:extLst>
                </a:gridCol>
              </a:tblGrid>
              <a:tr h="234647">
                <a:tc>
                  <a:txBody>
                    <a:bodyPr/>
                    <a:lstStyle/>
                    <a:p>
                      <a:pPr algn="l" fontAlgn="b"/>
                      <a:endParaRPr lang="en-US" sz="1100" b="1" i="0" u="none" strike="noStrike" dirty="0">
                        <a:solidFill>
                          <a:srgbClr val="000000"/>
                        </a:solidFill>
                        <a:effectLst/>
                        <a:latin typeface="Tahoma" panose="020B0604030504040204" pitchFamily="34" charset="0"/>
                      </a:endParaRPr>
                    </a:p>
                  </a:txBody>
                  <a:tcPr marL="0" marR="0" marT="0" marB="0" anchor="b">
                    <a:lnL>
                      <a:noFill/>
                    </a:lnL>
                    <a:lnR>
                      <a:noFill/>
                    </a:lnR>
                    <a:lnT>
                      <a:noFill/>
                    </a:lnT>
                    <a:lnB>
                      <a:noFill/>
                    </a:lnB>
                  </a:tcPr>
                </a:tc>
                <a:tc gridSpan="6">
                  <a:txBody>
                    <a:bodyPr/>
                    <a:lstStyle/>
                    <a:p>
                      <a:pPr algn="ctr" fontAlgn="b"/>
                      <a:r>
                        <a:rPr lang="en-US" sz="1400" b="1" i="0" u="none" strike="noStrike" dirty="0">
                          <a:solidFill>
                            <a:srgbClr val="000000"/>
                          </a:solidFill>
                          <a:effectLst/>
                          <a:latin typeface="Tahoma" panose="020B0604030504040204" pitchFamily="34" charset="0"/>
                        </a:rPr>
                        <a:t>Breakdown of Salaries of Staff </a:t>
                      </a:r>
                    </a:p>
                  </a:txBody>
                  <a:tcPr marL="0" marR="0" marT="0" marB="0" anchor="b">
                    <a:lnL>
                      <a:noFill/>
                    </a:lnL>
                    <a:lnR>
                      <a:noFill/>
                    </a:lnR>
                    <a:lnT>
                      <a:noFill/>
                    </a:lnT>
                    <a:lnB>
                      <a:noFill/>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686403856"/>
                  </a:ext>
                </a:extLst>
              </a:tr>
              <a:tr h="209506">
                <a:tc>
                  <a:txBody>
                    <a:bodyPr/>
                    <a:lstStyle/>
                    <a:p>
                      <a:pPr algn="l" fontAlgn="b"/>
                      <a:endParaRPr lang="en-US" sz="1100" b="1" i="0" u="none" strike="noStrike">
                        <a:solidFill>
                          <a:srgbClr val="000000"/>
                        </a:solidFill>
                        <a:effectLst/>
                        <a:latin typeface="Tahoma" panose="020B060403050404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100" b="1" i="0" u="none" strike="noStrike" dirty="0">
                        <a:solidFill>
                          <a:srgbClr val="000000"/>
                        </a:solidFill>
                        <a:effectLst/>
                        <a:latin typeface="Tahoma" panose="020B060403050404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200" b="1" i="0" u="none" strike="noStrike" dirty="0">
                        <a:solidFill>
                          <a:srgbClr val="000000"/>
                        </a:solidFill>
                        <a:effectLst/>
                        <a:latin typeface="Tahoma" panose="020B060403050404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a:solidFill>
                          <a:srgbClr val="000000"/>
                        </a:solidFill>
                        <a:effectLst/>
                        <a:latin typeface="Calibri" panose="020F050202020403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a:solidFill>
                          <a:srgbClr val="000000"/>
                        </a:solidFill>
                        <a:effectLst/>
                        <a:latin typeface="Calibri" panose="020F050202020403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dirty="0">
                        <a:solidFill>
                          <a:srgbClr val="000000"/>
                        </a:solidFill>
                        <a:effectLst/>
                        <a:latin typeface="Calibri" panose="020F050202020403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100" b="0" i="0" u="none" strike="noStrike">
                        <a:solidFill>
                          <a:srgbClr val="000000"/>
                        </a:solidFill>
                        <a:effectLst/>
                        <a:latin typeface="Calibri" panose="020F050202020403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64922697"/>
                  </a:ext>
                </a:extLst>
              </a:tr>
              <a:tr h="628518">
                <a:tc>
                  <a:txBody>
                    <a:bodyPr/>
                    <a:lstStyle/>
                    <a:p>
                      <a:pPr algn="ctr" fontAlgn="b"/>
                      <a:r>
                        <a:rPr lang="en-US" sz="1100" b="1" i="0" u="none" strike="noStrike">
                          <a:solidFill>
                            <a:srgbClr val="000000"/>
                          </a:solidFill>
                          <a:effectLst/>
                          <a:latin typeface="Tahoma" panose="020B0604030504040204" pitchFamily="34" charset="0"/>
                        </a:rPr>
                        <a:t>SN</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dirty="0">
                          <a:solidFill>
                            <a:srgbClr val="000000"/>
                          </a:solidFill>
                          <a:effectLst/>
                          <a:latin typeface="Tahoma" panose="020B0604030504040204" pitchFamily="34" charset="0"/>
                        </a:rPr>
                        <a:t>Name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dirty="0">
                          <a:solidFill>
                            <a:srgbClr val="000000"/>
                          </a:solidFill>
                          <a:effectLst/>
                          <a:latin typeface="Tahoma" panose="020B0604030504040204" pitchFamily="34" charset="0"/>
                        </a:rPr>
                        <a:t>Position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dirty="0">
                          <a:solidFill>
                            <a:srgbClr val="000000"/>
                          </a:solidFill>
                          <a:effectLst/>
                          <a:latin typeface="Tahoma" panose="020B0604030504040204" pitchFamily="34" charset="0"/>
                        </a:rPr>
                        <a:t>Level</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Tahoma" panose="020B0604030504040204" pitchFamily="34" charset="0"/>
                        </a:rPr>
                        <a:t>SSSS Step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dirty="0">
                          <a:solidFill>
                            <a:srgbClr val="000000"/>
                          </a:solidFill>
                          <a:effectLst/>
                          <a:latin typeface="Tahoma" panose="020B0604030504040204" pitchFamily="34" charset="0"/>
                        </a:rPr>
                        <a:t>Monthly Consolidated Salary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000000"/>
                          </a:solidFill>
                          <a:effectLst/>
                          <a:latin typeface="Tahoma" panose="020B0604030504040204" pitchFamily="34" charset="0"/>
                        </a:rPr>
                        <a:t>Annual   Consolidated Salary</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76248546"/>
                  </a:ext>
                </a:extLst>
              </a:tr>
              <a:tr h="368730">
                <a:tc>
                  <a:txBody>
                    <a:bodyPr/>
                    <a:lstStyle/>
                    <a:p>
                      <a:pPr algn="ctr" fontAlgn="b"/>
                      <a:r>
                        <a:rPr lang="en-US" sz="1100" b="0" i="0" u="none" strike="noStrike" dirty="0">
                          <a:solidFill>
                            <a:srgbClr val="000000"/>
                          </a:solidFill>
                          <a:effectLst/>
                          <a:latin typeface="Tahoma" panose="020B0604030504040204" pitchFamily="34" charset="0"/>
                        </a:rPr>
                        <a:t>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Julius Dzonyra</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a:solidFill>
                            <a:srgbClr val="000000"/>
                          </a:solidFill>
                          <a:effectLst/>
                          <a:latin typeface="Tahoma" panose="020B0604030504040204" pitchFamily="34" charset="0"/>
                        </a:rPr>
                        <a:t>Assistant </a:t>
                      </a:r>
                      <a:r>
                        <a:rPr lang="en-US" sz="1100" b="0" i="0" u="none" strike="noStrike" dirty="0" err="1">
                          <a:solidFill>
                            <a:srgbClr val="000000"/>
                          </a:solidFill>
                          <a:effectLst/>
                          <a:latin typeface="Tahoma" panose="020B0604030504040204" pitchFamily="34" charset="0"/>
                        </a:rPr>
                        <a:t>Env.Health</a:t>
                      </a:r>
                      <a:r>
                        <a:rPr lang="en-US" sz="1100" b="0" i="0" u="none" strike="noStrike" dirty="0">
                          <a:solidFill>
                            <a:srgbClr val="000000"/>
                          </a:solidFill>
                          <a:effectLst/>
                          <a:latin typeface="Tahoma" panose="020B0604030504040204" pitchFamily="34" charset="0"/>
                        </a:rPr>
                        <a:t> Analyst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dirty="0">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dirty="0">
                          <a:solidFill>
                            <a:srgbClr val="000000"/>
                          </a:solidFill>
                          <a:effectLst/>
                          <a:latin typeface="Tahoma" panose="020B0604030504040204" pitchFamily="34" charset="0"/>
                        </a:rPr>
                        <a:t>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3,699.33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Tahoma" panose="020B0604030504040204" pitchFamily="34" charset="0"/>
                        </a:rPr>
                        <a:t>             44,398.00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58978563"/>
                  </a:ext>
                </a:extLst>
              </a:tr>
              <a:tr h="368730">
                <a:tc>
                  <a:txBody>
                    <a:bodyPr/>
                    <a:lstStyle/>
                    <a:p>
                      <a:pPr algn="ctr" fontAlgn="b"/>
                      <a:r>
                        <a:rPr lang="en-US" sz="1100" b="0" i="0" u="none" strike="noStrike" dirty="0">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Sambian Juliana</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dirty="0">
                          <a:solidFill>
                            <a:srgbClr val="000000"/>
                          </a:solidFill>
                          <a:effectLst/>
                          <a:latin typeface="Tahoma" panose="020B0604030504040204" pitchFamily="34" charset="0"/>
                        </a:rPr>
                        <a:t>Senior Env. Health Assistant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dirty="0">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2,427.50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Tahoma" panose="020B0604030504040204" pitchFamily="34" charset="0"/>
                        </a:rPr>
                        <a:t>             29,130.00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15380298"/>
                  </a:ext>
                </a:extLst>
              </a:tr>
              <a:tr h="368730">
                <a:tc>
                  <a:txBody>
                    <a:bodyPr/>
                    <a:lstStyle/>
                    <a:p>
                      <a:pPr algn="ctr" fontAlgn="b"/>
                      <a:r>
                        <a:rPr lang="en-US" sz="1100" b="0" i="0" u="none" strike="noStrike" dirty="0">
                          <a:solidFill>
                            <a:srgbClr val="000000"/>
                          </a:solidFill>
                          <a:effectLst/>
                          <a:latin typeface="Tahoma" panose="020B0604030504040204" pitchFamily="34" charset="0"/>
                        </a:rPr>
                        <a:t>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AcquaAlbert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Principal Env.Health Assistant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dirty="0">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3,458.58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41,503.00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4642103"/>
                  </a:ext>
                </a:extLst>
              </a:tr>
              <a:tr h="368730">
                <a:tc>
                  <a:txBody>
                    <a:bodyPr/>
                    <a:lstStyle/>
                    <a:p>
                      <a:pPr algn="ctr" fontAlgn="b"/>
                      <a:r>
                        <a:rPr lang="en-US" sz="1100" b="0" i="0" u="none" strike="noStrike" dirty="0">
                          <a:solidFill>
                            <a:srgbClr val="000000"/>
                          </a:solidFill>
                          <a:effectLst/>
                          <a:latin typeface="Tahoma" panose="020B0604030504040204" pitchFamily="34" charset="0"/>
                        </a:rPr>
                        <a:t>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Agbemebiase Norbert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Senior Env. Health Assistant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dirty="0">
                          <a:solidFill>
                            <a:srgbClr val="000000"/>
                          </a:solidFill>
                          <a:effectLst/>
                          <a:latin typeface="Tahoma" panose="020B0604030504040204" pitchFamily="34" charset="0"/>
                        </a:rPr>
                        <a:t>13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dirty="0">
                          <a:solidFill>
                            <a:srgbClr val="000000"/>
                          </a:solidFill>
                          <a:effectLst/>
                          <a:latin typeface="Tahoma" panose="020B0604030504040204" pitchFamily="34" charset="0"/>
                        </a:rPr>
                        <a:t>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Tahoma" panose="020B0604030504040204" pitchFamily="34" charset="0"/>
                        </a:rPr>
                        <a:t>             2,641.00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31,692.00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23741736"/>
                  </a:ext>
                </a:extLst>
              </a:tr>
              <a:tr h="368730">
                <a:tc>
                  <a:txBody>
                    <a:bodyPr/>
                    <a:lstStyle/>
                    <a:p>
                      <a:pPr algn="ctr" fontAlgn="b"/>
                      <a:r>
                        <a:rPr lang="en-US" sz="1100" b="0" i="0" u="none" strike="noStrike" dirty="0">
                          <a:solidFill>
                            <a:srgbClr val="000000"/>
                          </a:solidFill>
                          <a:effectLst/>
                          <a:latin typeface="Tahoma" panose="020B0604030504040204" pitchFamily="34" charset="0"/>
                        </a:rPr>
                        <a:t>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Olivia B.Acheampomaa</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Env.Health Assistant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dirty="0">
                          <a:solidFill>
                            <a:srgbClr val="000000"/>
                          </a:solidFill>
                          <a:effectLst/>
                          <a:latin typeface="Tahoma" panose="020B0604030504040204" pitchFamily="34" charset="0"/>
                        </a:rPr>
                        <a:t>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2,269.25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27,231.00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49092282"/>
                  </a:ext>
                </a:extLst>
              </a:tr>
              <a:tr h="368730">
                <a:tc>
                  <a:txBody>
                    <a:bodyPr/>
                    <a:lstStyle/>
                    <a:p>
                      <a:pPr algn="ctr" fontAlgn="b"/>
                      <a:r>
                        <a:rPr lang="en-US" sz="1100" b="0" i="0" u="none" strike="noStrike" dirty="0">
                          <a:solidFill>
                            <a:srgbClr val="000000"/>
                          </a:solidFill>
                          <a:effectLst/>
                          <a:latin typeface="Tahoma" panose="020B0604030504040204" pitchFamily="34" charset="0"/>
                        </a:rPr>
                        <a:t>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Amadu Fuseni</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Head Convervancy</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dirty="0">
                          <a:solidFill>
                            <a:srgbClr val="000000"/>
                          </a:solidFill>
                          <a:effectLst/>
                          <a:latin typeface="Tahoma" panose="020B0604030504040204" pitchFamily="34" charset="0"/>
                        </a:rPr>
                        <a:t>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a:solidFill>
                            <a:srgbClr val="000000"/>
                          </a:solidFill>
                          <a:effectLst/>
                          <a:latin typeface="Tahoma" panose="020B0604030504040204" pitchFamily="34" charset="0"/>
                        </a:rPr>
                        <a:t>             1,488.83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17,866.00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16438963"/>
                  </a:ext>
                </a:extLst>
              </a:tr>
              <a:tr h="368730">
                <a:tc>
                  <a:txBody>
                    <a:bodyPr/>
                    <a:lstStyle/>
                    <a:p>
                      <a:pPr algn="ctr" fontAlgn="b"/>
                      <a:r>
                        <a:rPr lang="en-US" sz="1100" b="0" i="0" u="none" strike="noStrike" dirty="0">
                          <a:solidFill>
                            <a:srgbClr val="000000"/>
                          </a:solidFill>
                          <a:effectLst/>
                          <a:latin typeface="Tahoma" panose="020B0604030504040204" pitchFamily="34" charset="0"/>
                        </a:rPr>
                        <a:t>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Nathaniel Awaitey</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Tahoma" panose="020B0604030504040204" pitchFamily="34" charset="0"/>
                        </a:rPr>
                        <a:t>Assistant Env.Health Analyst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dirty="0">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3,458.58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0" i="0" u="none" strike="noStrike" dirty="0">
                          <a:solidFill>
                            <a:srgbClr val="000000"/>
                          </a:solidFill>
                          <a:effectLst/>
                          <a:latin typeface="Tahoma" panose="020B0604030504040204" pitchFamily="34" charset="0"/>
                        </a:rPr>
                        <a:t>             41,503.00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6310732"/>
                  </a:ext>
                </a:extLst>
              </a:tr>
              <a:tr h="368730">
                <a:tc>
                  <a:txBody>
                    <a:bodyPr/>
                    <a:lstStyle/>
                    <a:p>
                      <a:pPr algn="ctr" fontAlgn="b"/>
                      <a:r>
                        <a:rPr lang="en-US" sz="1100" b="0" i="0" u="none" strike="noStrike" dirty="0">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1" i="0" u="none" strike="noStrike">
                          <a:solidFill>
                            <a:srgbClr val="000000"/>
                          </a:solidFill>
                          <a:effectLst/>
                          <a:latin typeface="Tahoma" panose="020B0604030504040204" pitchFamily="34" charset="0"/>
                        </a:rPr>
                        <a:t>TOTAL</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100" b="1"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dirty="0">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dirty="0">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1" i="0" u="none" strike="noStrike" dirty="0">
                          <a:solidFill>
                            <a:srgbClr val="000000"/>
                          </a:solidFill>
                          <a:effectLst/>
                          <a:latin typeface="Tahoma" panose="020B0604030504040204" pitchFamily="34" charset="0"/>
                        </a:rPr>
                        <a:t>          19,443.07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100" b="1" i="0" u="none" strike="noStrike" dirty="0">
                          <a:solidFill>
                            <a:srgbClr val="000000"/>
                          </a:solidFill>
                          <a:effectLst/>
                          <a:latin typeface="Tahoma" panose="020B0604030504040204" pitchFamily="34" charset="0"/>
                        </a:rPr>
                        <a:t>         233,323.00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40807732"/>
                  </a:ext>
                </a:extLst>
              </a:tr>
            </a:tbl>
          </a:graphicData>
        </a:graphic>
      </p:graphicFrame>
      <p:sp>
        <p:nvSpPr>
          <p:cNvPr id="7" name="TextBox 6">
            <a:extLst>
              <a:ext uri="{FF2B5EF4-FFF2-40B4-BE49-F238E27FC236}">
                <a16:creationId xmlns:a16="http://schemas.microsoft.com/office/drawing/2014/main" id="{9EE605E5-8F0B-4825-89CB-8C22560D2E75}"/>
              </a:ext>
            </a:extLst>
          </p:cNvPr>
          <p:cNvSpPr txBox="1"/>
          <p:nvPr/>
        </p:nvSpPr>
        <p:spPr>
          <a:xfrm>
            <a:off x="1303020" y="748014"/>
            <a:ext cx="6137910" cy="769441"/>
          </a:xfrm>
          <a:prstGeom prst="rect">
            <a:avLst/>
          </a:prstGeom>
          <a:noFill/>
        </p:spPr>
        <p:txBody>
          <a:bodyPr wrap="square">
            <a:spAutoFit/>
          </a:bodyPr>
          <a:lstStyle/>
          <a:p>
            <a:r>
              <a:rPr kumimoji="0" lang="en-US" sz="16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      COMPENSATION OF EMPLOYEES - NOMINAL ROLL </a:t>
            </a:r>
            <a:b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br>
            <a:b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br>
            <a: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                     DEPARTMENT:  </a:t>
            </a:r>
            <a:r>
              <a:rPr lang="en-US" b="1" dirty="0">
                <a:solidFill>
                  <a:srgbClr val="4285F4"/>
                </a:solidFill>
                <a:latin typeface="Tahoma" panose="020B0604030504040204" pitchFamily="34" charset="0"/>
              </a:rPr>
              <a:t>ENVIRONMENTAL HEALTH</a:t>
            </a:r>
            <a:endParaRPr lang="en-US" dirty="0"/>
          </a:p>
        </p:txBody>
      </p:sp>
    </p:spTree>
    <p:extLst>
      <p:ext uri="{BB962C8B-B14F-4D97-AF65-F5344CB8AC3E}">
        <p14:creationId xmlns:p14="http://schemas.microsoft.com/office/powerpoint/2010/main" val="124538072"/>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showMasterSp="0">
  <p:cSld>
    <p:spTree>
      <p:nvGrpSpPr>
        <p:cNvPr id="1" name="Shape 72"/>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FB03A64E-9C09-4CA7-89E8-BA5268B2C67C}"/>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87</a:t>
            </a:fld>
            <a:endParaRPr lang="en"/>
          </a:p>
        </p:txBody>
      </p:sp>
      <p:sp>
        <p:nvSpPr>
          <p:cNvPr id="8" name="TextBox 7">
            <a:extLst>
              <a:ext uri="{FF2B5EF4-FFF2-40B4-BE49-F238E27FC236}">
                <a16:creationId xmlns:a16="http://schemas.microsoft.com/office/drawing/2014/main" id="{58865755-562C-4EEC-8206-B7DC84E1DFC6}"/>
              </a:ext>
            </a:extLst>
          </p:cNvPr>
          <p:cNvSpPr txBox="1"/>
          <p:nvPr/>
        </p:nvSpPr>
        <p:spPr>
          <a:xfrm>
            <a:off x="673101" y="402549"/>
            <a:ext cx="7797800" cy="800219"/>
          </a:xfrm>
          <a:prstGeom prst="rect">
            <a:avLst/>
          </a:prstGeom>
          <a:noFill/>
        </p:spPr>
        <p:txBody>
          <a:bodyPr wrap="square">
            <a:spAutoFit/>
          </a:bodyPr>
          <a:lstStyle/>
          <a:p>
            <a:pPr algn="ctr"/>
            <a:r>
              <a:rPr lang="en-US" b="1" dirty="0">
                <a:solidFill>
                  <a:schemeClr val="accent1"/>
                </a:solidFill>
              </a:rPr>
              <a:t> </a:t>
            </a:r>
            <a:r>
              <a:rPr kumimoji="0" lang="en-US" sz="16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COMPENSATION OF EMPLOYEES - NOMINAL ROLL </a:t>
            </a:r>
            <a:b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br>
            <a:b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br>
            <a: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  DEPARTMENT:  SOCIAL WELFARE AND </a:t>
            </a:r>
            <a:r>
              <a:rPr lang="en-US" sz="1600" b="1" dirty="0">
                <a:solidFill>
                  <a:schemeClr val="accent1"/>
                </a:solidFill>
              </a:rPr>
              <a:t>COMMUNITY DEVELOPMENT</a:t>
            </a:r>
          </a:p>
        </p:txBody>
      </p:sp>
      <p:graphicFrame>
        <p:nvGraphicFramePr>
          <p:cNvPr id="2" name="Table 1">
            <a:extLst>
              <a:ext uri="{FF2B5EF4-FFF2-40B4-BE49-F238E27FC236}">
                <a16:creationId xmlns:a16="http://schemas.microsoft.com/office/drawing/2014/main" id="{41C7AC40-7EB2-45AF-8FEF-C6E23F01429B}"/>
              </a:ext>
            </a:extLst>
          </p:cNvPr>
          <p:cNvGraphicFramePr>
            <a:graphicFrameLocks noGrp="1"/>
          </p:cNvGraphicFramePr>
          <p:nvPr>
            <p:extLst>
              <p:ext uri="{D42A27DB-BD31-4B8C-83A1-F6EECF244321}">
                <p14:modId xmlns:p14="http://schemas.microsoft.com/office/powerpoint/2010/main" val="210421176"/>
              </p:ext>
            </p:extLst>
          </p:nvPr>
        </p:nvGraphicFramePr>
        <p:xfrm>
          <a:off x="484742" y="1695211"/>
          <a:ext cx="7986159" cy="3604260"/>
        </p:xfrm>
        <a:graphic>
          <a:graphicData uri="http://schemas.openxmlformats.org/drawingml/2006/table">
            <a:tbl>
              <a:tblPr/>
              <a:tblGrid>
                <a:gridCol w="372836">
                  <a:extLst>
                    <a:ext uri="{9D8B030D-6E8A-4147-A177-3AD203B41FA5}">
                      <a16:colId xmlns:a16="http://schemas.microsoft.com/office/drawing/2014/main" val="3551497962"/>
                    </a:ext>
                  </a:extLst>
                </a:gridCol>
                <a:gridCol w="1588284">
                  <a:extLst>
                    <a:ext uri="{9D8B030D-6E8A-4147-A177-3AD203B41FA5}">
                      <a16:colId xmlns:a16="http://schemas.microsoft.com/office/drawing/2014/main" val="1999836412"/>
                    </a:ext>
                  </a:extLst>
                </a:gridCol>
                <a:gridCol w="2024503">
                  <a:extLst>
                    <a:ext uri="{9D8B030D-6E8A-4147-A177-3AD203B41FA5}">
                      <a16:colId xmlns:a16="http://schemas.microsoft.com/office/drawing/2014/main" val="2072658719"/>
                    </a:ext>
                  </a:extLst>
                </a:gridCol>
                <a:gridCol w="659921">
                  <a:extLst>
                    <a:ext uri="{9D8B030D-6E8A-4147-A177-3AD203B41FA5}">
                      <a16:colId xmlns:a16="http://schemas.microsoft.com/office/drawing/2014/main" val="145906830"/>
                    </a:ext>
                  </a:extLst>
                </a:gridCol>
                <a:gridCol w="745673">
                  <a:extLst>
                    <a:ext uri="{9D8B030D-6E8A-4147-A177-3AD203B41FA5}">
                      <a16:colId xmlns:a16="http://schemas.microsoft.com/office/drawing/2014/main" val="1019876232"/>
                    </a:ext>
                  </a:extLst>
                </a:gridCol>
                <a:gridCol w="1267644">
                  <a:extLst>
                    <a:ext uri="{9D8B030D-6E8A-4147-A177-3AD203B41FA5}">
                      <a16:colId xmlns:a16="http://schemas.microsoft.com/office/drawing/2014/main" val="1192408410"/>
                    </a:ext>
                  </a:extLst>
                </a:gridCol>
                <a:gridCol w="1327298">
                  <a:extLst>
                    <a:ext uri="{9D8B030D-6E8A-4147-A177-3AD203B41FA5}">
                      <a16:colId xmlns:a16="http://schemas.microsoft.com/office/drawing/2014/main" val="1954303471"/>
                    </a:ext>
                  </a:extLst>
                </a:gridCol>
              </a:tblGrid>
              <a:tr h="190500">
                <a:tc>
                  <a:txBody>
                    <a:bodyPr/>
                    <a:lstStyle/>
                    <a:p>
                      <a:pPr algn="l" fontAlgn="b"/>
                      <a:endParaRPr lang="en-US" sz="1200" b="1" i="0" u="none" strike="noStrike" dirty="0">
                        <a:solidFill>
                          <a:srgbClr val="000000"/>
                        </a:solidFill>
                        <a:effectLst/>
                        <a:latin typeface="Tahoma" panose="020B0604030504040204" pitchFamily="34" charset="0"/>
                      </a:endParaRPr>
                    </a:p>
                  </a:txBody>
                  <a:tcPr marL="0" marR="0" marT="0" marB="0" anchor="b">
                    <a:lnL>
                      <a:noFill/>
                    </a:lnL>
                    <a:lnR>
                      <a:noFill/>
                    </a:lnR>
                    <a:lnT>
                      <a:noFill/>
                    </a:lnT>
                    <a:lnB>
                      <a:noFill/>
                    </a:lnB>
                  </a:tcPr>
                </a:tc>
                <a:tc gridSpan="6">
                  <a:txBody>
                    <a:bodyPr/>
                    <a:lstStyle/>
                    <a:p>
                      <a:pPr algn="ctr" fontAlgn="b"/>
                      <a:r>
                        <a:rPr lang="en-US" sz="1400" b="1" i="0" u="none" strike="noStrike" dirty="0">
                          <a:solidFill>
                            <a:srgbClr val="000000"/>
                          </a:solidFill>
                          <a:effectLst/>
                          <a:latin typeface="Tahoma" panose="020B0604030504040204" pitchFamily="34" charset="0"/>
                        </a:rPr>
                        <a:t>Breakdown of Salaries of Staff </a:t>
                      </a:r>
                    </a:p>
                  </a:txBody>
                  <a:tcPr marL="0" marR="0" marT="0" marB="0" anchor="b">
                    <a:lnL>
                      <a:noFill/>
                    </a:lnL>
                    <a:lnR>
                      <a:noFill/>
                    </a:lnR>
                    <a:lnT>
                      <a:noFill/>
                    </a:lnT>
                    <a:lnB>
                      <a:noFill/>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38649411"/>
                  </a:ext>
                </a:extLst>
              </a:tr>
              <a:tr h="190500">
                <a:tc>
                  <a:txBody>
                    <a:bodyPr/>
                    <a:lstStyle/>
                    <a:p>
                      <a:pPr algn="l" fontAlgn="b"/>
                      <a:endParaRPr lang="en-US" sz="1200" b="1" i="0" u="none" strike="noStrike">
                        <a:solidFill>
                          <a:srgbClr val="000000"/>
                        </a:solidFill>
                        <a:effectLst/>
                        <a:latin typeface="Tahoma" panose="020B060403050404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200" b="1" i="0" u="none" strike="noStrike" dirty="0">
                        <a:solidFill>
                          <a:srgbClr val="000000"/>
                        </a:solidFill>
                        <a:effectLst/>
                        <a:latin typeface="Tahoma" panose="020B060403050404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200" b="1" i="0" u="none" strike="noStrike" dirty="0">
                        <a:solidFill>
                          <a:srgbClr val="000000"/>
                        </a:solidFill>
                        <a:effectLst/>
                        <a:latin typeface="Tahoma" panose="020B060403050404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000" b="0" i="0" u="none" strike="noStrike">
                        <a:solidFill>
                          <a:srgbClr val="000000"/>
                        </a:solidFill>
                        <a:effectLst/>
                        <a:latin typeface="Calibri" panose="020F050202020403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000" b="0" i="0" u="none" strike="noStrike">
                        <a:solidFill>
                          <a:srgbClr val="000000"/>
                        </a:solidFill>
                        <a:effectLst/>
                        <a:latin typeface="Calibri" panose="020F050202020403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000" b="0" i="0" u="none" strike="noStrike" dirty="0">
                        <a:solidFill>
                          <a:srgbClr val="000000"/>
                        </a:solidFill>
                        <a:effectLst/>
                        <a:latin typeface="Calibri" panose="020F050202020403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000" b="0" i="0" u="none" strike="noStrike">
                        <a:solidFill>
                          <a:srgbClr val="000000"/>
                        </a:solidFill>
                        <a:effectLst/>
                        <a:latin typeface="Calibri" panose="020F050202020403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06984436"/>
                  </a:ext>
                </a:extLst>
              </a:tr>
              <a:tr h="571500">
                <a:tc>
                  <a:txBody>
                    <a:bodyPr/>
                    <a:lstStyle/>
                    <a:p>
                      <a:pPr algn="ctr" fontAlgn="b"/>
                      <a:r>
                        <a:rPr lang="en-US" sz="1400" b="1" i="0" u="none" strike="noStrike">
                          <a:solidFill>
                            <a:srgbClr val="000000"/>
                          </a:solidFill>
                          <a:effectLst/>
                          <a:latin typeface="Tahoma" panose="020B0604030504040204" pitchFamily="34" charset="0"/>
                        </a:rPr>
                        <a:t>SN</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ahoma" panose="020B0604030504040204" pitchFamily="34" charset="0"/>
                        </a:rPr>
                        <a:t>Name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ahoma" panose="020B0604030504040204" pitchFamily="34" charset="0"/>
                        </a:rPr>
                        <a:t>Position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ahoma" panose="020B0604030504040204" pitchFamily="34" charset="0"/>
                        </a:rPr>
                        <a:t>Level</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ahoma" panose="020B0604030504040204" pitchFamily="34" charset="0"/>
                        </a:rPr>
                        <a:t>SSSS Step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ahoma" panose="020B0604030504040204" pitchFamily="34" charset="0"/>
                        </a:rPr>
                        <a:t>Monthly Consolidated Salary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ahoma" panose="020B0604030504040204" pitchFamily="34" charset="0"/>
                        </a:rPr>
                        <a:t>Annual   Consolidated Salary</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38246526"/>
                  </a:ext>
                </a:extLst>
              </a:tr>
              <a:tr h="161925">
                <a:tc>
                  <a:txBody>
                    <a:bodyPr/>
                    <a:lstStyle/>
                    <a:p>
                      <a:pPr algn="ctr" fontAlgn="b"/>
                      <a:r>
                        <a:rPr lang="en-US" sz="1400" b="0" i="0" u="none" strike="noStrike" dirty="0">
                          <a:solidFill>
                            <a:srgbClr val="000000"/>
                          </a:solidFill>
                          <a:effectLst/>
                          <a:latin typeface="Tahoma" panose="020B0604030504040204" pitchFamily="34" charset="0"/>
                        </a:rPr>
                        <a:t>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effectLst/>
                          <a:latin typeface="Tahoma" panose="020B0604030504040204" pitchFamily="34" charset="0"/>
                        </a:rPr>
                        <a:t>Alfred B.Mensah</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effectLst/>
                          <a:latin typeface="Tahoma" panose="020B0604030504040204" pitchFamily="34" charset="0"/>
                        </a:rPr>
                        <a:t>Senior Social Devt. Officer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dirty="0">
                          <a:solidFill>
                            <a:srgbClr val="000000"/>
                          </a:solidFill>
                          <a:effectLst/>
                          <a:latin typeface="Tahoma" panose="020B0604030504040204" pitchFamily="34" charset="0"/>
                        </a:rPr>
                        <a:t>19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a:solidFill>
                            <a:srgbClr val="000000"/>
                          </a:solidFill>
                          <a:effectLst/>
                          <a:latin typeface="Tahoma" panose="020B0604030504040204" pitchFamily="34" charset="0"/>
                        </a:rPr>
                        <a:t>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dirty="0">
                          <a:solidFill>
                            <a:srgbClr val="000000"/>
                          </a:solidFill>
                          <a:effectLst/>
                          <a:latin typeface="Tahoma" panose="020B0604030504040204" pitchFamily="34" charset="0"/>
                        </a:rPr>
                        <a:t>             4,927.67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dirty="0">
                          <a:solidFill>
                            <a:srgbClr val="000000"/>
                          </a:solidFill>
                          <a:effectLst/>
                          <a:latin typeface="Tahoma" panose="020B0604030504040204" pitchFamily="34" charset="0"/>
                        </a:rPr>
                        <a:t>             59,132.00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31801370"/>
                  </a:ext>
                </a:extLst>
              </a:tr>
              <a:tr h="161925">
                <a:tc>
                  <a:txBody>
                    <a:bodyPr/>
                    <a:lstStyle/>
                    <a:p>
                      <a:pPr algn="ctr" fontAlgn="b"/>
                      <a:r>
                        <a:rPr lang="en-US" sz="1400" b="0" i="0" u="none" strike="noStrike" dirty="0">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effectLst/>
                          <a:latin typeface="Tahoma" panose="020B0604030504040204" pitchFamily="34" charset="0"/>
                        </a:rPr>
                        <a:t>Asharley Kofi Simon</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effectLst/>
                          <a:latin typeface="Tahoma" panose="020B0604030504040204" pitchFamily="34" charset="0"/>
                        </a:rPr>
                        <a:t>Senior Social Devt. Assistant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dirty="0">
                          <a:solidFill>
                            <a:srgbClr val="000000"/>
                          </a:solidFill>
                          <a:effectLst/>
                          <a:latin typeface="Tahoma" panose="020B0604030504040204" pitchFamily="34" charset="0"/>
                        </a:rPr>
                        <a:t>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dirty="0">
                          <a:solidFill>
                            <a:srgbClr val="000000"/>
                          </a:solidFill>
                          <a:effectLst/>
                          <a:latin typeface="Tahoma" panose="020B0604030504040204" pitchFamily="34" charset="0"/>
                        </a:rPr>
                        <a:t>             3,577.17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dirty="0">
                          <a:solidFill>
                            <a:srgbClr val="000000"/>
                          </a:solidFill>
                          <a:effectLst/>
                          <a:latin typeface="Tahoma" panose="020B0604030504040204" pitchFamily="34" charset="0"/>
                        </a:rPr>
                        <a:t>             42,926.00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08336382"/>
                  </a:ext>
                </a:extLst>
              </a:tr>
              <a:tr h="161925">
                <a:tc>
                  <a:txBody>
                    <a:bodyPr/>
                    <a:lstStyle/>
                    <a:p>
                      <a:pPr algn="ctr" fontAlgn="b"/>
                      <a:r>
                        <a:rPr lang="en-US" sz="1400" b="0" i="0" u="none" strike="noStrike" dirty="0">
                          <a:solidFill>
                            <a:srgbClr val="000000"/>
                          </a:solidFill>
                          <a:effectLst/>
                          <a:latin typeface="Tahoma" panose="020B0604030504040204" pitchFamily="34" charset="0"/>
                        </a:rPr>
                        <a:t>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effectLst/>
                          <a:latin typeface="Tahoma" panose="020B0604030504040204" pitchFamily="34" charset="0"/>
                        </a:rPr>
                        <a:t>Augustina Boateng</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effectLst/>
                          <a:latin typeface="Tahoma" panose="020B0604030504040204" pitchFamily="34" charset="0"/>
                        </a:rPr>
                        <a:t>Principal Social Devt Assistant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a:solidFill>
                            <a:srgbClr val="000000"/>
                          </a:solidFill>
                          <a:effectLst/>
                          <a:latin typeface="Tahoma" panose="020B0604030504040204" pitchFamily="34" charset="0"/>
                        </a:rPr>
                        <a:t>18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Tahoma" panose="020B0604030504040204" pitchFamily="34" charset="0"/>
                        </a:rPr>
                        <a:t>             4,234.00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dirty="0">
                          <a:solidFill>
                            <a:srgbClr val="000000"/>
                          </a:solidFill>
                          <a:effectLst/>
                          <a:latin typeface="Tahoma" panose="020B0604030504040204" pitchFamily="34" charset="0"/>
                        </a:rPr>
                        <a:t>             50,808.00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52539446"/>
                  </a:ext>
                </a:extLst>
              </a:tr>
              <a:tr h="161925">
                <a:tc>
                  <a:txBody>
                    <a:bodyPr/>
                    <a:lstStyle/>
                    <a:p>
                      <a:pPr algn="ctr" fontAlgn="b"/>
                      <a:r>
                        <a:rPr lang="en-US" sz="1400" b="0" i="0" u="none" strike="noStrike" dirty="0">
                          <a:solidFill>
                            <a:srgbClr val="000000"/>
                          </a:solidFill>
                          <a:effectLst/>
                          <a:latin typeface="Tahoma" panose="020B0604030504040204" pitchFamily="34" charset="0"/>
                        </a:rPr>
                        <a:t>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dirty="0">
                          <a:solidFill>
                            <a:srgbClr val="000000"/>
                          </a:solidFill>
                          <a:effectLst/>
                          <a:latin typeface="Tahoma" panose="020B0604030504040204" pitchFamily="34" charset="0"/>
                        </a:rPr>
                        <a:t>Divine Bless </a:t>
                      </a:r>
                      <a:r>
                        <a:rPr lang="en-US" sz="1400" b="0" i="0" u="none" strike="noStrike" dirty="0" err="1">
                          <a:solidFill>
                            <a:srgbClr val="000000"/>
                          </a:solidFill>
                          <a:effectLst/>
                          <a:latin typeface="Tahoma" panose="020B0604030504040204" pitchFamily="34" charset="0"/>
                        </a:rPr>
                        <a:t>Defor</a:t>
                      </a:r>
                      <a:endParaRPr lang="en-US" sz="1400" b="0" i="0" u="none" strike="noStrike" dirty="0">
                        <a:solidFill>
                          <a:srgbClr val="000000"/>
                        </a:solidFill>
                        <a:effectLst/>
                        <a:latin typeface="Tahoma" panose="020B0604030504040204" pitchFamily="34" charset="0"/>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effectLst/>
                          <a:latin typeface="Tahoma" panose="020B0604030504040204" pitchFamily="34" charset="0"/>
                        </a:rPr>
                        <a:t>Social Development Officer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a:solidFill>
                            <a:srgbClr val="000000"/>
                          </a:solidFill>
                          <a:effectLst/>
                          <a:latin typeface="Tahoma" panose="020B0604030504040204" pitchFamily="34" charset="0"/>
                        </a:rPr>
                        <a:t>18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dirty="0">
                          <a:solidFill>
                            <a:srgbClr val="000000"/>
                          </a:solidFill>
                          <a:effectLst/>
                          <a:latin typeface="Tahoma" panose="020B0604030504040204" pitchFamily="34" charset="0"/>
                        </a:rPr>
                        <a:t>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Tahoma" panose="020B0604030504040204" pitchFamily="34" charset="0"/>
                        </a:rPr>
                        <a:t>             4,764.25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dirty="0">
                          <a:solidFill>
                            <a:srgbClr val="000000"/>
                          </a:solidFill>
                          <a:effectLst/>
                          <a:latin typeface="Tahoma" panose="020B0604030504040204" pitchFamily="34" charset="0"/>
                        </a:rPr>
                        <a:t>             57,171.00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89188528"/>
                  </a:ext>
                </a:extLst>
              </a:tr>
              <a:tr h="161925">
                <a:tc>
                  <a:txBody>
                    <a:bodyPr/>
                    <a:lstStyle/>
                    <a:p>
                      <a:pPr algn="ctr" fontAlgn="b"/>
                      <a:r>
                        <a:rPr lang="en-US" sz="1400" b="0" i="0" u="none" strike="noStrike">
                          <a:solidFill>
                            <a:srgbClr val="000000"/>
                          </a:solidFill>
                          <a:effectLst/>
                          <a:latin typeface="Tahoma" panose="020B0604030504040204" pitchFamily="34" charset="0"/>
                        </a:rPr>
                        <a:t>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dirty="0" err="1">
                          <a:solidFill>
                            <a:srgbClr val="000000"/>
                          </a:solidFill>
                          <a:effectLst/>
                          <a:latin typeface="Tahoma" panose="020B0604030504040204" pitchFamily="34" charset="0"/>
                        </a:rPr>
                        <a:t>Ayishetu</a:t>
                      </a:r>
                      <a:r>
                        <a:rPr lang="en-US" sz="1400" b="0" i="0" u="none" strike="noStrike" dirty="0">
                          <a:solidFill>
                            <a:srgbClr val="000000"/>
                          </a:solidFill>
                          <a:effectLst/>
                          <a:latin typeface="Tahoma" panose="020B0604030504040204" pitchFamily="34" charset="0"/>
                        </a:rPr>
                        <a:t> Yahaya</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effectLst/>
                          <a:latin typeface="Tahoma" panose="020B0604030504040204" pitchFamily="34" charset="0"/>
                        </a:rPr>
                        <a:t>Senior Social Devt. Assistant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a:solidFill>
                            <a:srgbClr val="000000"/>
                          </a:solidFill>
                          <a:effectLst/>
                          <a:latin typeface="Tahoma" panose="020B0604030504040204" pitchFamily="34" charset="0"/>
                        </a:rPr>
                        <a:t>18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dirty="0">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Tahoma" panose="020B0604030504040204" pitchFamily="34" charset="0"/>
                        </a:rPr>
                        <a:t>             4,234.00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dirty="0">
                          <a:solidFill>
                            <a:srgbClr val="000000"/>
                          </a:solidFill>
                          <a:effectLst/>
                          <a:latin typeface="Tahoma" panose="020B0604030504040204" pitchFamily="34" charset="0"/>
                        </a:rPr>
                        <a:t>             50,808.00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42290260"/>
                  </a:ext>
                </a:extLst>
              </a:tr>
              <a:tr h="161925">
                <a:tc>
                  <a:txBody>
                    <a:bodyPr/>
                    <a:lstStyle/>
                    <a:p>
                      <a:pPr algn="ctr" fontAlgn="b"/>
                      <a:r>
                        <a:rPr lang="en-US" sz="1400" b="1" i="0" u="none" strike="noStrike" dirty="0">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1" i="0" u="none" strike="noStrike">
                          <a:solidFill>
                            <a:srgbClr val="000000"/>
                          </a:solidFill>
                          <a:effectLst/>
                          <a:latin typeface="Tahoma" panose="020B0604030504040204" pitchFamily="34" charset="0"/>
                        </a:rPr>
                        <a:t>TOTAL</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1"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1" i="0" u="none" strike="noStrike">
                          <a:solidFill>
                            <a:srgbClr val="000000"/>
                          </a:solidFill>
                          <a:effectLst/>
                          <a:latin typeface="Tahoma" panose="020B0604030504040204" pitchFamily="34" charset="0"/>
                        </a:rPr>
                        <a:t>          21,737.09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1" i="0" u="none" strike="noStrike" dirty="0">
                          <a:solidFill>
                            <a:srgbClr val="000000"/>
                          </a:solidFill>
                          <a:effectLst/>
                          <a:latin typeface="Tahoma" panose="020B0604030504040204" pitchFamily="34" charset="0"/>
                        </a:rPr>
                        <a:t>         260,845.00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200691"/>
                  </a:ext>
                </a:extLst>
              </a:tr>
            </a:tbl>
          </a:graphicData>
        </a:graphic>
      </p:graphicFrame>
    </p:spTree>
    <p:extLst>
      <p:ext uri="{BB962C8B-B14F-4D97-AF65-F5344CB8AC3E}">
        <p14:creationId xmlns:p14="http://schemas.microsoft.com/office/powerpoint/2010/main" val="3742593005"/>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showMasterSp="0">
  <p:cSld>
    <p:spTree>
      <p:nvGrpSpPr>
        <p:cNvPr id="1" name="Shape 72"/>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FB03A64E-9C09-4CA7-89E8-BA5268B2C67C}"/>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88</a:t>
            </a:fld>
            <a:endParaRPr lang="en"/>
          </a:p>
        </p:txBody>
      </p:sp>
      <p:sp>
        <p:nvSpPr>
          <p:cNvPr id="8" name="TextBox 7">
            <a:extLst>
              <a:ext uri="{FF2B5EF4-FFF2-40B4-BE49-F238E27FC236}">
                <a16:creationId xmlns:a16="http://schemas.microsoft.com/office/drawing/2014/main" id="{58865755-562C-4EEC-8206-B7DC84E1DFC6}"/>
              </a:ext>
            </a:extLst>
          </p:cNvPr>
          <p:cNvSpPr txBox="1"/>
          <p:nvPr/>
        </p:nvSpPr>
        <p:spPr>
          <a:xfrm>
            <a:off x="673100" y="586591"/>
            <a:ext cx="7797800" cy="800219"/>
          </a:xfrm>
          <a:prstGeom prst="rect">
            <a:avLst/>
          </a:prstGeom>
          <a:noFill/>
        </p:spPr>
        <p:txBody>
          <a:bodyPr wrap="square">
            <a:spAutoFit/>
          </a:bodyPr>
          <a:lstStyle/>
          <a:p>
            <a:pPr algn="ctr"/>
            <a:r>
              <a:rPr lang="en-US" b="1" dirty="0">
                <a:solidFill>
                  <a:schemeClr val="accent1"/>
                </a:solidFill>
              </a:rPr>
              <a:t> </a:t>
            </a:r>
            <a:r>
              <a:rPr kumimoji="0" lang="en-US" sz="16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COMPENSATION OF EMPLOYEES - NOMINAL ROLL </a:t>
            </a:r>
            <a:b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br>
            <a:b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br>
            <a: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   DEPARTMENT: </a:t>
            </a:r>
            <a:r>
              <a:rPr lang="en-US" sz="1600" b="1" dirty="0">
                <a:solidFill>
                  <a:schemeClr val="accent1"/>
                </a:solidFill>
              </a:rPr>
              <a:t>AGRICULTURE</a:t>
            </a:r>
          </a:p>
        </p:txBody>
      </p:sp>
      <p:graphicFrame>
        <p:nvGraphicFramePr>
          <p:cNvPr id="3" name="Table 2">
            <a:extLst>
              <a:ext uri="{FF2B5EF4-FFF2-40B4-BE49-F238E27FC236}">
                <a16:creationId xmlns:a16="http://schemas.microsoft.com/office/drawing/2014/main" id="{508840E6-4254-4BE4-9BDF-E44D8853B574}"/>
              </a:ext>
            </a:extLst>
          </p:cNvPr>
          <p:cNvGraphicFramePr>
            <a:graphicFrameLocks noGrp="1"/>
          </p:cNvGraphicFramePr>
          <p:nvPr>
            <p:extLst>
              <p:ext uri="{D42A27DB-BD31-4B8C-83A1-F6EECF244321}">
                <p14:modId xmlns:p14="http://schemas.microsoft.com/office/powerpoint/2010/main" val="373674140"/>
              </p:ext>
            </p:extLst>
          </p:nvPr>
        </p:nvGraphicFramePr>
        <p:xfrm>
          <a:off x="333632" y="1453768"/>
          <a:ext cx="8575589" cy="5111165"/>
        </p:xfrm>
        <a:graphic>
          <a:graphicData uri="http://schemas.openxmlformats.org/drawingml/2006/table">
            <a:tbl>
              <a:tblPr/>
              <a:tblGrid>
                <a:gridCol w="400354">
                  <a:extLst>
                    <a:ext uri="{9D8B030D-6E8A-4147-A177-3AD203B41FA5}">
                      <a16:colId xmlns:a16="http://schemas.microsoft.com/office/drawing/2014/main" val="1852794971"/>
                    </a:ext>
                  </a:extLst>
                </a:gridCol>
                <a:gridCol w="1705509">
                  <a:extLst>
                    <a:ext uri="{9D8B030D-6E8A-4147-A177-3AD203B41FA5}">
                      <a16:colId xmlns:a16="http://schemas.microsoft.com/office/drawing/2014/main" val="3490412731"/>
                    </a:ext>
                  </a:extLst>
                </a:gridCol>
                <a:gridCol w="2173924">
                  <a:extLst>
                    <a:ext uri="{9D8B030D-6E8A-4147-A177-3AD203B41FA5}">
                      <a16:colId xmlns:a16="http://schemas.microsoft.com/office/drawing/2014/main" val="2908163187"/>
                    </a:ext>
                  </a:extLst>
                </a:gridCol>
                <a:gridCol w="708627">
                  <a:extLst>
                    <a:ext uri="{9D8B030D-6E8A-4147-A177-3AD203B41FA5}">
                      <a16:colId xmlns:a16="http://schemas.microsoft.com/office/drawing/2014/main" val="2654784663"/>
                    </a:ext>
                  </a:extLst>
                </a:gridCol>
                <a:gridCol w="800709">
                  <a:extLst>
                    <a:ext uri="{9D8B030D-6E8A-4147-A177-3AD203B41FA5}">
                      <a16:colId xmlns:a16="http://schemas.microsoft.com/office/drawing/2014/main" val="3796829773"/>
                    </a:ext>
                  </a:extLst>
                </a:gridCol>
                <a:gridCol w="1361205">
                  <a:extLst>
                    <a:ext uri="{9D8B030D-6E8A-4147-A177-3AD203B41FA5}">
                      <a16:colId xmlns:a16="http://schemas.microsoft.com/office/drawing/2014/main" val="838483184"/>
                    </a:ext>
                  </a:extLst>
                </a:gridCol>
                <a:gridCol w="1425261">
                  <a:extLst>
                    <a:ext uri="{9D8B030D-6E8A-4147-A177-3AD203B41FA5}">
                      <a16:colId xmlns:a16="http://schemas.microsoft.com/office/drawing/2014/main" val="428383920"/>
                    </a:ext>
                  </a:extLst>
                </a:gridCol>
              </a:tblGrid>
              <a:tr h="415043">
                <a:tc>
                  <a:txBody>
                    <a:bodyPr/>
                    <a:lstStyle/>
                    <a:p>
                      <a:pPr algn="l" fontAlgn="b"/>
                      <a:endParaRPr lang="en-US" sz="1200" b="1" i="0" u="none" strike="noStrike">
                        <a:solidFill>
                          <a:srgbClr val="000000"/>
                        </a:solidFill>
                        <a:effectLst/>
                        <a:latin typeface="Tahoma" panose="020B0604030504040204" pitchFamily="34" charset="0"/>
                      </a:endParaRPr>
                    </a:p>
                  </a:txBody>
                  <a:tcPr marL="0" marR="0" marT="0" marB="0" anchor="b">
                    <a:lnL>
                      <a:noFill/>
                    </a:lnL>
                    <a:lnR>
                      <a:noFill/>
                    </a:lnR>
                    <a:lnT>
                      <a:noFill/>
                    </a:lnT>
                    <a:lnB>
                      <a:noFill/>
                    </a:lnB>
                  </a:tcPr>
                </a:tc>
                <a:tc gridSpan="6">
                  <a:txBody>
                    <a:bodyPr/>
                    <a:lstStyle/>
                    <a:p>
                      <a:pPr algn="ctr" fontAlgn="b"/>
                      <a:endParaRPr lang="en-US" sz="1400" b="1" i="0" u="none" strike="noStrike" dirty="0">
                        <a:solidFill>
                          <a:srgbClr val="000000"/>
                        </a:solidFill>
                        <a:effectLst/>
                        <a:latin typeface="Tahoma" panose="020B0604030504040204" pitchFamily="34" charset="0"/>
                      </a:endParaRPr>
                    </a:p>
                    <a:p>
                      <a:pPr algn="ctr" fontAlgn="b"/>
                      <a:r>
                        <a:rPr lang="en-US" sz="1400" b="1" i="0" u="none" strike="noStrike" dirty="0">
                          <a:solidFill>
                            <a:srgbClr val="000000"/>
                          </a:solidFill>
                          <a:effectLst/>
                          <a:latin typeface="Tahoma" panose="020B0604030504040204" pitchFamily="34" charset="0"/>
                        </a:rPr>
                        <a:t>Breakdown of Salaries of Staff </a:t>
                      </a:r>
                    </a:p>
                  </a:txBody>
                  <a:tcPr marL="0" marR="0" marT="0" marB="0" anchor="b">
                    <a:lnL>
                      <a:noFill/>
                    </a:lnL>
                    <a:lnR>
                      <a:noFill/>
                    </a:lnR>
                    <a:lnT>
                      <a:noFill/>
                    </a:lnT>
                    <a:lnB>
                      <a:noFill/>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786937778"/>
                  </a:ext>
                </a:extLst>
              </a:tr>
              <a:tr h="185287">
                <a:tc>
                  <a:txBody>
                    <a:bodyPr/>
                    <a:lstStyle/>
                    <a:p>
                      <a:pPr algn="l" fontAlgn="b"/>
                      <a:endParaRPr lang="en-US" sz="1200" b="1" i="0" u="none" strike="noStrike">
                        <a:solidFill>
                          <a:srgbClr val="000000"/>
                        </a:solidFill>
                        <a:effectLst/>
                        <a:latin typeface="Tahoma" panose="020B060403050404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200" b="1" i="0" u="none" strike="noStrike">
                        <a:solidFill>
                          <a:srgbClr val="000000"/>
                        </a:solidFill>
                        <a:effectLst/>
                        <a:latin typeface="Tahoma" panose="020B060403050404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200" b="1" i="0" u="none" strike="noStrike">
                        <a:solidFill>
                          <a:srgbClr val="000000"/>
                        </a:solidFill>
                        <a:effectLst/>
                        <a:latin typeface="Tahoma" panose="020B060403050404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a:solidFill>
                          <a:srgbClr val="000000"/>
                        </a:solidFill>
                        <a:effectLst/>
                        <a:latin typeface="Calibri" panose="020F050202020403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a:solidFill>
                          <a:srgbClr val="000000"/>
                        </a:solidFill>
                        <a:effectLst/>
                        <a:latin typeface="Calibri" panose="020F050202020403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a:solidFill>
                          <a:srgbClr val="000000"/>
                        </a:solidFill>
                        <a:effectLst/>
                        <a:latin typeface="Calibri" panose="020F050202020403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dirty="0">
                        <a:solidFill>
                          <a:srgbClr val="000000"/>
                        </a:solidFill>
                        <a:effectLst/>
                        <a:latin typeface="Calibri" panose="020F050202020403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91355419"/>
                  </a:ext>
                </a:extLst>
              </a:tr>
              <a:tr h="555862">
                <a:tc>
                  <a:txBody>
                    <a:bodyPr/>
                    <a:lstStyle/>
                    <a:p>
                      <a:pPr algn="ctr" fontAlgn="b"/>
                      <a:r>
                        <a:rPr lang="en-US" sz="1200" b="1" i="0" u="none" strike="noStrike">
                          <a:solidFill>
                            <a:srgbClr val="000000"/>
                          </a:solidFill>
                          <a:effectLst/>
                          <a:latin typeface="Tahoma" panose="020B0604030504040204" pitchFamily="34" charset="0"/>
                        </a:rPr>
                        <a:t>SN</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Tahoma" panose="020B0604030504040204" pitchFamily="34" charset="0"/>
                        </a:rPr>
                        <a:t>Name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Tahoma" panose="020B0604030504040204" pitchFamily="34" charset="0"/>
                        </a:rPr>
                        <a:t>Position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Tahoma" panose="020B0604030504040204" pitchFamily="34" charset="0"/>
                        </a:rPr>
                        <a:t>Level</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Tahoma" panose="020B0604030504040204" pitchFamily="34" charset="0"/>
                        </a:rPr>
                        <a:t>SSSS Step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Tahoma" panose="020B0604030504040204" pitchFamily="34" charset="0"/>
                        </a:rPr>
                        <a:t>Monthly Consolidated Salary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a:solidFill>
                            <a:srgbClr val="000000"/>
                          </a:solidFill>
                          <a:effectLst/>
                          <a:latin typeface="Tahoma" panose="020B0604030504040204" pitchFamily="34" charset="0"/>
                        </a:rPr>
                        <a:t>Annual   Consolidated Salary</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82836778"/>
                  </a:ext>
                </a:extLst>
              </a:tr>
              <a:tr h="355752">
                <a:tc>
                  <a:txBody>
                    <a:bodyPr/>
                    <a:lstStyle/>
                    <a:p>
                      <a:pPr algn="ctr" fontAlgn="b"/>
                      <a:r>
                        <a:rPr lang="en-US" sz="1200" b="0" i="0" u="none" strike="noStrike" dirty="0">
                          <a:solidFill>
                            <a:srgbClr val="000000"/>
                          </a:solidFill>
                          <a:effectLst/>
                          <a:latin typeface="Tahoma" panose="020B0604030504040204" pitchFamily="34" charset="0"/>
                        </a:rPr>
                        <a:t>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Appiah-Agyekum Kwadwo Debrah</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Deputy Agric Director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21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6,453.17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77,438.00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72826600"/>
                  </a:ext>
                </a:extLst>
              </a:tr>
              <a:tr h="355752">
                <a:tc>
                  <a:txBody>
                    <a:bodyPr/>
                    <a:lstStyle/>
                    <a:p>
                      <a:pPr algn="ctr" fontAlgn="b"/>
                      <a:r>
                        <a:rPr lang="en-US" sz="1200" b="0" i="0" u="none" strike="noStrike" dirty="0">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Emmanuel Senah</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Senior Agric Officer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19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4,764.25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57,171.00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78052172"/>
                  </a:ext>
                </a:extLst>
              </a:tr>
              <a:tr h="355752">
                <a:tc>
                  <a:txBody>
                    <a:bodyPr/>
                    <a:lstStyle/>
                    <a:p>
                      <a:pPr algn="ctr" fontAlgn="b"/>
                      <a:r>
                        <a:rPr lang="en-US" sz="1200" b="0" i="0" u="none" strike="noStrike" dirty="0">
                          <a:solidFill>
                            <a:srgbClr val="000000"/>
                          </a:solidFill>
                          <a:effectLst/>
                          <a:latin typeface="Tahoma" panose="020B0604030504040204" pitchFamily="34" charset="0"/>
                        </a:rPr>
                        <a:t>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Eric Nyarko Narteh</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Senior Animal Production Officer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3,517.42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42,209.00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3701649"/>
                  </a:ext>
                </a:extLst>
              </a:tr>
              <a:tr h="355752">
                <a:tc>
                  <a:txBody>
                    <a:bodyPr/>
                    <a:lstStyle/>
                    <a:p>
                      <a:pPr algn="ctr" fontAlgn="b"/>
                      <a:r>
                        <a:rPr lang="en-US" sz="1200" b="0" i="0" u="none" strike="noStrike" dirty="0">
                          <a:solidFill>
                            <a:srgbClr val="000000"/>
                          </a:solidFill>
                          <a:effectLst/>
                          <a:latin typeface="Tahoma" panose="020B0604030504040204" pitchFamily="34" charset="0"/>
                        </a:rPr>
                        <a:t>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Tahoma" panose="020B0604030504040204" pitchFamily="34" charset="0"/>
                        </a:rPr>
                        <a:t>Thompson Kwabena </a:t>
                      </a:r>
                      <a:r>
                        <a:rPr lang="en-US" sz="1200" b="0" i="0" u="none" strike="noStrike" dirty="0" err="1">
                          <a:solidFill>
                            <a:srgbClr val="000000"/>
                          </a:solidFill>
                          <a:effectLst/>
                          <a:latin typeface="Tahoma" panose="020B0604030504040204" pitchFamily="34" charset="0"/>
                        </a:rPr>
                        <a:t>Duphey</a:t>
                      </a:r>
                      <a:endParaRPr lang="en-US" sz="1200" b="0" i="0" u="none" strike="noStrike" dirty="0">
                        <a:solidFill>
                          <a:srgbClr val="000000"/>
                        </a:solidFill>
                        <a:effectLst/>
                        <a:latin typeface="Tahoma" panose="020B0604030504040204" pitchFamily="34" charset="0"/>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Driver Grade l</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12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2,231.25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26,775.00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73322025"/>
                  </a:ext>
                </a:extLst>
              </a:tr>
              <a:tr h="355752">
                <a:tc>
                  <a:txBody>
                    <a:bodyPr/>
                    <a:lstStyle/>
                    <a:p>
                      <a:pPr algn="ctr" fontAlgn="b"/>
                      <a:r>
                        <a:rPr lang="en-US" sz="1200" b="0" i="0" u="none" strike="noStrike" dirty="0">
                          <a:solidFill>
                            <a:srgbClr val="000000"/>
                          </a:solidFill>
                          <a:effectLst/>
                          <a:latin typeface="Tahoma" panose="020B0604030504040204" pitchFamily="34" charset="0"/>
                        </a:rPr>
                        <a:t>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Joseph Dzide Aniapam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Assistant Agric Officer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3,699.83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44,398.00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53470824"/>
                  </a:ext>
                </a:extLst>
              </a:tr>
              <a:tr h="355752">
                <a:tc>
                  <a:txBody>
                    <a:bodyPr/>
                    <a:lstStyle/>
                    <a:p>
                      <a:pPr algn="ctr" fontAlgn="b"/>
                      <a:r>
                        <a:rPr lang="en-US" sz="1200" b="0" i="0" u="none" strike="noStrike" dirty="0">
                          <a:solidFill>
                            <a:srgbClr val="000000"/>
                          </a:solidFill>
                          <a:effectLst/>
                          <a:latin typeface="Tahoma" panose="020B0604030504040204" pitchFamily="34" charset="0"/>
                        </a:rPr>
                        <a:t>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Sampson Naoh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Assistant Chief Technical Officer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18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4,379.17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52,550.00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45530395"/>
                  </a:ext>
                </a:extLst>
              </a:tr>
              <a:tr h="355752">
                <a:tc>
                  <a:txBody>
                    <a:bodyPr/>
                    <a:lstStyle/>
                    <a:p>
                      <a:pPr algn="ctr" fontAlgn="b"/>
                      <a:r>
                        <a:rPr lang="en-US" sz="1200" b="0" i="0" u="none" strike="noStrike" dirty="0">
                          <a:solidFill>
                            <a:srgbClr val="000000"/>
                          </a:solidFill>
                          <a:effectLst/>
                          <a:latin typeface="Tahoma" panose="020B0604030504040204" pitchFamily="34" charset="0"/>
                        </a:rPr>
                        <a:t>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Ishmael D. Gborglah</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Chief Technical Officer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19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5,183.25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62,199.00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78498110"/>
                  </a:ext>
                </a:extLst>
              </a:tr>
              <a:tr h="355752">
                <a:tc>
                  <a:txBody>
                    <a:bodyPr/>
                    <a:lstStyle/>
                    <a:p>
                      <a:pPr algn="ctr" fontAlgn="b"/>
                      <a:r>
                        <a:rPr lang="en-US" sz="1200" b="0" i="0" u="none" strike="noStrike" dirty="0">
                          <a:solidFill>
                            <a:srgbClr val="000000"/>
                          </a:solidFill>
                          <a:effectLst/>
                          <a:latin typeface="Tahoma" panose="020B0604030504040204" pitchFamily="34" charset="0"/>
                        </a:rPr>
                        <a:t>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err="1">
                          <a:solidFill>
                            <a:srgbClr val="000000"/>
                          </a:solidFill>
                          <a:effectLst/>
                          <a:latin typeface="Tahoma" panose="020B0604030504040204" pitchFamily="34" charset="0"/>
                        </a:rPr>
                        <a:t>Edem</a:t>
                      </a:r>
                      <a:r>
                        <a:rPr lang="en-US" sz="1200" b="0" i="0" u="none" strike="noStrike" dirty="0">
                          <a:solidFill>
                            <a:srgbClr val="000000"/>
                          </a:solidFill>
                          <a:effectLst/>
                          <a:latin typeface="Tahoma" panose="020B0604030504040204" pitchFamily="34" charset="0"/>
                        </a:rPr>
                        <a:t> Adom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Asst. Agric Officer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12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4,025.17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48,302.00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05122517"/>
                  </a:ext>
                </a:extLst>
              </a:tr>
              <a:tr h="355752">
                <a:tc>
                  <a:txBody>
                    <a:bodyPr/>
                    <a:lstStyle/>
                    <a:p>
                      <a:pPr algn="ctr" fontAlgn="b"/>
                      <a:r>
                        <a:rPr lang="en-US" sz="1200" b="0" i="0" u="none" strike="noStrike">
                          <a:solidFill>
                            <a:srgbClr val="000000"/>
                          </a:solidFill>
                          <a:effectLst/>
                          <a:latin typeface="Tahoma" panose="020B0604030504040204" pitchFamily="34" charset="0"/>
                        </a:rPr>
                        <a:t>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Tahoma" panose="020B0604030504040204" pitchFamily="34" charset="0"/>
                        </a:rPr>
                        <a:t>Samuel Kwame </a:t>
                      </a:r>
                      <a:r>
                        <a:rPr lang="en-US" sz="1200" b="0" i="0" u="none" strike="noStrike" dirty="0" err="1">
                          <a:solidFill>
                            <a:srgbClr val="000000"/>
                          </a:solidFill>
                          <a:effectLst/>
                          <a:latin typeface="Tahoma" panose="020B0604030504040204" pitchFamily="34" charset="0"/>
                        </a:rPr>
                        <a:t>Fosu</a:t>
                      </a:r>
                      <a:endParaRPr lang="en-US" sz="1200" b="0" i="0" u="none" strike="noStrike" dirty="0">
                        <a:solidFill>
                          <a:srgbClr val="000000"/>
                        </a:solidFill>
                        <a:effectLst/>
                        <a:latin typeface="Tahoma" panose="020B0604030504040204" pitchFamily="34" charset="0"/>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Technical Officer ll</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12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2,307.75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27,693.00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32696725"/>
                  </a:ext>
                </a:extLst>
              </a:tr>
              <a:tr h="355752">
                <a:tc>
                  <a:txBody>
                    <a:bodyPr/>
                    <a:lstStyle/>
                    <a:p>
                      <a:pPr algn="ctr" fontAlgn="b"/>
                      <a:r>
                        <a:rPr lang="en-US" sz="1200" b="0" i="0" u="none" strike="noStrike">
                          <a:solidFill>
                            <a:srgbClr val="000000"/>
                          </a:solidFill>
                          <a:effectLst/>
                          <a:latin typeface="Tahoma" panose="020B0604030504040204" pitchFamily="34" charset="0"/>
                        </a:rPr>
                        <a:t>10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err="1">
                          <a:solidFill>
                            <a:srgbClr val="000000"/>
                          </a:solidFill>
                          <a:effectLst/>
                          <a:latin typeface="Tahoma" panose="020B0604030504040204" pitchFamily="34" charset="0"/>
                        </a:rPr>
                        <a:t>Lawer</a:t>
                      </a:r>
                      <a:r>
                        <a:rPr lang="en-US" sz="1200" b="0" i="0" u="none" strike="noStrike" dirty="0">
                          <a:solidFill>
                            <a:srgbClr val="000000"/>
                          </a:solidFill>
                          <a:effectLst/>
                          <a:latin typeface="Tahoma" panose="020B0604030504040204" pitchFamily="34" charset="0"/>
                        </a:rPr>
                        <a:t> Norbert </a:t>
                      </a:r>
                      <a:r>
                        <a:rPr lang="en-US" sz="1200" b="0" i="0" u="none" strike="noStrike" dirty="0" err="1">
                          <a:solidFill>
                            <a:srgbClr val="000000"/>
                          </a:solidFill>
                          <a:effectLst/>
                          <a:latin typeface="Tahoma" panose="020B0604030504040204" pitchFamily="34" charset="0"/>
                        </a:rPr>
                        <a:t>Tettey</a:t>
                      </a:r>
                      <a:endParaRPr lang="en-US" sz="1200" b="0" i="0" u="none" strike="noStrike" dirty="0">
                        <a:solidFill>
                          <a:srgbClr val="000000"/>
                        </a:solidFill>
                        <a:effectLst/>
                        <a:latin typeface="Tahoma" panose="020B0604030504040204" pitchFamily="34" charset="0"/>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Assistant Agric Officer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3,517.42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42,209.00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26507365"/>
                  </a:ext>
                </a:extLst>
              </a:tr>
              <a:tr h="355752">
                <a:tc>
                  <a:txBody>
                    <a:bodyPr/>
                    <a:lstStyle/>
                    <a:p>
                      <a:pPr algn="ctr" fontAlgn="b"/>
                      <a:r>
                        <a:rPr lang="en-US" sz="1200" b="1" i="0" u="none" strike="noStrike" dirty="0">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1" i="0" u="none" strike="noStrike" dirty="0">
                          <a:solidFill>
                            <a:srgbClr val="000000"/>
                          </a:solidFill>
                          <a:effectLst/>
                          <a:latin typeface="Tahoma" panose="020B0604030504040204" pitchFamily="34" charset="0"/>
                        </a:rPr>
                        <a:t>TOTAL</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1"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1" i="0" u="none" strike="noStrike">
                          <a:solidFill>
                            <a:srgbClr val="000000"/>
                          </a:solidFill>
                          <a:effectLst/>
                          <a:latin typeface="Tahoma" panose="020B0604030504040204" pitchFamily="34" charset="0"/>
                        </a:rPr>
                        <a:t>          40,078.68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1" i="0" u="none" strike="noStrike" dirty="0">
                          <a:solidFill>
                            <a:srgbClr val="000000"/>
                          </a:solidFill>
                          <a:effectLst/>
                          <a:latin typeface="Tahoma" panose="020B0604030504040204" pitchFamily="34" charset="0"/>
                        </a:rPr>
                        <a:t>         480,944.00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12329104"/>
                  </a:ext>
                </a:extLst>
              </a:tr>
            </a:tbl>
          </a:graphicData>
        </a:graphic>
      </p:graphicFrame>
    </p:spTree>
    <p:extLst>
      <p:ext uri="{BB962C8B-B14F-4D97-AF65-F5344CB8AC3E}">
        <p14:creationId xmlns:p14="http://schemas.microsoft.com/office/powerpoint/2010/main" val="2539620517"/>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showMasterSp="0">
  <p:cSld>
    <p:spTree>
      <p:nvGrpSpPr>
        <p:cNvPr id="1" name="Shape 72"/>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FB03A64E-9C09-4CA7-89E8-BA5268B2C67C}"/>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89</a:t>
            </a:fld>
            <a:endParaRPr lang="en"/>
          </a:p>
        </p:txBody>
      </p:sp>
      <p:graphicFrame>
        <p:nvGraphicFramePr>
          <p:cNvPr id="2" name="Table 1">
            <a:extLst>
              <a:ext uri="{FF2B5EF4-FFF2-40B4-BE49-F238E27FC236}">
                <a16:creationId xmlns:a16="http://schemas.microsoft.com/office/drawing/2014/main" id="{7F637FA3-6BB0-48B5-AD25-D1309B7C9034}"/>
              </a:ext>
            </a:extLst>
          </p:cNvPr>
          <p:cNvGraphicFramePr>
            <a:graphicFrameLocks noGrp="1"/>
          </p:cNvGraphicFramePr>
          <p:nvPr>
            <p:extLst>
              <p:ext uri="{D42A27DB-BD31-4B8C-83A1-F6EECF244321}">
                <p14:modId xmlns:p14="http://schemas.microsoft.com/office/powerpoint/2010/main" val="823671474"/>
              </p:ext>
            </p:extLst>
          </p:nvPr>
        </p:nvGraphicFramePr>
        <p:xfrm>
          <a:off x="125730" y="2050226"/>
          <a:ext cx="8721091" cy="3873783"/>
        </p:xfrm>
        <a:graphic>
          <a:graphicData uri="http://schemas.openxmlformats.org/drawingml/2006/table">
            <a:tbl>
              <a:tblPr/>
              <a:tblGrid>
                <a:gridCol w="922697">
                  <a:extLst>
                    <a:ext uri="{9D8B030D-6E8A-4147-A177-3AD203B41FA5}">
                      <a16:colId xmlns:a16="http://schemas.microsoft.com/office/drawing/2014/main" val="1028488647"/>
                    </a:ext>
                  </a:extLst>
                </a:gridCol>
                <a:gridCol w="443701">
                  <a:extLst>
                    <a:ext uri="{9D8B030D-6E8A-4147-A177-3AD203B41FA5}">
                      <a16:colId xmlns:a16="http://schemas.microsoft.com/office/drawing/2014/main" val="3715681739"/>
                    </a:ext>
                  </a:extLst>
                </a:gridCol>
                <a:gridCol w="277314">
                  <a:extLst>
                    <a:ext uri="{9D8B030D-6E8A-4147-A177-3AD203B41FA5}">
                      <a16:colId xmlns:a16="http://schemas.microsoft.com/office/drawing/2014/main" val="549032598"/>
                    </a:ext>
                  </a:extLst>
                </a:gridCol>
                <a:gridCol w="277314">
                  <a:extLst>
                    <a:ext uri="{9D8B030D-6E8A-4147-A177-3AD203B41FA5}">
                      <a16:colId xmlns:a16="http://schemas.microsoft.com/office/drawing/2014/main" val="3921341295"/>
                    </a:ext>
                  </a:extLst>
                </a:gridCol>
                <a:gridCol w="652106">
                  <a:extLst>
                    <a:ext uri="{9D8B030D-6E8A-4147-A177-3AD203B41FA5}">
                      <a16:colId xmlns:a16="http://schemas.microsoft.com/office/drawing/2014/main" val="3620644372"/>
                    </a:ext>
                  </a:extLst>
                </a:gridCol>
                <a:gridCol w="537821">
                  <a:extLst>
                    <a:ext uri="{9D8B030D-6E8A-4147-A177-3AD203B41FA5}">
                      <a16:colId xmlns:a16="http://schemas.microsoft.com/office/drawing/2014/main" val="3668980423"/>
                    </a:ext>
                  </a:extLst>
                </a:gridCol>
                <a:gridCol w="329477">
                  <a:extLst>
                    <a:ext uri="{9D8B030D-6E8A-4147-A177-3AD203B41FA5}">
                      <a16:colId xmlns:a16="http://schemas.microsoft.com/office/drawing/2014/main" val="1446530482"/>
                    </a:ext>
                  </a:extLst>
                </a:gridCol>
                <a:gridCol w="586498">
                  <a:extLst>
                    <a:ext uri="{9D8B030D-6E8A-4147-A177-3AD203B41FA5}">
                      <a16:colId xmlns:a16="http://schemas.microsoft.com/office/drawing/2014/main" val="3909016193"/>
                    </a:ext>
                  </a:extLst>
                </a:gridCol>
                <a:gridCol w="470593">
                  <a:extLst>
                    <a:ext uri="{9D8B030D-6E8A-4147-A177-3AD203B41FA5}">
                      <a16:colId xmlns:a16="http://schemas.microsoft.com/office/drawing/2014/main" val="3269482524"/>
                    </a:ext>
                  </a:extLst>
                </a:gridCol>
                <a:gridCol w="484039">
                  <a:extLst>
                    <a:ext uri="{9D8B030D-6E8A-4147-A177-3AD203B41FA5}">
                      <a16:colId xmlns:a16="http://schemas.microsoft.com/office/drawing/2014/main" val="2273762932"/>
                    </a:ext>
                  </a:extLst>
                </a:gridCol>
                <a:gridCol w="484039">
                  <a:extLst>
                    <a:ext uri="{9D8B030D-6E8A-4147-A177-3AD203B41FA5}">
                      <a16:colId xmlns:a16="http://schemas.microsoft.com/office/drawing/2014/main" val="2851076465"/>
                    </a:ext>
                  </a:extLst>
                </a:gridCol>
                <a:gridCol w="484039">
                  <a:extLst>
                    <a:ext uri="{9D8B030D-6E8A-4147-A177-3AD203B41FA5}">
                      <a16:colId xmlns:a16="http://schemas.microsoft.com/office/drawing/2014/main" val="907502936"/>
                    </a:ext>
                  </a:extLst>
                </a:gridCol>
                <a:gridCol w="557987">
                  <a:extLst>
                    <a:ext uri="{9D8B030D-6E8A-4147-A177-3AD203B41FA5}">
                      <a16:colId xmlns:a16="http://schemas.microsoft.com/office/drawing/2014/main" val="683092900"/>
                    </a:ext>
                  </a:extLst>
                </a:gridCol>
                <a:gridCol w="559669">
                  <a:extLst>
                    <a:ext uri="{9D8B030D-6E8A-4147-A177-3AD203B41FA5}">
                      <a16:colId xmlns:a16="http://schemas.microsoft.com/office/drawing/2014/main" val="187983482"/>
                    </a:ext>
                  </a:extLst>
                </a:gridCol>
                <a:gridCol w="571434">
                  <a:extLst>
                    <a:ext uri="{9D8B030D-6E8A-4147-A177-3AD203B41FA5}">
                      <a16:colId xmlns:a16="http://schemas.microsoft.com/office/drawing/2014/main" val="1090266748"/>
                    </a:ext>
                  </a:extLst>
                </a:gridCol>
                <a:gridCol w="571434">
                  <a:extLst>
                    <a:ext uri="{9D8B030D-6E8A-4147-A177-3AD203B41FA5}">
                      <a16:colId xmlns:a16="http://schemas.microsoft.com/office/drawing/2014/main" val="1161505854"/>
                    </a:ext>
                  </a:extLst>
                </a:gridCol>
                <a:gridCol w="510929">
                  <a:extLst>
                    <a:ext uri="{9D8B030D-6E8A-4147-A177-3AD203B41FA5}">
                      <a16:colId xmlns:a16="http://schemas.microsoft.com/office/drawing/2014/main" val="3536441642"/>
                    </a:ext>
                  </a:extLst>
                </a:gridCol>
              </a:tblGrid>
              <a:tr h="94263">
                <a:tc rowSpan="2">
                  <a:txBody>
                    <a:bodyPr/>
                    <a:lstStyle/>
                    <a:p>
                      <a:pPr algn="ctr" fontAlgn="b"/>
                      <a:r>
                        <a:rPr lang="en-US" sz="800" b="0" i="0" u="none" strike="noStrike">
                          <a:solidFill>
                            <a:srgbClr val="000000"/>
                          </a:solidFill>
                          <a:effectLst/>
                          <a:latin typeface="Tahoma" panose="020B0604030504040204" pitchFamily="34" charset="0"/>
                        </a:rPr>
                        <a:t>STAFF NAME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b"/>
                      <a:r>
                        <a:rPr lang="en-US" sz="800" b="0" i="0" u="none" strike="noStrike">
                          <a:solidFill>
                            <a:srgbClr val="000000"/>
                          </a:solidFill>
                          <a:effectLst/>
                          <a:latin typeface="Tahoma" panose="020B0604030504040204" pitchFamily="34" charset="0"/>
                        </a:rPr>
                        <a:t>STAFF NUMBER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b"/>
                      <a:r>
                        <a:rPr lang="en-US" sz="500" b="0" i="0" u="none" strike="noStrike">
                          <a:solidFill>
                            <a:srgbClr val="000000"/>
                          </a:solidFill>
                          <a:effectLst/>
                          <a:latin typeface="Tahoma" panose="020B0604030504040204" pitchFamily="34" charset="0"/>
                        </a:rPr>
                        <a:t>GRADE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ctr" fontAlgn="b"/>
                      <a:r>
                        <a:rPr lang="en-US" sz="500" b="0" i="0" u="none" strike="noStrike">
                          <a:solidFill>
                            <a:srgbClr val="000000"/>
                          </a:solidFill>
                          <a:effectLst/>
                          <a:latin typeface="Tahoma" panose="020B0604030504040204" pitchFamily="34" charset="0"/>
                        </a:rPr>
                        <a:t>BASIC</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8">
                  <a:txBody>
                    <a:bodyPr/>
                    <a:lstStyle/>
                    <a:p>
                      <a:pPr algn="ctr" fontAlgn="b"/>
                      <a:r>
                        <a:rPr lang="en-US" sz="500" b="0" i="0" u="none" strike="noStrike">
                          <a:solidFill>
                            <a:srgbClr val="000000"/>
                          </a:solidFill>
                          <a:effectLst/>
                          <a:latin typeface="Tahoma" panose="020B0604030504040204" pitchFamily="34" charset="0"/>
                        </a:rPr>
                        <a:t>TYPE(S) OF ALLOWANCES</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r>
                        <a:rPr lang="en-US" sz="5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5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5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5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11282438"/>
                  </a:ext>
                </a:extLst>
              </a:tr>
              <a:tr h="377053">
                <a:tc vMerge="1">
                  <a:txBody>
                    <a:bodyPr/>
                    <a:lstStyle/>
                    <a:p>
                      <a:endParaRPr lang="en-US"/>
                    </a:p>
                  </a:txBody>
                  <a:tcPr/>
                </a:tc>
                <a:tc vMerge="1">
                  <a:txBody>
                    <a:bodyPr/>
                    <a:lstStyle/>
                    <a:p>
                      <a:endParaRPr lang="en-US"/>
                    </a:p>
                  </a:txBody>
                  <a:tcPr/>
                </a:tc>
                <a:tc>
                  <a:txBody>
                    <a:bodyPr/>
                    <a:lstStyle/>
                    <a:p>
                      <a:pPr algn="ctr" fontAlgn="b"/>
                      <a:r>
                        <a:rPr lang="en-US" sz="800" b="0" i="0" u="none" strike="noStrike">
                          <a:solidFill>
                            <a:srgbClr val="000000"/>
                          </a:solidFill>
                          <a:effectLst/>
                          <a:latin typeface="Tahoma" panose="020B0604030504040204" pitchFamily="34" charset="0"/>
                        </a:rPr>
                        <a:t>LEVEL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STEP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SALARY</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Accom</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Transport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Househelp</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Calibri" panose="020F0502020204030204" pitchFamily="34" charset="0"/>
                        </a:rPr>
                        <a:t>Garden Boy</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Calibri" panose="020F0502020204030204" pitchFamily="34" charset="0"/>
                        </a:rPr>
                        <a:t>Utilities (Water, Phone Electricity)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Calibri" panose="020F0502020204030204" pitchFamily="34" charset="0"/>
                        </a:rPr>
                        <a:t>Entertainment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Calibri" panose="020F0502020204030204" pitchFamily="34" charset="0"/>
                        </a:rPr>
                        <a:t>Clothing</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Calibri" panose="020F0502020204030204" pitchFamily="34" charset="0"/>
                        </a:rPr>
                        <a:t>Security (Night /Day Watchman</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Other Allowances(Interium Premium (15%)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SS Govt Machinery All(20%)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SS Interium Support All.(18%)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dirty="0">
                          <a:solidFill>
                            <a:srgbClr val="000000"/>
                          </a:solidFill>
                          <a:effectLst/>
                          <a:latin typeface="Tahoma" panose="020B0604030504040204" pitchFamily="34" charset="0"/>
                        </a:rPr>
                        <a:t>Fuel</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77585457"/>
                  </a:ext>
                </a:extLst>
              </a:tr>
              <a:tr h="183814">
                <a:tc>
                  <a:txBody>
                    <a:bodyPr/>
                    <a:lstStyle/>
                    <a:p>
                      <a:pPr algn="l" fontAlgn="b"/>
                      <a:r>
                        <a:rPr lang="en-US" sz="800" b="0" i="0" u="none" strike="noStrike">
                          <a:solidFill>
                            <a:srgbClr val="000000"/>
                          </a:solidFill>
                          <a:effectLst/>
                          <a:latin typeface="Tahoma" panose="020B0604030504040204" pitchFamily="34" charset="0"/>
                        </a:rPr>
                        <a:t>Nketia Donkor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62341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24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         124,149.00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24,903.00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5,906.40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5,510.40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6,804.40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5,906.40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5,913.60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6,417.60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18,677.28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800" b="0" i="0" u="none" strike="noStrike">
                          <a:solidFill>
                            <a:srgbClr val="000000"/>
                          </a:solidFill>
                          <a:effectLst/>
                          <a:latin typeface="Tahoma" panose="020B0604030504040204" pitchFamily="34" charset="0"/>
                        </a:rPr>
                        <a:t>24,903.00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22,405.32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dirty="0">
                          <a:solidFill>
                            <a:srgbClr val="000000"/>
                          </a:solidFill>
                          <a:effectLst/>
                          <a:latin typeface="Tahoma" panose="020B0604030504040204" pitchFamily="34" charset="0"/>
                        </a:rPr>
                        <a:t>     22,873.20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54781374"/>
                  </a:ext>
                </a:extLst>
              </a:tr>
              <a:tr h="113116">
                <a:tc>
                  <a:txBody>
                    <a:bodyPr/>
                    <a:lstStyle/>
                    <a:p>
                      <a:pPr algn="l" fontAlgn="b"/>
                      <a:r>
                        <a:rPr lang="en-US" sz="800" b="0" i="0" u="none" strike="noStrike">
                          <a:solidFill>
                            <a:srgbClr val="000000"/>
                          </a:solidFill>
                          <a:effectLst/>
                          <a:latin typeface="Tahoma" panose="020B0604030504040204" pitchFamily="34" charset="0"/>
                        </a:rPr>
                        <a:t>David Togobo</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281410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18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53,443.00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8,016.45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10,688.60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9,619.74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dirty="0">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9526502"/>
                  </a:ext>
                </a:extLst>
              </a:tr>
              <a:tr h="89550">
                <a:tc>
                  <a:txBody>
                    <a:bodyPr/>
                    <a:lstStyle/>
                    <a:p>
                      <a:pPr algn="l" fontAlgn="b"/>
                      <a:r>
                        <a:rPr lang="en-US" sz="800" b="0" i="0" u="none" strike="noStrike">
                          <a:solidFill>
                            <a:srgbClr val="000000"/>
                          </a:solidFill>
                          <a:effectLst/>
                          <a:latin typeface="Tahoma" panose="020B0604030504040204" pitchFamily="34" charset="0"/>
                        </a:rPr>
                        <a:t>Rahinatu Adamu</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1332016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44,398.00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6,659.70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8,879.60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7,991.64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dirty="0">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83586207"/>
                  </a:ext>
                </a:extLst>
              </a:tr>
              <a:tr h="89550">
                <a:tc>
                  <a:txBody>
                    <a:bodyPr/>
                    <a:lstStyle/>
                    <a:p>
                      <a:pPr algn="l" fontAlgn="b"/>
                      <a:r>
                        <a:rPr lang="en-US" sz="800" b="0" i="0" u="none" strike="noStrike">
                          <a:solidFill>
                            <a:srgbClr val="000000"/>
                          </a:solidFill>
                          <a:effectLst/>
                          <a:latin typeface="Tahoma" panose="020B0604030504040204" pitchFamily="34" charset="0"/>
                        </a:rPr>
                        <a:t>Ebenezer Tetteh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1493053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42,926.00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6,438.90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8,585.20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7,726.68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dirty="0">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83623508"/>
                  </a:ext>
                </a:extLst>
              </a:tr>
              <a:tr h="89550">
                <a:tc>
                  <a:txBody>
                    <a:bodyPr/>
                    <a:lstStyle/>
                    <a:p>
                      <a:pPr algn="l" fontAlgn="b"/>
                      <a:r>
                        <a:rPr lang="en-US" sz="800" b="0" i="0" u="none" strike="noStrike">
                          <a:solidFill>
                            <a:srgbClr val="000000"/>
                          </a:solidFill>
                          <a:effectLst/>
                          <a:latin typeface="Tahoma" panose="020B0604030504040204" pitchFamily="34" charset="0"/>
                        </a:rPr>
                        <a:t>Bismark Asumadu</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1493063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41,503.00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6,225.45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8,300.60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7,470.54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dirty="0">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37977316"/>
                  </a:ext>
                </a:extLst>
              </a:tr>
              <a:tr h="89550">
                <a:tc>
                  <a:txBody>
                    <a:bodyPr/>
                    <a:lstStyle/>
                    <a:p>
                      <a:pPr algn="l" fontAlgn="b"/>
                      <a:r>
                        <a:rPr lang="en-US" sz="800" b="0" i="0" u="none" strike="noStrike">
                          <a:solidFill>
                            <a:srgbClr val="000000"/>
                          </a:solidFill>
                          <a:effectLst/>
                          <a:latin typeface="Tahoma" panose="020B0604030504040204" pitchFamily="34" charset="0"/>
                        </a:rPr>
                        <a:t>Sefa Appiah Korang</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1493056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42,926.00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6,438.90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8,585.20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7,726.68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dirty="0">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42834427"/>
                  </a:ext>
                </a:extLst>
              </a:tr>
              <a:tr h="89550">
                <a:tc>
                  <a:txBody>
                    <a:bodyPr/>
                    <a:lstStyle/>
                    <a:p>
                      <a:pPr algn="l" fontAlgn="b"/>
                      <a:r>
                        <a:rPr lang="en-US" sz="800" b="0" i="0" u="none" strike="noStrike">
                          <a:solidFill>
                            <a:srgbClr val="000000"/>
                          </a:solidFill>
                          <a:effectLst/>
                          <a:latin typeface="Tahoma" panose="020B0604030504040204" pitchFamily="34" charset="0"/>
                        </a:rPr>
                        <a:t>Vincentia Asare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1499826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42,926.00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6,438.90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8,585.20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7,726.68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dirty="0">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41335769"/>
                  </a:ext>
                </a:extLst>
              </a:tr>
              <a:tr h="89550">
                <a:tc>
                  <a:txBody>
                    <a:bodyPr/>
                    <a:lstStyle/>
                    <a:p>
                      <a:pPr algn="l" fontAlgn="b"/>
                      <a:r>
                        <a:rPr lang="en-US" sz="800" b="0" i="0" u="none" strike="noStrike">
                          <a:solidFill>
                            <a:srgbClr val="000000"/>
                          </a:solidFill>
                          <a:effectLst/>
                          <a:latin typeface="Tahoma" panose="020B0604030504040204" pitchFamily="34" charset="0"/>
                        </a:rPr>
                        <a:t>Edith Amenyah</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1503896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41,503.00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6,225.45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8,300.60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7,470.54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dirty="0">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2766411"/>
                  </a:ext>
                </a:extLst>
              </a:tr>
              <a:tr h="89550">
                <a:tc>
                  <a:txBody>
                    <a:bodyPr/>
                    <a:lstStyle/>
                    <a:p>
                      <a:pPr algn="l" fontAlgn="b"/>
                      <a:r>
                        <a:rPr lang="en-US" sz="800" b="0" i="0" u="none" strike="noStrike">
                          <a:solidFill>
                            <a:srgbClr val="000000"/>
                          </a:solidFill>
                          <a:effectLst/>
                          <a:latin typeface="Tahoma" panose="020B0604030504040204" pitchFamily="34" charset="0"/>
                        </a:rPr>
                        <a:t>Maxwell Asare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1532913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41,503.00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6,225.45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8,300.60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7,470.54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dirty="0">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16313786"/>
                  </a:ext>
                </a:extLst>
              </a:tr>
              <a:tr h="89550">
                <a:tc>
                  <a:txBody>
                    <a:bodyPr/>
                    <a:lstStyle/>
                    <a:p>
                      <a:pPr algn="l" fontAlgn="b"/>
                      <a:r>
                        <a:rPr lang="en-US" sz="800" b="0" i="0" u="none" strike="noStrike">
                          <a:solidFill>
                            <a:srgbClr val="000000"/>
                          </a:solidFill>
                          <a:effectLst/>
                          <a:latin typeface="Tahoma" panose="020B0604030504040204" pitchFamily="34" charset="0"/>
                        </a:rPr>
                        <a:t>Esther Ati Atatoga</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1534369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          42,926.00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6,438.90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8,585.20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7,726.68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dirty="0">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89278605"/>
                  </a:ext>
                </a:extLst>
              </a:tr>
              <a:tr h="89550">
                <a:tc>
                  <a:txBody>
                    <a:bodyPr/>
                    <a:lstStyle/>
                    <a:p>
                      <a:pPr algn="l" fontAlgn="b"/>
                      <a:r>
                        <a:rPr lang="en-US" sz="800" b="0" i="0" u="none" strike="noStrike">
                          <a:solidFill>
                            <a:srgbClr val="000000"/>
                          </a:solidFill>
                          <a:effectLst/>
                          <a:latin typeface="Tahoma" panose="020B0604030504040204" pitchFamily="34" charset="0"/>
                        </a:rPr>
                        <a:t>Love Gyebi</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912500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18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          51,672.00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7,750.80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10,334.40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9,300.96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dirty="0">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92897043"/>
                  </a:ext>
                </a:extLst>
              </a:tr>
              <a:tr h="89550">
                <a:tc>
                  <a:txBody>
                    <a:bodyPr/>
                    <a:lstStyle/>
                    <a:p>
                      <a:pPr algn="l" fontAlgn="b"/>
                      <a:r>
                        <a:rPr lang="en-US" sz="800" b="0" i="0" u="none" strike="noStrike">
                          <a:solidFill>
                            <a:srgbClr val="000000"/>
                          </a:solidFill>
                          <a:effectLst/>
                          <a:latin typeface="Tahoma" panose="020B0604030504040204" pitchFamily="34" charset="0"/>
                        </a:rPr>
                        <a:t>Mary Prempeh</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1413159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41,503.00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dirty="0">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6,225.45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8,300.60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7,470.54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dirty="0">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72576800"/>
                  </a:ext>
                </a:extLst>
              </a:tr>
              <a:tr h="89550">
                <a:tc>
                  <a:txBody>
                    <a:bodyPr/>
                    <a:lstStyle/>
                    <a:p>
                      <a:pPr algn="l" fontAlgn="b"/>
                      <a:r>
                        <a:rPr lang="en-US" sz="800" b="0" i="0" u="none" strike="noStrike">
                          <a:solidFill>
                            <a:srgbClr val="000000"/>
                          </a:solidFill>
                          <a:effectLst/>
                          <a:latin typeface="Tahoma" panose="020B0604030504040204" pitchFamily="34" charset="0"/>
                        </a:rPr>
                        <a:t>Sarah Amoakwah</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1358722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15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39,456.00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5,918.40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7,891.20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7,102.08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dirty="0">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87305424"/>
                  </a:ext>
                </a:extLst>
              </a:tr>
            </a:tbl>
          </a:graphicData>
        </a:graphic>
      </p:graphicFrame>
      <p:sp>
        <p:nvSpPr>
          <p:cNvPr id="7" name="TextBox 6">
            <a:extLst>
              <a:ext uri="{FF2B5EF4-FFF2-40B4-BE49-F238E27FC236}">
                <a16:creationId xmlns:a16="http://schemas.microsoft.com/office/drawing/2014/main" id="{2D6D2387-040B-4354-B5F8-58311CF2D32C}"/>
              </a:ext>
            </a:extLst>
          </p:cNvPr>
          <p:cNvSpPr txBox="1"/>
          <p:nvPr/>
        </p:nvSpPr>
        <p:spPr>
          <a:xfrm>
            <a:off x="1725930" y="740950"/>
            <a:ext cx="5829300" cy="769441"/>
          </a:xfrm>
          <a:prstGeom prst="rect">
            <a:avLst/>
          </a:prstGeom>
          <a:noFill/>
        </p:spPr>
        <p:txBody>
          <a:bodyPr wrap="square">
            <a:spAutoFit/>
          </a:bodyPr>
          <a:lstStyle/>
          <a:p>
            <a:r>
              <a:rPr kumimoji="0" lang="en-US" sz="16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COMPENSATION OF EMPLOYEES - </a:t>
            </a:r>
            <a:r>
              <a:rPr lang="en-US" sz="1600" b="1" dirty="0">
                <a:solidFill>
                  <a:srgbClr val="4285F4"/>
                </a:solidFill>
                <a:latin typeface="Tahoma" panose="020B0604030504040204" pitchFamily="34" charset="0"/>
              </a:rPr>
              <a:t>ALLOWANCES</a:t>
            </a:r>
            <a:b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br>
            <a:b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br>
            <a: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           DEPARTMENT : CENTRAL ADMINISTRATION</a:t>
            </a:r>
            <a:endParaRPr lang="en-US" dirty="0"/>
          </a:p>
        </p:txBody>
      </p:sp>
    </p:spTree>
    <p:extLst>
      <p:ext uri="{BB962C8B-B14F-4D97-AF65-F5344CB8AC3E}">
        <p14:creationId xmlns:p14="http://schemas.microsoft.com/office/powerpoint/2010/main" val="2885581532"/>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showMasterSp="0">
  <p:cSld>
    <p:spTree>
      <p:nvGrpSpPr>
        <p:cNvPr id="1" name="Shape 72"/>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FB03A64E-9C09-4CA7-89E8-BA5268B2C67C}"/>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90</a:t>
            </a:fld>
            <a:endParaRPr lang="en"/>
          </a:p>
        </p:txBody>
      </p:sp>
      <p:graphicFrame>
        <p:nvGraphicFramePr>
          <p:cNvPr id="3" name="Table 2">
            <a:extLst>
              <a:ext uri="{FF2B5EF4-FFF2-40B4-BE49-F238E27FC236}">
                <a16:creationId xmlns:a16="http://schemas.microsoft.com/office/drawing/2014/main" id="{74EB70E1-FD8F-4A85-8DCC-EC6AF03025FE}"/>
              </a:ext>
            </a:extLst>
          </p:cNvPr>
          <p:cNvGraphicFramePr>
            <a:graphicFrameLocks noGrp="1"/>
          </p:cNvGraphicFramePr>
          <p:nvPr>
            <p:extLst>
              <p:ext uri="{D42A27DB-BD31-4B8C-83A1-F6EECF244321}">
                <p14:modId xmlns:p14="http://schemas.microsoft.com/office/powerpoint/2010/main" val="3964320427"/>
              </p:ext>
            </p:extLst>
          </p:nvPr>
        </p:nvGraphicFramePr>
        <p:xfrm>
          <a:off x="628649" y="2090852"/>
          <a:ext cx="7886701" cy="4389120"/>
        </p:xfrm>
        <a:graphic>
          <a:graphicData uri="http://schemas.openxmlformats.org/drawingml/2006/table">
            <a:tbl>
              <a:tblPr/>
              <a:tblGrid>
                <a:gridCol w="861480">
                  <a:extLst>
                    <a:ext uri="{9D8B030D-6E8A-4147-A177-3AD203B41FA5}">
                      <a16:colId xmlns:a16="http://schemas.microsoft.com/office/drawing/2014/main" val="3242051886"/>
                    </a:ext>
                  </a:extLst>
                </a:gridCol>
                <a:gridCol w="414263">
                  <a:extLst>
                    <a:ext uri="{9D8B030D-6E8A-4147-A177-3AD203B41FA5}">
                      <a16:colId xmlns:a16="http://schemas.microsoft.com/office/drawing/2014/main" val="2913053167"/>
                    </a:ext>
                  </a:extLst>
                </a:gridCol>
                <a:gridCol w="258915">
                  <a:extLst>
                    <a:ext uri="{9D8B030D-6E8A-4147-A177-3AD203B41FA5}">
                      <a16:colId xmlns:a16="http://schemas.microsoft.com/office/drawing/2014/main" val="1642904659"/>
                    </a:ext>
                  </a:extLst>
                </a:gridCol>
                <a:gridCol w="258915">
                  <a:extLst>
                    <a:ext uri="{9D8B030D-6E8A-4147-A177-3AD203B41FA5}">
                      <a16:colId xmlns:a16="http://schemas.microsoft.com/office/drawing/2014/main" val="4036553370"/>
                    </a:ext>
                  </a:extLst>
                </a:gridCol>
                <a:gridCol w="608842">
                  <a:extLst>
                    <a:ext uri="{9D8B030D-6E8A-4147-A177-3AD203B41FA5}">
                      <a16:colId xmlns:a16="http://schemas.microsoft.com/office/drawing/2014/main" val="2371087987"/>
                    </a:ext>
                  </a:extLst>
                </a:gridCol>
                <a:gridCol w="502138">
                  <a:extLst>
                    <a:ext uri="{9D8B030D-6E8A-4147-A177-3AD203B41FA5}">
                      <a16:colId xmlns:a16="http://schemas.microsoft.com/office/drawing/2014/main" val="3699683012"/>
                    </a:ext>
                  </a:extLst>
                </a:gridCol>
                <a:gridCol w="276176">
                  <a:extLst>
                    <a:ext uri="{9D8B030D-6E8A-4147-A177-3AD203B41FA5}">
                      <a16:colId xmlns:a16="http://schemas.microsoft.com/office/drawing/2014/main" val="2280603998"/>
                    </a:ext>
                  </a:extLst>
                </a:gridCol>
                <a:gridCol w="428386">
                  <a:extLst>
                    <a:ext uri="{9D8B030D-6E8A-4147-A177-3AD203B41FA5}">
                      <a16:colId xmlns:a16="http://schemas.microsoft.com/office/drawing/2014/main" val="2529156730"/>
                    </a:ext>
                  </a:extLst>
                </a:gridCol>
                <a:gridCol w="433094">
                  <a:extLst>
                    <a:ext uri="{9D8B030D-6E8A-4147-A177-3AD203B41FA5}">
                      <a16:colId xmlns:a16="http://schemas.microsoft.com/office/drawing/2014/main" val="1885705091"/>
                    </a:ext>
                  </a:extLst>
                </a:gridCol>
                <a:gridCol w="439371">
                  <a:extLst>
                    <a:ext uri="{9D8B030D-6E8A-4147-A177-3AD203B41FA5}">
                      <a16:colId xmlns:a16="http://schemas.microsoft.com/office/drawing/2014/main" val="2838714023"/>
                    </a:ext>
                  </a:extLst>
                </a:gridCol>
                <a:gridCol w="451924">
                  <a:extLst>
                    <a:ext uri="{9D8B030D-6E8A-4147-A177-3AD203B41FA5}">
                      <a16:colId xmlns:a16="http://schemas.microsoft.com/office/drawing/2014/main" val="493916606"/>
                    </a:ext>
                  </a:extLst>
                </a:gridCol>
                <a:gridCol w="447216">
                  <a:extLst>
                    <a:ext uri="{9D8B030D-6E8A-4147-A177-3AD203B41FA5}">
                      <a16:colId xmlns:a16="http://schemas.microsoft.com/office/drawing/2014/main" val="116079525"/>
                    </a:ext>
                  </a:extLst>
                </a:gridCol>
                <a:gridCol w="451924">
                  <a:extLst>
                    <a:ext uri="{9D8B030D-6E8A-4147-A177-3AD203B41FA5}">
                      <a16:colId xmlns:a16="http://schemas.microsoft.com/office/drawing/2014/main" val="2256106133"/>
                    </a:ext>
                  </a:extLst>
                </a:gridCol>
                <a:gridCol w="522537">
                  <a:extLst>
                    <a:ext uri="{9D8B030D-6E8A-4147-A177-3AD203B41FA5}">
                      <a16:colId xmlns:a16="http://schemas.microsoft.com/office/drawing/2014/main" val="1026593716"/>
                    </a:ext>
                  </a:extLst>
                </a:gridCol>
                <a:gridCol w="520968">
                  <a:extLst>
                    <a:ext uri="{9D8B030D-6E8A-4147-A177-3AD203B41FA5}">
                      <a16:colId xmlns:a16="http://schemas.microsoft.com/office/drawing/2014/main" val="972862429"/>
                    </a:ext>
                  </a:extLst>
                </a:gridCol>
                <a:gridCol w="533521">
                  <a:extLst>
                    <a:ext uri="{9D8B030D-6E8A-4147-A177-3AD203B41FA5}">
                      <a16:colId xmlns:a16="http://schemas.microsoft.com/office/drawing/2014/main" val="352685378"/>
                    </a:ext>
                  </a:extLst>
                </a:gridCol>
                <a:gridCol w="477031">
                  <a:extLst>
                    <a:ext uri="{9D8B030D-6E8A-4147-A177-3AD203B41FA5}">
                      <a16:colId xmlns:a16="http://schemas.microsoft.com/office/drawing/2014/main" val="2064744601"/>
                    </a:ext>
                  </a:extLst>
                </a:gridCol>
              </a:tblGrid>
              <a:tr h="89550">
                <a:tc>
                  <a:txBody>
                    <a:bodyPr/>
                    <a:lstStyle/>
                    <a:p>
                      <a:pPr algn="l" fontAlgn="b"/>
                      <a:r>
                        <a:rPr lang="en-US" sz="800" b="0" i="0" u="none" strike="noStrike">
                          <a:solidFill>
                            <a:srgbClr val="000000"/>
                          </a:solidFill>
                          <a:effectLst/>
                          <a:latin typeface="Tahoma" panose="020B0604030504040204" pitchFamily="34" charset="0"/>
                        </a:rPr>
                        <a:t>Elisha Kwasi Anning</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1503898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41,503.00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6,225.45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8,300.60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7,470.54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97884578"/>
                  </a:ext>
                </a:extLst>
              </a:tr>
              <a:tr h="89550">
                <a:tc>
                  <a:txBody>
                    <a:bodyPr/>
                    <a:lstStyle/>
                    <a:p>
                      <a:pPr algn="l" fontAlgn="b"/>
                      <a:r>
                        <a:rPr lang="en-US" sz="800" b="0" i="0" u="none" strike="noStrike">
                          <a:solidFill>
                            <a:srgbClr val="000000"/>
                          </a:solidFill>
                          <a:effectLst/>
                          <a:latin typeface="Tahoma" panose="020B0604030504040204" pitchFamily="34" charset="0"/>
                        </a:rPr>
                        <a:t>Samuel Bredu</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1501553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15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36,884.00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5,532.60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7,376.80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6,639.12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39928468"/>
                  </a:ext>
                </a:extLst>
              </a:tr>
              <a:tr h="89550">
                <a:tc>
                  <a:txBody>
                    <a:bodyPr/>
                    <a:lstStyle/>
                    <a:p>
                      <a:pPr algn="l" fontAlgn="b"/>
                      <a:r>
                        <a:rPr lang="en-US" sz="800" b="0" i="0" u="none" strike="noStrike">
                          <a:solidFill>
                            <a:srgbClr val="000000"/>
                          </a:solidFill>
                          <a:effectLst/>
                          <a:latin typeface="Tahoma" panose="020B0604030504040204" pitchFamily="34" charset="0"/>
                        </a:rPr>
                        <a:t>Nartey Teye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845823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15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38,797.00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5,819.55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7,759.40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6,983.46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52880568"/>
                  </a:ext>
                </a:extLst>
              </a:tr>
              <a:tr h="89550">
                <a:tc>
                  <a:txBody>
                    <a:bodyPr/>
                    <a:lstStyle/>
                    <a:p>
                      <a:pPr algn="l" fontAlgn="b"/>
                      <a:r>
                        <a:rPr lang="en-US" sz="800" b="0" i="0" u="none" strike="noStrike">
                          <a:solidFill>
                            <a:srgbClr val="000000"/>
                          </a:solidFill>
                          <a:effectLst/>
                          <a:latin typeface="Tahoma" panose="020B0604030504040204" pitchFamily="34" charset="0"/>
                        </a:rPr>
                        <a:t>Francis Gbetey</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891603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11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23,795.00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3,569.25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4,759.00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4,283.10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9763413"/>
                  </a:ext>
                </a:extLst>
              </a:tr>
              <a:tr h="89550">
                <a:tc>
                  <a:txBody>
                    <a:bodyPr/>
                    <a:lstStyle/>
                    <a:p>
                      <a:pPr algn="l" fontAlgn="b"/>
                      <a:r>
                        <a:rPr lang="en-US" sz="800" b="0" i="0" u="none" strike="noStrike">
                          <a:solidFill>
                            <a:srgbClr val="000000"/>
                          </a:solidFill>
                          <a:effectLst/>
                          <a:latin typeface="Tahoma" panose="020B0604030504040204" pitchFamily="34" charset="0"/>
                        </a:rPr>
                        <a:t>Tetteh Regina Mamle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1536193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15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36,884.00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5,532.60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7,376.80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6,639.12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88113980"/>
                  </a:ext>
                </a:extLst>
              </a:tr>
              <a:tr h="89550">
                <a:tc>
                  <a:txBody>
                    <a:bodyPr/>
                    <a:lstStyle/>
                    <a:p>
                      <a:pPr algn="l" fontAlgn="b"/>
                      <a:r>
                        <a:rPr lang="en-US" sz="800" b="0" i="0" u="none" strike="noStrike">
                          <a:solidFill>
                            <a:srgbClr val="000000"/>
                          </a:solidFill>
                          <a:effectLst/>
                          <a:latin typeface="Tahoma" panose="020B0604030504040204" pitchFamily="34" charset="0"/>
                        </a:rPr>
                        <a:t>Daniel Akukorku</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1608182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15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36,884.00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5,532.60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7,376.80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6,639.12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84784550"/>
                  </a:ext>
                </a:extLst>
              </a:tr>
              <a:tr h="89550">
                <a:tc>
                  <a:txBody>
                    <a:bodyPr/>
                    <a:lstStyle/>
                    <a:p>
                      <a:pPr algn="l" fontAlgn="b"/>
                      <a:r>
                        <a:rPr lang="en-US" sz="800" b="0" i="0" u="none" strike="noStrike">
                          <a:solidFill>
                            <a:srgbClr val="000000"/>
                          </a:solidFill>
                          <a:effectLst/>
                          <a:latin typeface="Tahoma" panose="020B0604030504040204" pitchFamily="34" charset="0"/>
                        </a:rPr>
                        <a:t>Albert Abbey</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1409605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43,656.00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6,548.40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8,731.20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7,858.08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43026519"/>
                  </a:ext>
                </a:extLst>
              </a:tr>
              <a:tr h="89550">
                <a:tc>
                  <a:txBody>
                    <a:bodyPr/>
                    <a:lstStyle/>
                    <a:p>
                      <a:pPr algn="l" fontAlgn="b"/>
                      <a:r>
                        <a:rPr lang="en-US" sz="800" b="0" i="0" u="none" strike="noStrike">
                          <a:solidFill>
                            <a:srgbClr val="000000"/>
                          </a:solidFill>
                          <a:effectLst/>
                          <a:latin typeface="Tahoma" panose="020B0604030504040204" pitchFamily="34" charset="0"/>
                        </a:rPr>
                        <a:t>AgnesAdzo Agbobada</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1563059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41,503.00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6,225.45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8,300.60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7,470.54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51876355"/>
                  </a:ext>
                </a:extLst>
              </a:tr>
              <a:tr h="89550">
                <a:tc>
                  <a:txBody>
                    <a:bodyPr/>
                    <a:lstStyle/>
                    <a:p>
                      <a:pPr algn="l" fontAlgn="b"/>
                      <a:r>
                        <a:rPr lang="en-US" sz="800" b="0" i="0" u="none" strike="noStrike">
                          <a:solidFill>
                            <a:srgbClr val="000000"/>
                          </a:solidFill>
                          <a:effectLst/>
                          <a:latin typeface="Tahoma" panose="020B0604030504040204" pitchFamily="34" charset="0"/>
                        </a:rPr>
                        <a:t>Joyceln Owusu</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1101130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19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54,352.00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8,152.80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10,870.40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9,783.36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07932512"/>
                  </a:ext>
                </a:extLst>
              </a:tr>
              <a:tr h="89550">
                <a:tc>
                  <a:txBody>
                    <a:bodyPr/>
                    <a:lstStyle/>
                    <a:p>
                      <a:pPr algn="l" fontAlgn="b"/>
                      <a:r>
                        <a:rPr lang="en-US" sz="800" b="0" i="0" u="none" strike="noStrike">
                          <a:solidFill>
                            <a:srgbClr val="000000"/>
                          </a:solidFill>
                          <a:effectLst/>
                          <a:latin typeface="Tahoma" panose="020B0604030504040204" pitchFamily="34" charset="0"/>
                        </a:rPr>
                        <a:t>Elvis Prince Kofi-Tio</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865563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18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53,443.00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8,016.45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10,688.60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9,619.74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93427027"/>
                  </a:ext>
                </a:extLst>
              </a:tr>
              <a:tr h="89550">
                <a:tc>
                  <a:txBody>
                    <a:bodyPr/>
                    <a:lstStyle/>
                    <a:p>
                      <a:pPr algn="l" fontAlgn="b"/>
                      <a:r>
                        <a:rPr lang="en-US" sz="800" b="0" i="0" u="none" strike="noStrike">
                          <a:solidFill>
                            <a:srgbClr val="000000"/>
                          </a:solidFill>
                          <a:effectLst/>
                          <a:latin typeface="Tahoma" panose="020B0604030504040204" pitchFamily="34" charset="0"/>
                        </a:rPr>
                        <a:t>John Afanu</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1413160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43,656.00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6,548.40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8,731.20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7,858.08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27805999"/>
                  </a:ext>
                </a:extLst>
              </a:tr>
              <a:tr h="89550">
                <a:tc>
                  <a:txBody>
                    <a:bodyPr/>
                    <a:lstStyle/>
                    <a:p>
                      <a:pPr algn="l" fontAlgn="b"/>
                      <a:r>
                        <a:rPr lang="en-US" sz="800" b="0" i="0" u="none" strike="noStrike">
                          <a:solidFill>
                            <a:srgbClr val="000000"/>
                          </a:solidFill>
                          <a:effectLst/>
                          <a:latin typeface="Tahoma" panose="020B0604030504040204" pitchFamily="34" charset="0"/>
                        </a:rPr>
                        <a:t>Regina Makafui Owulaku</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1539116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41,503.00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6,225.45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8,300.60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7,470.54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20470394"/>
                  </a:ext>
                </a:extLst>
              </a:tr>
              <a:tr h="89550">
                <a:tc>
                  <a:txBody>
                    <a:bodyPr/>
                    <a:lstStyle/>
                    <a:p>
                      <a:pPr algn="l" fontAlgn="b"/>
                      <a:r>
                        <a:rPr lang="en-US" sz="800" b="0" i="0" u="none" strike="noStrike">
                          <a:solidFill>
                            <a:srgbClr val="000000"/>
                          </a:solidFill>
                          <a:effectLst/>
                          <a:latin typeface="Tahoma" panose="020B0604030504040204" pitchFamily="34" charset="0"/>
                        </a:rPr>
                        <a:t>Lydia Awudi</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1547967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15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36,884.00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5,532.60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7,376.80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6,639.12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36467792"/>
                  </a:ext>
                </a:extLst>
              </a:tr>
              <a:tr h="89550">
                <a:tc>
                  <a:txBody>
                    <a:bodyPr/>
                    <a:lstStyle/>
                    <a:p>
                      <a:pPr algn="l" fontAlgn="b"/>
                      <a:r>
                        <a:rPr lang="en-US" sz="800" b="0" i="0" u="none" strike="noStrike">
                          <a:solidFill>
                            <a:srgbClr val="000000"/>
                          </a:solidFill>
                          <a:effectLst/>
                          <a:latin typeface="Tahoma" panose="020B0604030504040204" pitchFamily="34" charset="0"/>
                        </a:rPr>
                        <a:t>Benedicta Atsupe Kudohia</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1540469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41,503.00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6,225.45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8,300.60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7,470.54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04985697"/>
                  </a:ext>
                </a:extLst>
              </a:tr>
              <a:tr h="89550">
                <a:tc>
                  <a:txBody>
                    <a:bodyPr/>
                    <a:lstStyle/>
                    <a:p>
                      <a:pPr algn="l" fontAlgn="b"/>
                      <a:r>
                        <a:rPr lang="en-US" sz="800" b="0" i="0" u="none" strike="noStrike">
                          <a:solidFill>
                            <a:srgbClr val="000000"/>
                          </a:solidFill>
                          <a:effectLst/>
                          <a:latin typeface="Tahoma" panose="020B0604030504040204" pitchFamily="34" charset="0"/>
                        </a:rPr>
                        <a:t>Solomon Kweku Donkor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1556969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800" b="0" i="0" u="none" strike="noStrike">
                          <a:solidFill>
                            <a:srgbClr val="000000"/>
                          </a:solidFill>
                          <a:effectLst/>
                          <a:latin typeface="Tahoma" panose="020B0604030504040204" pitchFamily="34" charset="0"/>
                        </a:rPr>
                        <a:t>2</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41,503.00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6,225.45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8,300.60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7,470.54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31233807"/>
                  </a:ext>
                </a:extLst>
              </a:tr>
              <a:tr h="89550">
                <a:tc>
                  <a:txBody>
                    <a:bodyPr/>
                    <a:lstStyle/>
                    <a:p>
                      <a:pPr algn="l" fontAlgn="b"/>
                      <a:r>
                        <a:rPr lang="en-US" sz="800" b="0" i="0" u="none" strike="noStrike">
                          <a:solidFill>
                            <a:srgbClr val="000000"/>
                          </a:solidFill>
                          <a:effectLst/>
                          <a:latin typeface="Tahoma" panose="020B0604030504040204" pitchFamily="34" charset="0"/>
                        </a:rPr>
                        <a:t>Gabriel Nyadzi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60417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18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800" b="0" i="0" u="none" strike="noStrike">
                          <a:solidFill>
                            <a:srgbClr val="000000"/>
                          </a:solidFill>
                          <a:effectLst/>
                          <a:latin typeface="Tahoma" panose="020B0604030504040204" pitchFamily="34" charset="0"/>
                        </a:rPr>
                        <a:t>3</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51,672.00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7,750.80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10,334.40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9,300.96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2485951"/>
                  </a:ext>
                </a:extLst>
              </a:tr>
              <a:tr h="89550">
                <a:tc>
                  <a:txBody>
                    <a:bodyPr/>
                    <a:lstStyle/>
                    <a:p>
                      <a:pPr algn="l" fontAlgn="b"/>
                      <a:r>
                        <a:rPr lang="en-US" sz="800" b="0" i="0" u="none" strike="noStrike">
                          <a:solidFill>
                            <a:srgbClr val="000000"/>
                          </a:solidFill>
                          <a:effectLst/>
                          <a:latin typeface="Tahoma" panose="020B0604030504040204" pitchFamily="34" charset="0"/>
                        </a:rPr>
                        <a:t>Kingsley Danso Sarpong</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1327328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15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800" b="0" i="0" u="none" strike="noStrike">
                          <a:solidFill>
                            <a:srgbClr val="000000"/>
                          </a:solidFill>
                          <a:effectLst/>
                          <a:latin typeface="Tahoma" panose="020B0604030504040204" pitchFamily="34" charset="0"/>
                        </a:rPr>
                        <a:t>3</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37,511.00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5,626.65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7,502.20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6,751.98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94118602"/>
                  </a:ext>
                </a:extLst>
              </a:tr>
              <a:tr h="89550">
                <a:tc>
                  <a:txBody>
                    <a:bodyPr/>
                    <a:lstStyle/>
                    <a:p>
                      <a:pPr algn="l" fontAlgn="b"/>
                      <a:r>
                        <a:rPr lang="en-US" sz="800" b="0" i="0" u="none" strike="noStrike" dirty="0">
                          <a:solidFill>
                            <a:srgbClr val="000000"/>
                          </a:solidFill>
                          <a:effectLst/>
                          <a:latin typeface="Tahoma" panose="020B0604030504040204" pitchFamily="34" charset="0"/>
                        </a:rPr>
                        <a:t>Lorraine </a:t>
                      </a:r>
                      <a:r>
                        <a:rPr lang="en-US" sz="800" b="0" i="0" u="none" strike="noStrike" dirty="0" err="1">
                          <a:solidFill>
                            <a:srgbClr val="000000"/>
                          </a:solidFill>
                          <a:effectLst/>
                          <a:latin typeface="Tahoma" panose="020B0604030504040204" pitchFamily="34" charset="0"/>
                        </a:rPr>
                        <a:t>Ayele</a:t>
                      </a:r>
                      <a:r>
                        <a:rPr lang="en-US" sz="800" b="0" i="0" u="none" strike="noStrike" dirty="0">
                          <a:solidFill>
                            <a:srgbClr val="000000"/>
                          </a:solidFill>
                          <a:effectLst/>
                          <a:latin typeface="Tahoma" panose="020B0604030504040204" pitchFamily="34" charset="0"/>
                        </a:rPr>
                        <a:t> Commodore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dirty="0">
                          <a:solidFill>
                            <a:srgbClr val="000000"/>
                          </a:solidFill>
                          <a:effectLst/>
                          <a:latin typeface="Tahoma" panose="020B0604030504040204" pitchFamily="34" charset="0"/>
                        </a:rPr>
                        <a:t>1525460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dirty="0">
                          <a:solidFill>
                            <a:srgbClr val="000000"/>
                          </a:solidFill>
                          <a:effectLst/>
                          <a:latin typeface="Tahoma" panose="020B0604030504040204" pitchFamily="34" charset="0"/>
                        </a:rPr>
                        <a:t>15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800" b="0" i="0" u="none" strike="noStrike">
                          <a:solidFill>
                            <a:srgbClr val="000000"/>
                          </a:solidFill>
                          <a:effectLst/>
                          <a:latin typeface="Tahoma" panose="020B0604030504040204" pitchFamily="34" charset="0"/>
                        </a:rPr>
                        <a:t>4</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dirty="0">
                          <a:solidFill>
                            <a:srgbClr val="000000"/>
                          </a:solidFill>
                          <a:effectLst/>
                          <a:latin typeface="Tahoma" panose="020B0604030504040204" pitchFamily="34" charset="0"/>
                        </a:rPr>
                        <a:t>          38,148.00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dirty="0">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dirty="0">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dirty="0">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dirty="0">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dirty="0">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dirty="0">
                          <a:solidFill>
                            <a:srgbClr val="000000"/>
                          </a:solidFill>
                          <a:effectLst/>
                          <a:latin typeface="Tahoma" panose="020B0604030504040204" pitchFamily="34" charset="0"/>
                        </a:rPr>
                        <a:t>        5,722.20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dirty="0">
                          <a:solidFill>
                            <a:srgbClr val="000000"/>
                          </a:solidFill>
                          <a:effectLst/>
                          <a:latin typeface="Tahoma" panose="020B0604030504040204" pitchFamily="34" charset="0"/>
                        </a:rPr>
                        <a:t>        7,629.60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dirty="0">
                          <a:solidFill>
                            <a:srgbClr val="000000"/>
                          </a:solidFill>
                          <a:effectLst/>
                          <a:latin typeface="Tahoma" panose="020B0604030504040204" pitchFamily="34" charset="0"/>
                        </a:rPr>
                        <a:t>         6,866.64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dirty="0">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13694294"/>
                  </a:ext>
                </a:extLst>
              </a:tr>
            </a:tbl>
          </a:graphicData>
        </a:graphic>
      </p:graphicFrame>
      <p:sp>
        <p:nvSpPr>
          <p:cNvPr id="7" name="TextBox 6">
            <a:extLst>
              <a:ext uri="{FF2B5EF4-FFF2-40B4-BE49-F238E27FC236}">
                <a16:creationId xmlns:a16="http://schemas.microsoft.com/office/drawing/2014/main" id="{DFD0F982-5B3B-48E8-B80F-6C88E14DCFEC}"/>
              </a:ext>
            </a:extLst>
          </p:cNvPr>
          <p:cNvSpPr txBox="1"/>
          <p:nvPr/>
        </p:nvSpPr>
        <p:spPr>
          <a:xfrm>
            <a:off x="1623060" y="597396"/>
            <a:ext cx="5852160"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6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COMPENSATION OF EMPLOYEES - ALLOWANCES</a:t>
            </a:r>
            <a:b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br>
            <a:b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br>
            <a: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   DEPARTMENT : CENTRAL ADMINISTRATION (CONT’D)</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2863514815"/>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showMasterSp="0">
  <p:cSld>
    <p:spTree>
      <p:nvGrpSpPr>
        <p:cNvPr id="1" name="Shape 72"/>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FB03A64E-9C09-4CA7-89E8-BA5268B2C67C}"/>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91</a:t>
            </a:fld>
            <a:endParaRPr lang="en"/>
          </a:p>
        </p:txBody>
      </p:sp>
      <p:sp>
        <p:nvSpPr>
          <p:cNvPr id="7" name="TextBox 6">
            <a:extLst>
              <a:ext uri="{FF2B5EF4-FFF2-40B4-BE49-F238E27FC236}">
                <a16:creationId xmlns:a16="http://schemas.microsoft.com/office/drawing/2014/main" id="{DFD0F982-5B3B-48E8-B80F-6C88E14DCFEC}"/>
              </a:ext>
            </a:extLst>
          </p:cNvPr>
          <p:cNvSpPr txBox="1"/>
          <p:nvPr/>
        </p:nvSpPr>
        <p:spPr>
          <a:xfrm>
            <a:off x="1314450" y="368796"/>
            <a:ext cx="6526530"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6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      COMPENSATION OF EMPLOYEES - ALLOWANCES</a:t>
            </a:r>
            <a:b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br>
            <a:b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br>
            <a: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          DEPARTMENT : CENTRAL ADMINISTRATION (CONT’D)</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graphicFrame>
        <p:nvGraphicFramePr>
          <p:cNvPr id="2" name="Table 1">
            <a:extLst>
              <a:ext uri="{FF2B5EF4-FFF2-40B4-BE49-F238E27FC236}">
                <a16:creationId xmlns:a16="http://schemas.microsoft.com/office/drawing/2014/main" id="{2008EAB6-5673-4653-9064-73A8C35D66C5}"/>
              </a:ext>
            </a:extLst>
          </p:cNvPr>
          <p:cNvGraphicFramePr>
            <a:graphicFrameLocks noGrp="1"/>
          </p:cNvGraphicFramePr>
          <p:nvPr>
            <p:extLst>
              <p:ext uri="{D42A27DB-BD31-4B8C-83A1-F6EECF244321}">
                <p14:modId xmlns:p14="http://schemas.microsoft.com/office/powerpoint/2010/main" val="2734612195"/>
              </p:ext>
            </p:extLst>
          </p:nvPr>
        </p:nvGraphicFramePr>
        <p:xfrm>
          <a:off x="122841" y="1526857"/>
          <a:ext cx="8898318" cy="3169920"/>
        </p:xfrm>
        <a:graphic>
          <a:graphicData uri="http://schemas.openxmlformats.org/drawingml/2006/table">
            <a:tbl>
              <a:tblPr/>
              <a:tblGrid>
                <a:gridCol w="1054448">
                  <a:extLst>
                    <a:ext uri="{9D8B030D-6E8A-4147-A177-3AD203B41FA5}">
                      <a16:colId xmlns:a16="http://schemas.microsoft.com/office/drawing/2014/main" val="53387768"/>
                    </a:ext>
                  </a:extLst>
                </a:gridCol>
                <a:gridCol w="480060">
                  <a:extLst>
                    <a:ext uri="{9D8B030D-6E8A-4147-A177-3AD203B41FA5}">
                      <a16:colId xmlns:a16="http://schemas.microsoft.com/office/drawing/2014/main" val="507943079"/>
                    </a:ext>
                  </a:extLst>
                </a:gridCol>
                <a:gridCol w="285750">
                  <a:extLst>
                    <a:ext uri="{9D8B030D-6E8A-4147-A177-3AD203B41FA5}">
                      <a16:colId xmlns:a16="http://schemas.microsoft.com/office/drawing/2014/main" val="3369359099"/>
                    </a:ext>
                  </a:extLst>
                </a:gridCol>
                <a:gridCol w="240030">
                  <a:extLst>
                    <a:ext uri="{9D8B030D-6E8A-4147-A177-3AD203B41FA5}">
                      <a16:colId xmlns:a16="http://schemas.microsoft.com/office/drawing/2014/main" val="720755730"/>
                    </a:ext>
                  </a:extLst>
                </a:gridCol>
                <a:gridCol w="720090">
                  <a:extLst>
                    <a:ext uri="{9D8B030D-6E8A-4147-A177-3AD203B41FA5}">
                      <a16:colId xmlns:a16="http://schemas.microsoft.com/office/drawing/2014/main" val="867247912"/>
                    </a:ext>
                  </a:extLst>
                </a:gridCol>
                <a:gridCol w="662940">
                  <a:extLst>
                    <a:ext uri="{9D8B030D-6E8A-4147-A177-3AD203B41FA5}">
                      <a16:colId xmlns:a16="http://schemas.microsoft.com/office/drawing/2014/main" val="2216518978"/>
                    </a:ext>
                  </a:extLst>
                </a:gridCol>
                <a:gridCol w="194310">
                  <a:extLst>
                    <a:ext uri="{9D8B030D-6E8A-4147-A177-3AD203B41FA5}">
                      <a16:colId xmlns:a16="http://schemas.microsoft.com/office/drawing/2014/main" val="271264794"/>
                    </a:ext>
                  </a:extLst>
                </a:gridCol>
                <a:gridCol w="582930">
                  <a:extLst>
                    <a:ext uri="{9D8B030D-6E8A-4147-A177-3AD203B41FA5}">
                      <a16:colId xmlns:a16="http://schemas.microsoft.com/office/drawing/2014/main" val="1672540452"/>
                    </a:ext>
                  </a:extLst>
                </a:gridCol>
                <a:gridCol w="468630">
                  <a:extLst>
                    <a:ext uri="{9D8B030D-6E8A-4147-A177-3AD203B41FA5}">
                      <a16:colId xmlns:a16="http://schemas.microsoft.com/office/drawing/2014/main" val="3951264289"/>
                    </a:ext>
                  </a:extLst>
                </a:gridCol>
                <a:gridCol w="502920">
                  <a:extLst>
                    <a:ext uri="{9D8B030D-6E8A-4147-A177-3AD203B41FA5}">
                      <a16:colId xmlns:a16="http://schemas.microsoft.com/office/drawing/2014/main" val="3823878894"/>
                    </a:ext>
                  </a:extLst>
                </a:gridCol>
                <a:gridCol w="543680">
                  <a:extLst>
                    <a:ext uri="{9D8B030D-6E8A-4147-A177-3AD203B41FA5}">
                      <a16:colId xmlns:a16="http://schemas.microsoft.com/office/drawing/2014/main" val="1700728381"/>
                    </a:ext>
                  </a:extLst>
                </a:gridCol>
                <a:gridCol w="478916">
                  <a:extLst>
                    <a:ext uri="{9D8B030D-6E8A-4147-A177-3AD203B41FA5}">
                      <a16:colId xmlns:a16="http://schemas.microsoft.com/office/drawing/2014/main" val="2219643394"/>
                    </a:ext>
                  </a:extLst>
                </a:gridCol>
                <a:gridCol w="483958">
                  <a:extLst>
                    <a:ext uri="{9D8B030D-6E8A-4147-A177-3AD203B41FA5}">
                      <a16:colId xmlns:a16="http://schemas.microsoft.com/office/drawing/2014/main" val="3771562444"/>
                    </a:ext>
                  </a:extLst>
                </a:gridCol>
                <a:gridCol w="559576">
                  <a:extLst>
                    <a:ext uri="{9D8B030D-6E8A-4147-A177-3AD203B41FA5}">
                      <a16:colId xmlns:a16="http://schemas.microsoft.com/office/drawing/2014/main" val="285615100"/>
                    </a:ext>
                  </a:extLst>
                </a:gridCol>
                <a:gridCol w="557896">
                  <a:extLst>
                    <a:ext uri="{9D8B030D-6E8A-4147-A177-3AD203B41FA5}">
                      <a16:colId xmlns:a16="http://schemas.microsoft.com/office/drawing/2014/main" val="2570511057"/>
                    </a:ext>
                  </a:extLst>
                </a:gridCol>
                <a:gridCol w="571339">
                  <a:extLst>
                    <a:ext uri="{9D8B030D-6E8A-4147-A177-3AD203B41FA5}">
                      <a16:colId xmlns:a16="http://schemas.microsoft.com/office/drawing/2014/main" val="1129309475"/>
                    </a:ext>
                  </a:extLst>
                </a:gridCol>
                <a:gridCol w="510845">
                  <a:extLst>
                    <a:ext uri="{9D8B030D-6E8A-4147-A177-3AD203B41FA5}">
                      <a16:colId xmlns:a16="http://schemas.microsoft.com/office/drawing/2014/main" val="789133051"/>
                    </a:ext>
                  </a:extLst>
                </a:gridCol>
              </a:tblGrid>
              <a:tr h="89550">
                <a:tc>
                  <a:txBody>
                    <a:bodyPr/>
                    <a:lstStyle/>
                    <a:p>
                      <a:pPr algn="l" fontAlgn="b"/>
                      <a:r>
                        <a:rPr lang="en-US" sz="800" b="0" i="0" u="none" strike="noStrike">
                          <a:solidFill>
                            <a:srgbClr val="000000"/>
                          </a:solidFill>
                          <a:effectLst/>
                          <a:latin typeface="Tahoma" panose="020B0604030504040204" pitchFamily="34" charset="0"/>
                        </a:rPr>
                        <a:t>Douglas Ankapong</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1506042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800" b="0" i="0" u="none" strike="noStrike">
                          <a:solidFill>
                            <a:srgbClr val="000000"/>
                          </a:solidFill>
                          <a:effectLst/>
                          <a:latin typeface="Tahoma" panose="020B0604030504040204" pitchFamily="34" charset="0"/>
                        </a:rPr>
                        <a:t>4</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42,926.00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dirty="0">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6,438.90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8,585.20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7,726.68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89970241"/>
                  </a:ext>
                </a:extLst>
              </a:tr>
              <a:tr h="89550">
                <a:tc>
                  <a:txBody>
                    <a:bodyPr/>
                    <a:lstStyle/>
                    <a:p>
                      <a:pPr algn="l" fontAlgn="b"/>
                      <a:r>
                        <a:rPr lang="en-US" sz="800" b="0" i="0" u="none" strike="noStrike">
                          <a:solidFill>
                            <a:srgbClr val="000000"/>
                          </a:solidFill>
                          <a:effectLst/>
                          <a:latin typeface="Tahoma" panose="020B0604030504040204" pitchFamily="34" charset="0"/>
                        </a:rPr>
                        <a:t>Esther Ofori</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1563046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15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800" b="0" i="0" u="none" strike="noStrike">
                          <a:solidFill>
                            <a:srgbClr val="000000"/>
                          </a:solidFill>
                          <a:effectLst/>
                          <a:latin typeface="Tahoma" panose="020B0604030504040204" pitchFamily="34" charset="0"/>
                        </a:rPr>
                        <a:t>2</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36,884.00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5,532.60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7,376.80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6,639.12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8197309"/>
                  </a:ext>
                </a:extLst>
              </a:tr>
              <a:tr h="89550">
                <a:tc>
                  <a:txBody>
                    <a:bodyPr/>
                    <a:lstStyle/>
                    <a:p>
                      <a:pPr algn="l" fontAlgn="b"/>
                      <a:r>
                        <a:rPr lang="en-US" sz="800" b="0" i="0" u="none" strike="noStrike">
                          <a:solidFill>
                            <a:srgbClr val="000000"/>
                          </a:solidFill>
                          <a:effectLst/>
                          <a:latin typeface="Tahoma" panose="020B0604030504040204" pitchFamily="34" charset="0"/>
                        </a:rPr>
                        <a:t>Akuteye Elizabeth</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1565684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15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800" b="0" i="0" u="none" strike="noStrike">
                          <a:solidFill>
                            <a:srgbClr val="000000"/>
                          </a:solidFill>
                          <a:effectLst/>
                          <a:latin typeface="Tahoma" panose="020B0604030504040204" pitchFamily="34" charset="0"/>
                        </a:rPr>
                        <a:t>2</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36,884.00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5,532.60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7,376.80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6,639.12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82002775"/>
                  </a:ext>
                </a:extLst>
              </a:tr>
              <a:tr h="89550">
                <a:tc>
                  <a:txBody>
                    <a:bodyPr/>
                    <a:lstStyle/>
                    <a:p>
                      <a:pPr algn="l" fontAlgn="b"/>
                      <a:r>
                        <a:rPr lang="en-US" sz="800" b="0" i="0" u="none" strike="noStrike">
                          <a:solidFill>
                            <a:srgbClr val="000000"/>
                          </a:solidFill>
                          <a:effectLst/>
                          <a:latin typeface="Tahoma" panose="020B0604030504040204" pitchFamily="34" charset="0"/>
                        </a:rPr>
                        <a:t>Agnes Tetteh</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701219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800" b="0" i="0" u="none" strike="noStrike">
                          <a:solidFill>
                            <a:srgbClr val="000000"/>
                          </a:solidFill>
                          <a:effectLst/>
                          <a:latin typeface="Tahoma" panose="020B0604030504040204" pitchFamily="34" charset="0"/>
                        </a:rPr>
                        <a:t>2</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41,503.00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6,225.45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8,300.60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7,470.54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2381899"/>
                  </a:ext>
                </a:extLst>
              </a:tr>
              <a:tr h="89550">
                <a:tc>
                  <a:txBody>
                    <a:bodyPr/>
                    <a:lstStyle/>
                    <a:p>
                      <a:pPr algn="l" fontAlgn="b"/>
                      <a:r>
                        <a:rPr lang="en-US" sz="800" b="0" i="0" u="none" strike="noStrike">
                          <a:solidFill>
                            <a:srgbClr val="000000"/>
                          </a:solidFill>
                          <a:effectLst/>
                          <a:latin typeface="Tahoma" panose="020B0604030504040204" pitchFamily="34" charset="0"/>
                        </a:rPr>
                        <a:t>Daniel Tetteh Foreman</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812631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800" b="0" i="0" u="none" strike="noStrike">
                          <a:solidFill>
                            <a:srgbClr val="000000"/>
                          </a:solidFill>
                          <a:effectLst/>
                          <a:latin typeface="Tahoma" panose="020B0604030504040204" pitchFamily="34" charset="0"/>
                        </a:rPr>
                        <a:t>5</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43,656.00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6,548.40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8,731.20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7,858.08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76710936"/>
                  </a:ext>
                </a:extLst>
              </a:tr>
              <a:tr h="89550">
                <a:tc>
                  <a:txBody>
                    <a:bodyPr/>
                    <a:lstStyle/>
                    <a:p>
                      <a:pPr algn="l" fontAlgn="b"/>
                      <a:r>
                        <a:rPr lang="en-US" sz="800" b="0" i="0" u="none" strike="noStrike">
                          <a:solidFill>
                            <a:srgbClr val="000000"/>
                          </a:solidFill>
                          <a:effectLst/>
                          <a:latin typeface="Tahoma" panose="020B0604030504040204" pitchFamily="34" charset="0"/>
                        </a:rPr>
                        <a:t>Abraham Seth Tetteh</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700263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14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800" b="0" i="0" u="none" strike="noStrike">
                          <a:solidFill>
                            <a:srgbClr val="000000"/>
                          </a:solidFill>
                          <a:effectLst/>
                          <a:latin typeface="Tahoma" panose="020B0604030504040204" pitchFamily="34" charset="0"/>
                        </a:rPr>
                        <a:t>2</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32,778.00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4,916.70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6,555.60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5,900.04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32914502"/>
                  </a:ext>
                </a:extLst>
              </a:tr>
              <a:tr h="89550">
                <a:tc>
                  <a:txBody>
                    <a:bodyPr/>
                    <a:lstStyle/>
                    <a:p>
                      <a:pPr algn="l" fontAlgn="b"/>
                      <a:r>
                        <a:rPr lang="en-US" sz="800" b="0" i="0" u="none" strike="noStrike">
                          <a:solidFill>
                            <a:srgbClr val="000000"/>
                          </a:solidFill>
                          <a:effectLst/>
                          <a:latin typeface="Tahoma" panose="020B0604030504040204" pitchFamily="34" charset="0"/>
                        </a:rPr>
                        <a:t>Isaac Narh Ami-Tetteh</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845721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12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800" b="0" i="0" u="none" strike="noStrike">
                          <a:solidFill>
                            <a:srgbClr val="000000"/>
                          </a:solidFill>
                          <a:effectLst/>
                          <a:latin typeface="Tahoma" panose="020B0604030504040204" pitchFamily="34" charset="0"/>
                        </a:rPr>
                        <a:t>2</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25,888.00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3,883.20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5,177.60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4,659.84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96153325"/>
                  </a:ext>
                </a:extLst>
              </a:tr>
              <a:tr h="89550">
                <a:tc>
                  <a:txBody>
                    <a:bodyPr/>
                    <a:lstStyle/>
                    <a:p>
                      <a:pPr algn="l" fontAlgn="b"/>
                      <a:r>
                        <a:rPr lang="en-US" sz="800" b="0" i="0" u="none" strike="noStrike">
                          <a:solidFill>
                            <a:srgbClr val="000000"/>
                          </a:solidFill>
                          <a:effectLst/>
                          <a:latin typeface="Tahoma" panose="020B0604030504040204" pitchFamily="34" charset="0"/>
                        </a:rPr>
                        <a:t>Odechi Kwame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1291516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800" b="0" i="0" u="none" strike="noStrike">
                          <a:solidFill>
                            <a:srgbClr val="000000"/>
                          </a:solidFill>
                          <a:effectLst/>
                          <a:latin typeface="Tahoma" panose="020B0604030504040204" pitchFamily="34" charset="0"/>
                        </a:rPr>
                        <a:t>2</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16,148.00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2,422.20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3,229.60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2,906.64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66349794"/>
                  </a:ext>
                </a:extLst>
              </a:tr>
              <a:tr h="89550">
                <a:tc>
                  <a:txBody>
                    <a:bodyPr/>
                    <a:lstStyle/>
                    <a:p>
                      <a:pPr algn="l" fontAlgn="b"/>
                      <a:r>
                        <a:rPr lang="en-US" sz="800" b="0" i="0" u="none" strike="noStrike">
                          <a:solidFill>
                            <a:srgbClr val="000000"/>
                          </a:solidFill>
                          <a:effectLst/>
                          <a:latin typeface="Tahoma" panose="020B0604030504040204" pitchFamily="34" charset="0"/>
                        </a:rPr>
                        <a:t>Tetteh Paul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1551238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800" b="0" i="0" u="none" strike="noStrike">
                          <a:solidFill>
                            <a:srgbClr val="000000"/>
                          </a:solidFill>
                          <a:effectLst/>
                          <a:latin typeface="Tahoma" panose="020B0604030504040204" pitchFamily="34" charset="0"/>
                        </a:rPr>
                        <a:t>2</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16,148.00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2,422.20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3,229.60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2,906.64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62287011"/>
                  </a:ext>
                </a:extLst>
              </a:tr>
              <a:tr h="89550">
                <a:tc>
                  <a:txBody>
                    <a:bodyPr/>
                    <a:lstStyle/>
                    <a:p>
                      <a:pPr algn="l" fontAlgn="b"/>
                      <a:r>
                        <a:rPr lang="en-US" sz="800" b="0" i="0" u="none" strike="noStrike">
                          <a:solidFill>
                            <a:srgbClr val="000000"/>
                          </a:solidFill>
                          <a:effectLst/>
                          <a:latin typeface="Tahoma" panose="020B0604030504040204" pitchFamily="34" charset="0"/>
                        </a:rPr>
                        <a:t>Edward Nartey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845923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10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800" b="0" i="0" u="none" strike="noStrike">
                          <a:solidFill>
                            <a:srgbClr val="000000"/>
                          </a:solidFill>
                          <a:effectLst/>
                          <a:latin typeface="Tahoma" panose="020B0604030504040204" pitchFamily="34" charset="0"/>
                        </a:rPr>
                        <a:t>11</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23,795.00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3,569.25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4,759.00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4,283.10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97355315"/>
                  </a:ext>
                </a:extLst>
              </a:tr>
              <a:tr h="89550">
                <a:tc>
                  <a:txBody>
                    <a:bodyPr/>
                    <a:lstStyle/>
                    <a:p>
                      <a:pPr algn="l" fontAlgn="b"/>
                      <a:r>
                        <a:rPr lang="en-US" sz="800" b="0" i="0" u="none" strike="noStrike">
                          <a:solidFill>
                            <a:srgbClr val="000000"/>
                          </a:solidFill>
                          <a:effectLst/>
                          <a:latin typeface="Tahoma" panose="020B0604030504040204" pitchFamily="34" charset="0"/>
                        </a:rPr>
                        <a:t>Zogli Moses Teye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845934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800" b="0" i="0" u="none" strike="noStrike">
                          <a:solidFill>
                            <a:srgbClr val="000000"/>
                          </a:solidFill>
                          <a:effectLst/>
                          <a:latin typeface="Tahoma" panose="020B0604030504040204" pitchFamily="34" charset="0"/>
                        </a:rPr>
                        <a:t>2</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18,170.00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2,725.50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3,634.00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3,270.60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15463049"/>
                  </a:ext>
                </a:extLst>
              </a:tr>
              <a:tr h="89550">
                <a:tc>
                  <a:txBody>
                    <a:bodyPr/>
                    <a:lstStyle/>
                    <a:p>
                      <a:pPr algn="l" fontAlgn="b"/>
                      <a:r>
                        <a:rPr lang="en-US" sz="800" b="0" i="0" u="none" strike="noStrike">
                          <a:solidFill>
                            <a:srgbClr val="000000"/>
                          </a:solidFill>
                          <a:effectLst/>
                          <a:latin typeface="Tahoma" panose="020B0604030504040204" pitchFamily="34" charset="0"/>
                        </a:rPr>
                        <a:t>Joseph Kwao Narh K</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858710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800" b="0" i="0" u="none" strike="noStrike">
                          <a:solidFill>
                            <a:srgbClr val="000000"/>
                          </a:solidFill>
                          <a:effectLst/>
                          <a:latin typeface="Tahoma" panose="020B0604030504040204" pitchFamily="34" charset="0"/>
                        </a:rPr>
                        <a:t>2</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18,170.00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2,725.50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3,634.00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3,270.60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31694907"/>
                  </a:ext>
                </a:extLst>
              </a:tr>
              <a:tr h="89550">
                <a:tc>
                  <a:txBody>
                    <a:bodyPr/>
                    <a:lstStyle/>
                    <a:p>
                      <a:pPr algn="l" fontAlgn="b"/>
                      <a:r>
                        <a:rPr lang="en-US" sz="800" b="0" i="0" u="none" strike="noStrike">
                          <a:solidFill>
                            <a:srgbClr val="000000"/>
                          </a:solidFill>
                          <a:effectLst/>
                          <a:latin typeface="Tahoma" panose="020B0604030504040204" pitchFamily="34" charset="0"/>
                        </a:rPr>
                        <a:t>Odjidja John Tetteh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845741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800" b="0" i="0" u="none" strike="noStrike">
                          <a:solidFill>
                            <a:srgbClr val="000000"/>
                          </a:solidFill>
                          <a:effectLst/>
                          <a:latin typeface="Tahoma" panose="020B0604030504040204" pitchFamily="34" charset="0"/>
                        </a:rPr>
                        <a:t>2</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16,148.00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2,422.20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3,229.60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2,906.64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dirty="0">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64147840"/>
                  </a:ext>
                </a:extLst>
              </a:tr>
            </a:tbl>
          </a:graphicData>
        </a:graphic>
      </p:graphicFrame>
    </p:spTree>
    <p:extLst>
      <p:ext uri="{BB962C8B-B14F-4D97-AF65-F5344CB8AC3E}">
        <p14:creationId xmlns:p14="http://schemas.microsoft.com/office/powerpoint/2010/main" val="1281172270"/>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showMasterSp="0">
  <p:cSld>
    <p:spTree>
      <p:nvGrpSpPr>
        <p:cNvPr id="1" name="Shape 72"/>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FB03A64E-9C09-4CA7-89E8-BA5268B2C67C}"/>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92</a:t>
            </a:fld>
            <a:endParaRPr lang="en"/>
          </a:p>
        </p:txBody>
      </p:sp>
      <p:sp>
        <p:nvSpPr>
          <p:cNvPr id="7" name="TextBox 6">
            <a:extLst>
              <a:ext uri="{FF2B5EF4-FFF2-40B4-BE49-F238E27FC236}">
                <a16:creationId xmlns:a16="http://schemas.microsoft.com/office/drawing/2014/main" id="{DFD0F982-5B3B-48E8-B80F-6C88E14DCFEC}"/>
              </a:ext>
            </a:extLst>
          </p:cNvPr>
          <p:cNvSpPr txBox="1"/>
          <p:nvPr/>
        </p:nvSpPr>
        <p:spPr>
          <a:xfrm>
            <a:off x="1314450" y="368796"/>
            <a:ext cx="6526530"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6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      COMPENSATION OF EMPLOYEES - ALLOWANCES</a:t>
            </a:r>
            <a:b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br>
            <a:b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br>
            <a: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          DEPARTMENT : CENTRAL ADMINISTRATION (CONT’D)</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graphicFrame>
        <p:nvGraphicFramePr>
          <p:cNvPr id="3" name="Table 2">
            <a:extLst>
              <a:ext uri="{FF2B5EF4-FFF2-40B4-BE49-F238E27FC236}">
                <a16:creationId xmlns:a16="http://schemas.microsoft.com/office/drawing/2014/main" id="{DC1D7550-981F-46BD-805C-B16CB4F202A1}"/>
              </a:ext>
            </a:extLst>
          </p:cNvPr>
          <p:cNvGraphicFramePr>
            <a:graphicFrameLocks noGrp="1"/>
          </p:cNvGraphicFramePr>
          <p:nvPr>
            <p:extLst>
              <p:ext uri="{D42A27DB-BD31-4B8C-83A1-F6EECF244321}">
                <p14:modId xmlns:p14="http://schemas.microsoft.com/office/powerpoint/2010/main" val="1259534072"/>
              </p:ext>
            </p:extLst>
          </p:nvPr>
        </p:nvGraphicFramePr>
        <p:xfrm>
          <a:off x="125728" y="1537320"/>
          <a:ext cx="8895430" cy="2502693"/>
        </p:xfrm>
        <a:graphic>
          <a:graphicData uri="http://schemas.openxmlformats.org/drawingml/2006/table">
            <a:tbl>
              <a:tblPr/>
              <a:tblGrid>
                <a:gridCol w="971665">
                  <a:extLst>
                    <a:ext uri="{9D8B030D-6E8A-4147-A177-3AD203B41FA5}">
                      <a16:colId xmlns:a16="http://schemas.microsoft.com/office/drawing/2014/main" val="4100371143"/>
                    </a:ext>
                  </a:extLst>
                </a:gridCol>
                <a:gridCol w="467248">
                  <a:extLst>
                    <a:ext uri="{9D8B030D-6E8A-4147-A177-3AD203B41FA5}">
                      <a16:colId xmlns:a16="http://schemas.microsoft.com/office/drawing/2014/main" val="1094774942"/>
                    </a:ext>
                  </a:extLst>
                </a:gridCol>
                <a:gridCol w="292031">
                  <a:extLst>
                    <a:ext uri="{9D8B030D-6E8A-4147-A177-3AD203B41FA5}">
                      <a16:colId xmlns:a16="http://schemas.microsoft.com/office/drawing/2014/main" val="4020425727"/>
                    </a:ext>
                  </a:extLst>
                </a:gridCol>
                <a:gridCol w="292031">
                  <a:extLst>
                    <a:ext uri="{9D8B030D-6E8A-4147-A177-3AD203B41FA5}">
                      <a16:colId xmlns:a16="http://schemas.microsoft.com/office/drawing/2014/main" val="196825991"/>
                    </a:ext>
                  </a:extLst>
                </a:gridCol>
                <a:gridCol w="686714">
                  <a:extLst>
                    <a:ext uri="{9D8B030D-6E8A-4147-A177-3AD203B41FA5}">
                      <a16:colId xmlns:a16="http://schemas.microsoft.com/office/drawing/2014/main" val="976130444"/>
                    </a:ext>
                  </a:extLst>
                </a:gridCol>
                <a:gridCol w="566363">
                  <a:extLst>
                    <a:ext uri="{9D8B030D-6E8A-4147-A177-3AD203B41FA5}">
                      <a16:colId xmlns:a16="http://schemas.microsoft.com/office/drawing/2014/main" val="345985517"/>
                    </a:ext>
                  </a:extLst>
                </a:gridCol>
                <a:gridCol w="311500">
                  <a:extLst>
                    <a:ext uri="{9D8B030D-6E8A-4147-A177-3AD203B41FA5}">
                      <a16:colId xmlns:a16="http://schemas.microsoft.com/office/drawing/2014/main" val="2801954409"/>
                    </a:ext>
                  </a:extLst>
                </a:gridCol>
                <a:gridCol w="483178">
                  <a:extLst>
                    <a:ext uri="{9D8B030D-6E8A-4147-A177-3AD203B41FA5}">
                      <a16:colId xmlns:a16="http://schemas.microsoft.com/office/drawing/2014/main" val="1414255124"/>
                    </a:ext>
                  </a:extLst>
                </a:gridCol>
                <a:gridCol w="488488">
                  <a:extLst>
                    <a:ext uri="{9D8B030D-6E8A-4147-A177-3AD203B41FA5}">
                      <a16:colId xmlns:a16="http://schemas.microsoft.com/office/drawing/2014/main" val="1043408894"/>
                    </a:ext>
                  </a:extLst>
                </a:gridCol>
                <a:gridCol w="495568">
                  <a:extLst>
                    <a:ext uri="{9D8B030D-6E8A-4147-A177-3AD203B41FA5}">
                      <a16:colId xmlns:a16="http://schemas.microsoft.com/office/drawing/2014/main" val="2960218000"/>
                    </a:ext>
                  </a:extLst>
                </a:gridCol>
                <a:gridCol w="509727">
                  <a:extLst>
                    <a:ext uri="{9D8B030D-6E8A-4147-A177-3AD203B41FA5}">
                      <a16:colId xmlns:a16="http://schemas.microsoft.com/office/drawing/2014/main" val="2574195336"/>
                    </a:ext>
                  </a:extLst>
                </a:gridCol>
                <a:gridCol w="504416">
                  <a:extLst>
                    <a:ext uri="{9D8B030D-6E8A-4147-A177-3AD203B41FA5}">
                      <a16:colId xmlns:a16="http://schemas.microsoft.com/office/drawing/2014/main" val="2591584089"/>
                    </a:ext>
                  </a:extLst>
                </a:gridCol>
                <a:gridCol w="509727">
                  <a:extLst>
                    <a:ext uri="{9D8B030D-6E8A-4147-A177-3AD203B41FA5}">
                      <a16:colId xmlns:a16="http://schemas.microsoft.com/office/drawing/2014/main" val="3302263359"/>
                    </a:ext>
                  </a:extLst>
                </a:gridCol>
                <a:gridCol w="589370">
                  <a:extLst>
                    <a:ext uri="{9D8B030D-6E8A-4147-A177-3AD203B41FA5}">
                      <a16:colId xmlns:a16="http://schemas.microsoft.com/office/drawing/2014/main" val="1188575193"/>
                    </a:ext>
                  </a:extLst>
                </a:gridCol>
                <a:gridCol w="587601">
                  <a:extLst>
                    <a:ext uri="{9D8B030D-6E8A-4147-A177-3AD203B41FA5}">
                      <a16:colId xmlns:a16="http://schemas.microsoft.com/office/drawing/2014/main" val="3843801469"/>
                    </a:ext>
                  </a:extLst>
                </a:gridCol>
                <a:gridCol w="601759">
                  <a:extLst>
                    <a:ext uri="{9D8B030D-6E8A-4147-A177-3AD203B41FA5}">
                      <a16:colId xmlns:a16="http://schemas.microsoft.com/office/drawing/2014/main" val="3055924864"/>
                    </a:ext>
                  </a:extLst>
                </a:gridCol>
                <a:gridCol w="538044">
                  <a:extLst>
                    <a:ext uri="{9D8B030D-6E8A-4147-A177-3AD203B41FA5}">
                      <a16:colId xmlns:a16="http://schemas.microsoft.com/office/drawing/2014/main" val="1751126717"/>
                    </a:ext>
                  </a:extLst>
                </a:gridCol>
              </a:tblGrid>
              <a:tr h="380110">
                <a:tc>
                  <a:txBody>
                    <a:bodyPr/>
                    <a:lstStyle/>
                    <a:p>
                      <a:pPr algn="l" fontAlgn="b"/>
                      <a:r>
                        <a:rPr lang="en-US" sz="800" b="0" i="0" u="none" strike="noStrike">
                          <a:solidFill>
                            <a:srgbClr val="000000"/>
                          </a:solidFill>
                          <a:effectLst/>
                          <a:latin typeface="Tahoma" panose="020B0604030504040204" pitchFamily="34" charset="0"/>
                        </a:rPr>
                        <a:t>Abass Osuman</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1538906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10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800" b="0" i="0" u="none" strike="noStrike">
                          <a:solidFill>
                            <a:srgbClr val="000000"/>
                          </a:solidFill>
                          <a:effectLst/>
                          <a:latin typeface="Tahoma" panose="020B0604030504040204" pitchFamily="34" charset="0"/>
                        </a:rPr>
                        <a:t>2</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20,446.00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3,066.90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4,089.20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3,680.28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72637262"/>
                  </a:ext>
                </a:extLst>
              </a:tr>
              <a:tr h="263872">
                <a:tc>
                  <a:txBody>
                    <a:bodyPr/>
                    <a:lstStyle/>
                    <a:p>
                      <a:pPr algn="l" fontAlgn="b"/>
                      <a:r>
                        <a:rPr lang="en-US" sz="800" b="0" i="0" u="none" strike="noStrike">
                          <a:solidFill>
                            <a:srgbClr val="000000"/>
                          </a:solidFill>
                          <a:effectLst/>
                          <a:latin typeface="Tahoma" panose="020B0604030504040204" pitchFamily="34" charset="0"/>
                        </a:rPr>
                        <a:t>Beauty Osafo</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1536220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800" b="0" i="0" u="none" strike="noStrike">
                          <a:solidFill>
                            <a:srgbClr val="000000"/>
                          </a:solidFill>
                          <a:effectLst/>
                          <a:latin typeface="Tahoma" panose="020B0604030504040204" pitchFamily="34" charset="0"/>
                        </a:rPr>
                        <a:t>2</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14,350.00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2,152.50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2,870.00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2,583.00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51806464"/>
                  </a:ext>
                </a:extLst>
              </a:tr>
              <a:tr h="263872">
                <a:tc>
                  <a:txBody>
                    <a:bodyPr/>
                    <a:lstStyle/>
                    <a:p>
                      <a:pPr algn="l" fontAlgn="b"/>
                      <a:r>
                        <a:rPr lang="en-US" sz="800" b="0" i="0" u="none" strike="noStrike">
                          <a:solidFill>
                            <a:srgbClr val="000000"/>
                          </a:solidFill>
                          <a:effectLst/>
                          <a:latin typeface="Tahoma" panose="020B0604030504040204" pitchFamily="34" charset="0"/>
                        </a:rPr>
                        <a:t>Okyere Bismark</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57561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15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800" b="0" i="0" u="none" strike="noStrike">
                          <a:solidFill>
                            <a:srgbClr val="000000"/>
                          </a:solidFill>
                          <a:effectLst/>
                          <a:latin typeface="Tahoma" panose="020B0604030504040204" pitchFamily="34" charset="0"/>
                        </a:rPr>
                        <a:t>4</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38,148.00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5,722.20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7,629.60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6,866.64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82031156"/>
                  </a:ext>
                </a:extLst>
              </a:tr>
              <a:tr h="263872">
                <a:tc>
                  <a:txBody>
                    <a:bodyPr/>
                    <a:lstStyle/>
                    <a:p>
                      <a:pPr algn="l" fontAlgn="b"/>
                      <a:r>
                        <a:rPr lang="en-US" sz="800" b="0" i="0" u="none" strike="noStrike">
                          <a:solidFill>
                            <a:srgbClr val="000000"/>
                          </a:solidFill>
                          <a:effectLst/>
                          <a:latin typeface="Tahoma" panose="020B0604030504040204" pitchFamily="34" charset="0"/>
                        </a:rPr>
                        <a:t>Sadique Abubakar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690225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15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800" b="0" i="0" u="none" strike="noStrike">
                          <a:solidFill>
                            <a:srgbClr val="000000"/>
                          </a:solidFill>
                          <a:effectLst/>
                          <a:latin typeface="Tahoma" panose="020B0604030504040204" pitchFamily="34" charset="0"/>
                        </a:rPr>
                        <a:t>2</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36,884.00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5,532.60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7,376.80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6,639.12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7706051"/>
                  </a:ext>
                </a:extLst>
              </a:tr>
              <a:tr h="263872">
                <a:tc>
                  <a:txBody>
                    <a:bodyPr/>
                    <a:lstStyle/>
                    <a:p>
                      <a:pPr algn="l" fontAlgn="b"/>
                      <a:r>
                        <a:rPr lang="en-US" sz="800" b="0" i="0" u="none" strike="noStrike">
                          <a:solidFill>
                            <a:srgbClr val="000000"/>
                          </a:solidFill>
                          <a:effectLst/>
                          <a:latin typeface="Tahoma" panose="020B0604030504040204" pitchFamily="34" charset="0"/>
                        </a:rPr>
                        <a:t>Stephen Teye Tettey</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700298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12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800" b="0" i="0" u="none" strike="noStrike">
                          <a:solidFill>
                            <a:srgbClr val="000000"/>
                          </a:solidFill>
                          <a:effectLst/>
                          <a:latin typeface="Tahoma" panose="020B0604030504040204" pitchFamily="34" charset="0"/>
                        </a:rPr>
                        <a:t>4</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26,775.00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4,016.25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5,355.00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4,819.50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62712064"/>
                  </a:ext>
                </a:extLst>
              </a:tr>
              <a:tr h="263872">
                <a:tc>
                  <a:txBody>
                    <a:bodyPr/>
                    <a:lstStyle/>
                    <a:p>
                      <a:pPr algn="l" fontAlgn="b"/>
                      <a:r>
                        <a:rPr lang="en-US" sz="800" b="0" i="0" u="none" strike="noStrike">
                          <a:solidFill>
                            <a:srgbClr val="000000"/>
                          </a:solidFill>
                          <a:effectLst/>
                          <a:latin typeface="Tahoma" panose="020B0604030504040204" pitchFamily="34" charset="0"/>
                        </a:rPr>
                        <a:t>Samuel Narh</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700286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12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800" b="0" i="0" u="none" strike="noStrike">
                          <a:solidFill>
                            <a:srgbClr val="000000"/>
                          </a:solidFill>
                          <a:effectLst/>
                          <a:latin typeface="Tahoma" panose="020B0604030504040204" pitchFamily="34" charset="0"/>
                        </a:rPr>
                        <a:t>3</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26,328.00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3,949.20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5,265.60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4,739.04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76220073"/>
                  </a:ext>
                </a:extLst>
              </a:tr>
              <a:tr h="263872">
                <a:tc>
                  <a:txBody>
                    <a:bodyPr/>
                    <a:lstStyle/>
                    <a:p>
                      <a:pPr algn="l" fontAlgn="b"/>
                      <a:r>
                        <a:rPr lang="en-US" sz="800" b="0" i="0" u="none" strike="noStrike">
                          <a:solidFill>
                            <a:srgbClr val="000000"/>
                          </a:solidFill>
                          <a:effectLst/>
                          <a:latin typeface="Tahoma" panose="020B0604030504040204" pitchFamily="34" charset="0"/>
                        </a:rPr>
                        <a:t>Dedu Augustine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845866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800" b="0" i="0" u="none" strike="noStrike">
                          <a:solidFill>
                            <a:srgbClr val="000000"/>
                          </a:solidFill>
                          <a:effectLst/>
                          <a:latin typeface="Tahoma" panose="020B0604030504040204" pitchFamily="34" charset="0"/>
                        </a:rPr>
                        <a:t>11</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21,147.00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3,172.05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4,229.40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3,806.46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37090532"/>
                  </a:ext>
                </a:extLst>
              </a:tr>
              <a:tr h="263872">
                <a:tc>
                  <a:txBody>
                    <a:bodyPr/>
                    <a:lstStyle/>
                    <a:p>
                      <a:pPr algn="l" fontAlgn="b"/>
                      <a:r>
                        <a:rPr lang="en-US" sz="800" b="0" i="0" u="none" strike="noStrike">
                          <a:solidFill>
                            <a:srgbClr val="000000"/>
                          </a:solidFill>
                          <a:effectLst/>
                          <a:latin typeface="Tahoma" panose="020B0604030504040204" pitchFamily="34" charset="0"/>
                        </a:rPr>
                        <a:t>Sackitey Alex</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1611365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effectLst/>
                          <a:latin typeface="Tahoma" panose="020B0604030504040204" pitchFamily="34" charset="0"/>
                        </a:rPr>
                        <a:t>15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800" b="0" i="0" u="none" strike="noStrike">
                          <a:solidFill>
                            <a:srgbClr val="000000"/>
                          </a:solidFill>
                          <a:effectLst/>
                          <a:latin typeface="Tahoma" panose="020B0604030504040204" pitchFamily="34" charset="0"/>
                        </a:rPr>
                        <a:t>2</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36,884.00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5,532.60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7,376.80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Tahoma" panose="020B0604030504040204" pitchFamily="34" charset="0"/>
                        </a:rPr>
                        <a:t>         6,639.12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44000450"/>
                  </a:ext>
                </a:extLst>
              </a:tr>
              <a:tr h="275479">
                <a:tc>
                  <a:txBody>
                    <a:bodyPr/>
                    <a:lstStyle/>
                    <a:p>
                      <a:pPr algn="l" fontAlgn="b"/>
                      <a:r>
                        <a:rPr lang="en-US" sz="800" b="1" i="0" u="none" strike="noStrike" dirty="0">
                          <a:solidFill>
                            <a:srgbClr val="000000"/>
                          </a:solidFill>
                          <a:effectLst/>
                          <a:latin typeface="Tahoma" panose="020B0604030504040204" pitchFamily="34" charset="0"/>
                        </a:rPr>
                        <a:t>TOTAL</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dirty="0">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dirty="0">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dirty="0">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1" i="0" u="none" strike="noStrike" dirty="0">
                          <a:solidFill>
                            <a:srgbClr val="000000"/>
                          </a:solidFill>
                          <a:effectLst/>
                          <a:latin typeface="Tahoma" panose="020B0604030504040204" pitchFamily="34" charset="0"/>
                        </a:rPr>
                        <a:t>   1,980,975.00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1" i="0" u="none" strike="noStrike" dirty="0">
                          <a:solidFill>
                            <a:srgbClr val="000000"/>
                          </a:solidFill>
                          <a:effectLst/>
                          <a:latin typeface="Tahoma" panose="020B0604030504040204" pitchFamily="34" charset="0"/>
                        </a:rPr>
                        <a:t>   24,903.00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dirty="0">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1" i="0" u="none" strike="noStrike" dirty="0">
                          <a:solidFill>
                            <a:srgbClr val="000000"/>
                          </a:solidFill>
                          <a:effectLst/>
                          <a:latin typeface="Tahoma" panose="020B0604030504040204" pitchFamily="34" charset="0"/>
                        </a:rPr>
                        <a:t>  5,906.40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1" i="0" u="none" strike="noStrike" dirty="0">
                          <a:solidFill>
                            <a:srgbClr val="000000"/>
                          </a:solidFill>
                          <a:effectLst/>
                          <a:latin typeface="Tahoma" panose="020B0604030504040204" pitchFamily="34" charset="0"/>
                        </a:rPr>
                        <a:t>  5,510.40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1" i="0" u="none" strike="noStrike" dirty="0">
                          <a:solidFill>
                            <a:srgbClr val="000000"/>
                          </a:solidFill>
                          <a:effectLst/>
                          <a:latin typeface="Tahoma" panose="020B0604030504040204" pitchFamily="34" charset="0"/>
                        </a:rPr>
                        <a:t>   6,804.40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1" i="0" u="none" strike="noStrike" dirty="0">
                          <a:solidFill>
                            <a:srgbClr val="000000"/>
                          </a:solidFill>
                          <a:effectLst/>
                          <a:latin typeface="Tahoma" panose="020B0604030504040204" pitchFamily="34" charset="0"/>
                        </a:rPr>
                        <a:t>   5,906.40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1" i="0" u="none" strike="noStrike" dirty="0">
                          <a:solidFill>
                            <a:srgbClr val="000000"/>
                          </a:solidFill>
                          <a:effectLst/>
                          <a:latin typeface="Tahoma" panose="020B0604030504040204" pitchFamily="34" charset="0"/>
                        </a:rPr>
                        <a:t>   5,913.60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1" i="0" u="none" strike="noStrike" dirty="0">
                          <a:solidFill>
                            <a:srgbClr val="000000"/>
                          </a:solidFill>
                          <a:effectLst/>
                          <a:latin typeface="Tahoma" panose="020B0604030504040204" pitchFamily="34" charset="0"/>
                        </a:rPr>
                        <a:t>   6,417.60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1" i="0" u="none" strike="noStrike" dirty="0">
                          <a:solidFill>
                            <a:srgbClr val="000000"/>
                          </a:solidFill>
                          <a:effectLst/>
                          <a:latin typeface="Tahoma" panose="020B0604030504040204" pitchFamily="34" charset="0"/>
                        </a:rPr>
                        <a:t>  297,201.18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1" i="0" u="none" strike="noStrike" dirty="0">
                          <a:solidFill>
                            <a:srgbClr val="000000"/>
                          </a:solidFill>
                          <a:effectLst/>
                          <a:latin typeface="Tahoma" panose="020B0604030504040204" pitchFamily="34" charset="0"/>
                        </a:rPr>
                        <a:t>  396,268.20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1" i="0" u="none" strike="noStrike" dirty="0">
                          <a:solidFill>
                            <a:srgbClr val="000000"/>
                          </a:solidFill>
                          <a:effectLst/>
                          <a:latin typeface="Tahoma" panose="020B0604030504040204" pitchFamily="34" charset="0"/>
                        </a:rPr>
                        <a:t>   356,634.00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1" i="0" u="none" strike="noStrike" dirty="0">
                          <a:solidFill>
                            <a:srgbClr val="000000"/>
                          </a:solidFill>
                          <a:effectLst/>
                          <a:latin typeface="Tahoma" panose="020B0604030504040204" pitchFamily="34" charset="0"/>
                        </a:rPr>
                        <a:t>  22,873.20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16883471"/>
                  </a:ext>
                </a:extLst>
              </a:tr>
            </a:tbl>
          </a:graphicData>
        </a:graphic>
      </p:graphicFrame>
    </p:spTree>
    <p:extLst>
      <p:ext uri="{BB962C8B-B14F-4D97-AF65-F5344CB8AC3E}">
        <p14:creationId xmlns:p14="http://schemas.microsoft.com/office/powerpoint/2010/main" val="1860132917"/>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showMasterSp="0">
  <p:cSld>
    <p:spTree>
      <p:nvGrpSpPr>
        <p:cNvPr id="1" name="Shape 72"/>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FB03A64E-9C09-4CA7-89E8-BA5268B2C67C}"/>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93</a:t>
            </a:fld>
            <a:endParaRPr lang="en"/>
          </a:p>
        </p:txBody>
      </p:sp>
      <p:sp>
        <p:nvSpPr>
          <p:cNvPr id="7" name="TextBox 6">
            <a:extLst>
              <a:ext uri="{FF2B5EF4-FFF2-40B4-BE49-F238E27FC236}">
                <a16:creationId xmlns:a16="http://schemas.microsoft.com/office/drawing/2014/main" id="{DFD0F982-5B3B-48E8-B80F-6C88E14DCFEC}"/>
              </a:ext>
            </a:extLst>
          </p:cNvPr>
          <p:cNvSpPr txBox="1"/>
          <p:nvPr/>
        </p:nvSpPr>
        <p:spPr>
          <a:xfrm>
            <a:off x="1314450" y="368796"/>
            <a:ext cx="6526530"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6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      COMPENSATION OF EMPLOYEES - ALLOWANCES</a:t>
            </a:r>
            <a:b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br>
            <a:b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br>
            <a: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              DEPARTMENT : </a:t>
            </a:r>
            <a:r>
              <a:rPr lang="en-US" b="1" dirty="0">
                <a:solidFill>
                  <a:srgbClr val="4285F4"/>
                </a:solidFill>
                <a:latin typeface="Tahoma" panose="020B0604030504040204" pitchFamily="34" charset="0"/>
              </a:rPr>
              <a:t>HUMAN RESOURCE MANAGEMENT</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graphicFrame>
        <p:nvGraphicFramePr>
          <p:cNvPr id="2" name="Table 1">
            <a:extLst>
              <a:ext uri="{FF2B5EF4-FFF2-40B4-BE49-F238E27FC236}">
                <a16:creationId xmlns:a16="http://schemas.microsoft.com/office/drawing/2014/main" id="{981F7F8F-97FD-494E-ACAD-4949238E2B70}"/>
              </a:ext>
            </a:extLst>
          </p:cNvPr>
          <p:cNvGraphicFramePr>
            <a:graphicFrameLocks noGrp="1"/>
          </p:cNvGraphicFramePr>
          <p:nvPr>
            <p:extLst>
              <p:ext uri="{D42A27DB-BD31-4B8C-83A1-F6EECF244321}">
                <p14:modId xmlns:p14="http://schemas.microsoft.com/office/powerpoint/2010/main" val="1652274032"/>
              </p:ext>
            </p:extLst>
          </p:nvPr>
        </p:nvGraphicFramePr>
        <p:xfrm>
          <a:off x="605790" y="1391444"/>
          <a:ext cx="7909559" cy="1463040"/>
        </p:xfrm>
        <a:graphic>
          <a:graphicData uri="http://schemas.openxmlformats.org/drawingml/2006/table">
            <a:tbl>
              <a:tblPr/>
              <a:tblGrid>
                <a:gridCol w="1938418">
                  <a:extLst>
                    <a:ext uri="{9D8B030D-6E8A-4147-A177-3AD203B41FA5}">
                      <a16:colId xmlns:a16="http://schemas.microsoft.com/office/drawing/2014/main" val="2385275671"/>
                    </a:ext>
                  </a:extLst>
                </a:gridCol>
                <a:gridCol w="852559">
                  <a:extLst>
                    <a:ext uri="{9D8B030D-6E8A-4147-A177-3AD203B41FA5}">
                      <a16:colId xmlns:a16="http://schemas.microsoft.com/office/drawing/2014/main" val="3831763315"/>
                    </a:ext>
                  </a:extLst>
                </a:gridCol>
                <a:gridCol w="532849">
                  <a:extLst>
                    <a:ext uri="{9D8B030D-6E8A-4147-A177-3AD203B41FA5}">
                      <a16:colId xmlns:a16="http://schemas.microsoft.com/office/drawing/2014/main" val="3238437365"/>
                    </a:ext>
                  </a:extLst>
                </a:gridCol>
                <a:gridCol w="532849">
                  <a:extLst>
                    <a:ext uri="{9D8B030D-6E8A-4147-A177-3AD203B41FA5}">
                      <a16:colId xmlns:a16="http://schemas.microsoft.com/office/drawing/2014/main" val="121415797"/>
                    </a:ext>
                  </a:extLst>
                </a:gridCol>
                <a:gridCol w="1253004">
                  <a:extLst>
                    <a:ext uri="{9D8B030D-6E8A-4147-A177-3AD203B41FA5}">
                      <a16:colId xmlns:a16="http://schemas.microsoft.com/office/drawing/2014/main" val="1699424036"/>
                    </a:ext>
                  </a:extLst>
                </a:gridCol>
                <a:gridCol w="1026946">
                  <a:extLst>
                    <a:ext uri="{9D8B030D-6E8A-4147-A177-3AD203B41FA5}">
                      <a16:colId xmlns:a16="http://schemas.microsoft.com/office/drawing/2014/main" val="2410961452"/>
                    </a:ext>
                  </a:extLst>
                </a:gridCol>
                <a:gridCol w="891311">
                  <a:extLst>
                    <a:ext uri="{9D8B030D-6E8A-4147-A177-3AD203B41FA5}">
                      <a16:colId xmlns:a16="http://schemas.microsoft.com/office/drawing/2014/main" val="3838725328"/>
                    </a:ext>
                  </a:extLst>
                </a:gridCol>
                <a:gridCol w="881623">
                  <a:extLst>
                    <a:ext uri="{9D8B030D-6E8A-4147-A177-3AD203B41FA5}">
                      <a16:colId xmlns:a16="http://schemas.microsoft.com/office/drawing/2014/main" val="3233640361"/>
                    </a:ext>
                  </a:extLst>
                </a:gridCol>
              </a:tblGrid>
              <a:tr h="180975">
                <a:tc rowSpan="2">
                  <a:txBody>
                    <a:bodyPr/>
                    <a:lstStyle/>
                    <a:p>
                      <a:pPr algn="ctr" fontAlgn="b"/>
                      <a:r>
                        <a:rPr lang="en-US" sz="1200" b="0" i="0" u="none" strike="noStrike" dirty="0">
                          <a:solidFill>
                            <a:srgbClr val="000000"/>
                          </a:solidFill>
                          <a:effectLst/>
                          <a:latin typeface="Tahoma" panose="020B0604030504040204" pitchFamily="34" charset="0"/>
                        </a:rPr>
                        <a:t>STAFF NAME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b"/>
                      <a:r>
                        <a:rPr lang="en-US" sz="1200" b="0" i="0" u="none" strike="noStrike">
                          <a:solidFill>
                            <a:srgbClr val="000000"/>
                          </a:solidFill>
                          <a:effectLst/>
                          <a:latin typeface="Tahoma" panose="020B0604030504040204" pitchFamily="34" charset="0"/>
                        </a:rPr>
                        <a:t>STAFF NUMBER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b"/>
                      <a:r>
                        <a:rPr lang="en-US" sz="1200" b="0" i="0" u="none" strike="noStrike">
                          <a:solidFill>
                            <a:srgbClr val="000000"/>
                          </a:solidFill>
                          <a:effectLst/>
                          <a:latin typeface="Tahoma" panose="020B0604030504040204" pitchFamily="34" charset="0"/>
                        </a:rPr>
                        <a:t>GRADE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ctr" fontAlgn="b"/>
                      <a:r>
                        <a:rPr lang="en-US" sz="1200" b="0" i="0" u="none" strike="noStrike">
                          <a:solidFill>
                            <a:srgbClr val="000000"/>
                          </a:solidFill>
                          <a:effectLst/>
                          <a:latin typeface="Tahoma" panose="020B0604030504040204" pitchFamily="34" charset="0"/>
                        </a:rPr>
                        <a:t>BASIC</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algn="ctr" fontAlgn="b"/>
                      <a:r>
                        <a:rPr lang="en-US" sz="1200" b="0" i="0" u="none" strike="noStrike" dirty="0">
                          <a:solidFill>
                            <a:srgbClr val="000000"/>
                          </a:solidFill>
                          <a:effectLst/>
                          <a:latin typeface="Tahoma" panose="020B0604030504040204" pitchFamily="34" charset="0"/>
                        </a:rPr>
                        <a:t>TYPES OF ALLOWANCES</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896337395"/>
                  </a:ext>
                </a:extLst>
              </a:tr>
              <a:tr h="542925">
                <a:tc vMerge="1">
                  <a:txBody>
                    <a:bodyPr/>
                    <a:lstStyle/>
                    <a:p>
                      <a:endParaRPr lang="en-US"/>
                    </a:p>
                  </a:txBody>
                  <a:tcPr/>
                </a:tc>
                <a:tc vMerge="1">
                  <a:txBody>
                    <a:bodyPr/>
                    <a:lstStyle/>
                    <a:p>
                      <a:endParaRPr lang="en-US"/>
                    </a:p>
                  </a:txBody>
                  <a:tcPr/>
                </a:tc>
                <a:tc>
                  <a:txBody>
                    <a:bodyPr/>
                    <a:lstStyle/>
                    <a:p>
                      <a:pPr algn="ctr" fontAlgn="b"/>
                      <a:r>
                        <a:rPr lang="en-US" sz="1200" b="0" i="0" u="none" strike="noStrike">
                          <a:solidFill>
                            <a:srgbClr val="000000"/>
                          </a:solidFill>
                          <a:effectLst/>
                          <a:latin typeface="Tahoma" panose="020B0604030504040204" pitchFamily="34" charset="0"/>
                        </a:rPr>
                        <a:t>LEVEL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STEP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SALARY</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Interium Premium (15%)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SS Govt Machinery All(20%)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SS Interim Support All.(18%)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70723404"/>
                  </a:ext>
                </a:extLst>
              </a:tr>
              <a:tr h="190500">
                <a:tc>
                  <a:txBody>
                    <a:bodyPr/>
                    <a:lstStyle/>
                    <a:p>
                      <a:pPr algn="l" fontAlgn="b"/>
                      <a:r>
                        <a:rPr lang="en-US" sz="1200" b="0" i="0" u="none" strike="noStrike" dirty="0">
                          <a:solidFill>
                            <a:srgbClr val="000000"/>
                          </a:solidFill>
                          <a:effectLst/>
                          <a:latin typeface="Tahoma" panose="020B0604030504040204" pitchFamily="34" charset="0"/>
                        </a:rPr>
                        <a:t>Mary </a:t>
                      </a:r>
                      <a:r>
                        <a:rPr lang="en-US" sz="1200" b="0" i="0" u="none" strike="noStrike" dirty="0" err="1">
                          <a:solidFill>
                            <a:srgbClr val="000000"/>
                          </a:solidFill>
                          <a:effectLst/>
                          <a:latin typeface="Tahoma" panose="020B0604030504040204" pitchFamily="34" charset="0"/>
                        </a:rPr>
                        <a:t>Obenewaa</a:t>
                      </a:r>
                      <a:r>
                        <a:rPr lang="en-US" sz="1200" b="0" i="0" u="none" strike="noStrike" dirty="0">
                          <a:solidFill>
                            <a:srgbClr val="000000"/>
                          </a:solidFill>
                          <a:effectLst/>
                          <a:latin typeface="Tahoma" panose="020B0604030504040204" pitchFamily="34" charset="0"/>
                        </a:rPr>
                        <a:t> Boateng</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Calibri" panose="020F0502020204030204" pitchFamily="34" charset="0"/>
                        </a:rPr>
                        <a:t>801534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Calibri" panose="020F050202020403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Calibri" panose="020F0502020204030204" pitchFamily="34" charset="0"/>
                        </a:rPr>
                        <a:t>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42,926.00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6,438.90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8,585.20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7,726.68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94386045"/>
                  </a:ext>
                </a:extLst>
              </a:tr>
              <a:tr h="190500">
                <a:tc>
                  <a:txBody>
                    <a:bodyPr/>
                    <a:lstStyle/>
                    <a:p>
                      <a:pPr algn="l" fontAlgn="b"/>
                      <a:r>
                        <a:rPr lang="en-US" sz="1200" b="1" i="0" u="none" strike="noStrike">
                          <a:solidFill>
                            <a:srgbClr val="000000"/>
                          </a:solidFill>
                          <a:effectLst/>
                          <a:latin typeface="Tahoma" panose="020B0604030504040204" pitchFamily="34" charset="0"/>
                        </a:rPr>
                        <a:t>TOTAL</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1"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1"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1"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1" i="0" u="none" strike="noStrike">
                          <a:solidFill>
                            <a:srgbClr val="000000"/>
                          </a:solidFill>
                          <a:effectLst/>
                          <a:latin typeface="Tahoma" panose="020B0604030504040204" pitchFamily="34" charset="0"/>
                        </a:rPr>
                        <a:t>         42,926.00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1" i="0" u="none" strike="noStrike">
                          <a:solidFill>
                            <a:srgbClr val="000000"/>
                          </a:solidFill>
                          <a:effectLst/>
                          <a:latin typeface="Tahoma" panose="020B0604030504040204" pitchFamily="34" charset="0"/>
                        </a:rPr>
                        <a:t>      6,438.90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1" i="0" u="none" strike="noStrike">
                          <a:solidFill>
                            <a:srgbClr val="000000"/>
                          </a:solidFill>
                          <a:effectLst/>
                          <a:latin typeface="Tahoma" panose="020B0604030504040204" pitchFamily="34" charset="0"/>
                        </a:rPr>
                        <a:t>  8,585.20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1" i="0" u="none" strike="noStrike" dirty="0">
                          <a:solidFill>
                            <a:srgbClr val="000000"/>
                          </a:solidFill>
                          <a:effectLst/>
                          <a:latin typeface="Tahoma" panose="020B0604030504040204" pitchFamily="34" charset="0"/>
                        </a:rPr>
                        <a:t>      7,726.68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630134"/>
                  </a:ext>
                </a:extLst>
              </a:tr>
            </a:tbl>
          </a:graphicData>
        </a:graphic>
      </p:graphicFrame>
      <p:graphicFrame>
        <p:nvGraphicFramePr>
          <p:cNvPr id="4" name="Table 3">
            <a:extLst>
              <a:ext uri="{FF2B5EF4-FFF2-40B4-BE49-F238E27FC236}">
                <a16:creationId xmlns:a16="http://schemas.microsoft.com/office/drawing/2014/main" id="{F057DFAE-9B4F-4E15-A0A3-5AFAC268D52A}"/>
              </a:ext>
            </a:extLst>
          </p:cNvPr>
          <p:cNvGraphicFramePr>
            <a:graphicFrameLocks noGrp="1"/>
          </p:cNvGraphicFramePr>
          <p:nvPr>
            <p:extLst>
              <p:ext uri="{D42A27DB-BD31-4B8C-83A1-F6EECF244321}">
                <p14:modId xmlns:p14="http://schemas.microsoft.com/office/powerpoint/2010/main" val="3236296090"/>
              </p:ext>
            </p:extLst>
          </p:nvPr>
        </p:nvGraphicFramePr>
        <p:xfrm>
          <a:off x="617219" y="4937462"/>
          <a:ext cx="7886700" cy="1551742"/>
        </p:xfrm>
        <a:graphic>
          <a:graphicData uri="http://schemas.openxmlformats.org/drawingml/2006/table">
            <a:tbl>
              <a:tblPr/>
              <a:tblGrid>
                <a:gridCol w="1722275">
                  <a:extLst>
                    <a:ext uri="{9D8B030D-6E8A-4147-A177-3AD203B41FA5}">
                      <a16:colId xmlns:a16="http://schemas.microsoft.com/office/drawing/2014/main" val="3190224279"/>
                    </a:ext>
                  </a:extLst>
                </a:gridCol>
                <a:gridCol w="828198">
                  <a:extLst>
                    <a:ext uri="{9D8B030D-6E8A-4147-A177-3AD203B41FA5}">
                      <a16:colId xmlns:a16="http://schemas.microsoft.com/office/drawing/2014/main" val="2408147461"/>
                    </a:ext>
                  </a:extLst>
                </a:gridCol>
                <a:gridCol w="517623">
                  <a:extLst>
                    <a:ext uri="{9D8B030D-6E8A-4147-A177-3AD203B41FA5}">
                      <a16:colId xmlns:a16="http://schemas.microsoft.com/office/drawing/2014/main" val="3466656787"/>
                    </a:ext>
                  </a:extLst>
                </a:gridCol>
                <a:gridCol w="517623">
                  <a:extLst>
                    <a:ext uri="{9D8B030D-6E8A-4147-A177-3AD203B41FA5}">
                      <a16:colId xmlns:a16="http://schemas.microsoft.com/office/drawing/2014/main" val="183719765"/>
                    </a:ext>
                  </a:extLst>
                </a:gridCol>
                <a:gridCol w="1217200">
                  <a:extLst>
                    <a:ext uri="{9D8B030D-6E8A-4147-A177-3AD203B41FA5}">
                      <a16:colId xmlns:a16="http://schemas.microsoft.com/office/drawing/2014/main" val="747227501"/>
                    </a:ext>
                  </a:extLst>
                </a:gridCol>
                <a:gridCol w="997602">
                  <a:extLst>
                    <a:ext uri="{9D8B030D-6E8A-4147-A177-3AD203B41FA5}">
                      <a16:colId xmlns:a16="http://schemas.microsoft.com/office/drawing/2014/main" val="442027117"/>
                    </a:ext>
                  </a:extLst>
                </a:gridCol>
                <a:gridCol w="1041521">
                  <a:extLst>
                    <a:ext uri="{9D8B030D-6E8A-4147-A177-3AD203B41FA5}">
                      <a16:colId xmlns:a16="http://schemas.microsoft.com/office/drawing/2014/main" val="929626124"/>
                    </a:ext>
                  </a:extLst>
                </a:gridCol>
                <a:gridCol w="1044658">
                  <a:extLst>
                    <a:ext uri="{9D8B030D-6E8A-4147-A177-3AD203B41FA5}">
                      <a16:colId xmlns:a16="http://schemas.microsoft.com/office/drawing/2014/main" val="4018279449"/>
                    </a:ext>
                  </a:extLst>
                </a:gridCol>
              </a:tblGrid>
              <a:tr h="235910">
                <a:tc rowSpan="2">
                  <a:txBody>
                    <a:bodyPr/>
                    <a:lstStyle/>
                    <a:p>
                      <a:pPr algn="ctr" fontAlgn="b"/>
                      <a:r>
                        <a:rPr lang="en-US" sz="1200" b="0" i="0" u="none" strike="noStrike" dirty="0">
                          <a:solidFill>
                            <a:srgbClr val="000000"/>
                          </a:solidFill>
                          <a:effectLst/>
                          <a:latin typeface="Tahoma" panose="020B0604030504040204" pitchFamily="34" charset="0"/>
                        </a:rPr>
                        <a:t>STAFF NAME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b"/>
                      <a:r>
                        <a:rPr lang="en-US" sz="1200" b="0" i="0" u="none" strike="noStrike">
                          <a:solidFill>
                            <a:srgbClr val="000000"/>
                          </a:solidFill>
                          <a:effectLst/>
                          <a:latin typeface="Tahoma" panose="020B0604030504040204" pitchFamily="34" charset="0"/>
                        </a:rPr>
                        <a:t>STAFF NUMBER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b"/>
                      <a:r>
                        <a:rPr lang="en-US" sz="1400" b="0" i="0" u="none" strike="noStrike">
                          <a:solidFill>
                            <a:srgbClr val="000000"/>
                          </a:solidFill>
                          <a:effectLst/>
                          <a:latin typeface="Tahoma" panose="020B0604030504040204" pitchFamily="34" charset="0"/>
                        </a:rPr>
                        <a:t>GRADE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ctr" fontAlgn="b"/>
                      <a:r>
                        <a:rPr lang="en-US" sz="1400" b="0" i="0" u="none" strike="noStrike">
                          <a:solidFill>
                            <a:srgbClr val="000000"/>
                          </a:solidFill>
                          <a:effectLst/>
                          <a:latin typeface="Tahoma" panose="020B0604030504040204" pitchFamily="34" charset="0"/>
                        </a:rPr>
                        <a:t>BASIC</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algn="ctr" fontAlgn="b"/>
                      <a:r>
                        <a:rPr lang="en-US" sz="1400" b="0" i="0" u="none" strike="noStrike" dirty="0">
                          <a:solidFill>
                            <a:srgbClr val="000000"/>
                          </a:solidFill>
                          <a:effectLst/>
                          <a:latin typeface="Tahoma" panose="020B0604030504040204" pitchFamily="34" charset="0"/>
                        </a:rPr>
                        <a:t>TYPES OF ALLOWANCES</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623288627"/>
                  </a:ext>
                </a:extLst>
              </a:tr>
              <a:tr h="606627">
                <a:tc vMerge="1">
                  <a:txBody>
                    <a:bodyPr/>
                    <a:lstStyle/>
                    <a:p>
                      <a:endParaRPr lang="en-US"/>
                    </a:p>
                  </a:txBody>
                  <a:tcPr/>
                </a:tc>
                <a:tc vMerge="1">
                  <a:txBody>
                    <a:bodyPr/>
                    <a:lstStyle/>
                    <a:p>
                      <a:endParaRPr lang="en-US"/>
                    </a:p>
                  </a:txBody>
                  <a:tcPr/>
                </a:tc>
                <a:tc>
                  <a:txBody>
                    <a:bodyPr/>
                    <a:lstStyle/>
                    <a:p>
                      <a:pPr algn="ctr" fontAlgn="b"/>
                      <a:r>
                        <a:rPr lang="en-US" sz="1200" b="0" i="0" u="none" strike="noStrike">
                          <a:solidFill>
                            <a:srgbClr val="000000"/>
                          </a:solidFill>
                          <a:effectLst/>
                          <a:latin typeface="Tahoma" panose="020B0604030504040204" pitchFamily="34" charset="0"/>
                        </a:rPr>
                        <a:t>LEVEL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STEP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SALARY</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Interium Premium (15%)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SS Govt Machinery All(20%)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SS Interim Support All.(18%)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99509139"/>
                  </a:ext>
                </a:extLst>
              </a:tr>
              <a:tr h="404418">
                <a:tc>
                  <a:txBody>
                    <a:bodyPr/>
                    <a:lstStyle/>
                    <a:p>
                      <a:pPr algn="l" fontAlgn="b"/>
                      <a:r>
                        <a:rPr lang="en-US" sz="1200" b="0" i="0" u="none" strike="noStrike">
                          <a:solidFill>
                            <a:srgbClr val="000000"/>
                          </a:solidFill>
                          <a:effectLst/>
                          <a:latin typeface="Tahoma" panose="020B0604030504040204" pitchFamily="34" charset="0"/>
                        </a:rPr>
                        <a:t>Emmanuel Adonteng Wiafe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1511865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          42,926.00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       6,438.90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       8,585.20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Tahoma" panose="020B0604030504040204" pitchFamily="34" charset="0"/>
                        </a:rPr>
                        <a:t>        7,726.68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17747556"/>
                  </a:ext>
                </a:extLst>
              </a:tr>
              <a:tr h="304787">
                <a:tc>
                  <a:txBody>
                    <a:bodyPr/>
                    <a:lstStyle/>
                    <a:p>
                      <a:pPr algn="l" fontAlgn="b"/>
                      <a:r>
                        <a:rPr lang="en-US" sz="1200" b="1" i="0" u="none" strike="noStrike" dirty="0">
                          <a:solidFill>
                            <a:srgbClr val="000000"/>
                          </a:solidFill>
                          <a:effectLst/>
                          <a:latin typeface="Tahoma" panose="020B0604030504040204" pitchFamily="34" charset="0"/>
                        </a:rPr>
                        <a:t>TOTAL</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1" i="0" u="none" strike="noStrike" dirty="0">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1" i="0" u="none" strike="noStrike" dirty="0">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1" i="0" u="none" strike="noStrike" dirty="0">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1" i="0" u="none" strike="noStrike" dirty="0">
                          <a:solidFill>
                            <a:srgbClr val="000000"/>
                          </a:solidFill>
                          <a:effectLst/>
                          <a:latin typeface="Tahoma" panose="020B0604030504040204" pitchFamily="34" charset="0"/>
                        </a:rPr>
                        <a:t>         42,926.00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1" i="0" u="none" strike="noStrike" dirty="0">
                          <a:solidFill>
                            <a:srgbClr val="000000"/>
                          </a:solidFill>
                          <a:effectLst/>
                          <a:latin typeface="Tahoma" panose="020B0604030504040204" pitchFamily="34" charset="0"/>
                        </a:rPr>
                        <a:t>      6,438.90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1" i="0" u="none" strike="noStrike" dirty="0">
                          <a:solidFill>
                            <a:srgbClr val="000000"/>
                          </a:solidFill>
                          <a:effectLst/>
                          <a:latin typeface="Tahoma" panose="020B0604030504040204" pitchFamily="34" charset="0"/>
                        </a:rPr>
                        <a:t>      8,585.20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1" i="0" u="none" strike="noStrike" dirty="0">
                          <a:solidFill>
                            <a:srgbClr val="000000"/>
                          </a:solidFill>
                          <a:effectLst/>
                          <a:latin typeface="Tahoma" panose="020B0604030504040204" pitchFamily="34" charset="0"/>
                        </a:rPr>
                        <a:t>       7,726.68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5412294"/>
                  </a:ext>
                </a:extLst>
              </a:tr>
            </a:tbl>
          </a:graphicData>
        </a:graphic>
      </p:graphicFrame>
      <p:sp>
        <p:nvSpPr>
          <p:cNvPr id="8" name="TextBox 7">
            <a:extLst>
              <a:ext uri="{FF2B5EF4-FFF2-40B4-BE49-F238E27FC236}">
                <a16:creationId xmlns:a16="http://schemas.microsoft.com/office/drawing/2014/main" id="{205B3610-0546-4A57-9B84-726CC37B6CF6}"/>
              </a:ext>
            </a:extLst>
          </p:cNvPr>
          <p:cNvSpPr txBox="1"/>
          <p:nvPr/>
        </p:nvSpPr>
        <p:spPr>
          <a:xfrm>
            <a:off x="1028700" y="4003517"/>
            <a:ext cx="6457950" cy="769441"/>
          </a:xfrm>
          <a:prstGeom prst="rect">
            <a:avLst/>
          </a:prstGeom>
          <a:noFill/>
        </p:spPr>
        <p:txBody>
          <a:bodyPr wrap="square">
            <a:spAutoFit/>
          </a:bodyPr>
          <a:lstStyle/>
          <a:p>
            <a:r>
              <a:rPr kumimoji="0" lang="en-US" sz="16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      COMPENSATION OF EMPLOYEES - ALLOWANCES</a:t>
            </a:r>
            <a:b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br>
            <a:b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br>
            <a: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                             DEPARTMENT : </a:t>
            </a:r>
            <a:r>
              <a:rPr lang="en-US" sz="1400" b="1" i="0" u="none" strike="noStrike" dirty="0">
                <a:solidFill>
                  <a:schemeClr val="accent1"/>
                </a:solidFill>
                <a:effectLst/>
                <a:latin typeface="Tahoma" panose="020B0604030504040204" pitchFamily="34" charset="0"/>
              </a:rPr>
              <a:t>STATISTICS</a:t>
            </a:r>
            <a:r>
              <a:rPr lang="en-US" b="1" dirty="0">
                <a:solidFill>
                  <a:schemeClr val="accent1"/>
                </a:solidFill>
              </a:rPr>
              <a:t> </a:t>
            </a:r>
          </a:p>
        </p:txBody>
      </p:sp>
    </p:spTree>
    <p:extLst>
      <p:ext uri="{BB962C8B-B14F-4D97-AF65-F5344CB8AC3E}">
        <p14:creationId xmlns:p14="http://schemas.microsoft.com/office/powerpoint/2010/main" val="2102170614"/>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showMasterSp="0">
  <p:cSld>
    <p:spTree>
      <p:nvGrpSpPr>
        <p:cNvPr id="1" name="Shape 72"/>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FB03A64E-9C09-4CA7-89E8-BA5268B2C67C}"/>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94</a:t>
            </a:fld>
            <a:endParaRPr lang="en"/>
          </a:p>
        </p:txBody>
      </p:sp>
      <p:sp>
        <p:nvSpPr>
          <p:cNvPr id="7" name="TextBox 6">
            <a:extLst>
              <a:ext uri="{FF2B5EF4-FFF2-40B4-BE49-F238E27FC236}">
                <a16:creationId xmlns:a16="http://schemas.microsoft.com/office/drawing/2014/main" id="{DFD0F982-5B3B-48E8-B80F-6C88E14DCFEC}"/>
              </a:ext>
            </a:extLst>
          </p:cNvPr>
          <p:cNvSpPr txBox="1"/>
          <p:nvPr/>
        </p:nvSpPr>
        <p:spPr>
          <a:xfrm>
            <a:off x="1314450" y="368796"/>
            <a:ext cx="6526530"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6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      COMPENSATION OF EMPLOYEES - ALLOWANCES</a:t>
            </a:r>
            <a:b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br>
            <a:b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br>
            <a: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          DEPARTMENT : </a:t>
            </a:r>
            <a:r>
              <a:rPr lang="en-US" b="1" dirty="0">
                <a:solidFill>
                  <a:srgbClr val="4285F4"/>
                </a:solidFill>
                <a:latin typeface="Tahoma" panose="020B0604030504040204" pitchFamily="34" charset="0"/>
              </a:rPr>
              <a:t>WORKS</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graphicFrame>
        <p:nvGraphicFramePr>
          <p:cNvPr id="2" name="Table 1">
            <a:extLst>
              <a:ext uri="{FF2B5EF4-FFF2-40B4-BE49-F238E27FC236}">
                <a16:creationId xmlns:a16="http://schemas.microsoft.com/office/drawing/2014/main" id="{0C9DFF27-FAB3-45D0-9C21-7D5BE2C21183}"/>
              </a:ext>
            </a:extLst>
          </p:cNvPr>
          <p:cNvGraphicFramePr>
            <a:graphicFrameLocks noGrp="1"/>
          </p:cNvGraphicFramePr>
          <p:nvPr>
            <p:extLst>
              <p:ext uri="{D42A27DB-BD31-4B8C-83A1-F6EECF244321}">
                <p14:modId xmlns:p14="http://schemas.microsoft.com/office/powerpoint/2010/main" val="1060299172"/>
              </p:ext>
            </p:extLst>
          </p:nvPr>
        </p:nvGraphicFramePr>
        <p:xfrm>
          <a:off x="468630" y="1774889"/>
          <a:ext cx="7886700" cy="2512806"/>
        </p:xfrm>
        <a:graphic>
          <a:graphicData uri="http://schemas.openxmlformats.org/drawingml/2006/table">
            <a:tbl>
              <a:tblPr/>
              <a:tblGrid>
                <a:gridCol w="1722275">
                  <a:extLst>
                    <a:ext uri="{9D8B030D-6E8A-4147-A177-3AD203B41FA5}">
                      <a16:colId xmlns:a16="http://schemas.microsoft.com/office/drawing/2014/main" val="1934447621"/>
                    </a:ext>
                  </a:extLst>
                </a:gridCol>
                <a:gridCol w="828198">
                  <a:extLst>
                    <a:ext uri="{9D8B030D-6E8A-4147-A177-3AD203B41FA5}">
                      <a16:colId xmlns:a16="http://schemas.microsoft.com/office/drawing/2014/main" val="1335470902"/>
                    </a:ext>
                  </a:extLst>
                </a:gridCol>
                <a:gridCol w="517623">
                  <a:extLst>
                    <a:ext uri="{9D8B030D-6E8A-4147-A177-3AD203B41FA5}">
                      <a16:colId xmlns:a16="http://schemas.microsoft.com/office/drawing/2014/main" val="3222111855"/>
                    </a:ext>
                  </a:extLst>
                </a:gridCol>
                <a:gridCol w="517623">
                  <a:extLst>
                    <a:ext uri="{9D8B030D-6E8A-4147-A177-3AD203B41FA5}">
                      <a16:colId xmlns:a16="http://schemas.microsoft.com/office/drawing/2014/main" val="2792773380"/>
                    </a:ext>
                  </a:extLst>
                </a:gridCol>
                <a:gridCol w="1217200">
                  <a:extLst>
                    <a:ext uri="{9D8B030D-6E8A-4147-A177-3AD203B41FA5}">
                      <a16:colId xmlns:a16="http://schemas.microsoft.com/office/drawing/2014/main" val="2513152341"/>
                    </a:ext>
                  </a:extLst>
                </a:gridCol>
                <a:gridCol w="997602">
                  <a:extLst>
                    <a:ext uri="{9D8B030D-6E8A-4147-A177-3AD203B41FA5}">
                      <a16:colId xmlns:a16="http://schemas.microsoft.com/office/drawing/2014/main" val="998227730"/>
                    </a:ext>
                  </a:extLst>
                </a:gridCol>
                <a:gridCol w="1041521">
                  <a:extLst>
                    <a:ext uri="{9D8B030D-6E8A-4147-A177-3AD203B41FA5}">
                      <a16:colId xmlns:a16="http://schemas.microsoft.com/office/drawing/2014/main" val="4115155956"/>
                    </a:ext>
                  </a:extLst>
                </a:gridCol>
                <a:gridCol w="1044658">
                  <a:extLst>
                    <a:ext uri="{9D8B030D-6E8A-4147-A177-3AD203B41FA5}">
                      <a16:colId xmlns:a16="http://schemas.microsoft.com/office/drawing/2014/main" val="2814339147"/>
                    </a:ext>
                  </a:extLst>
                </a:gridCol>
              </a:tblGrid>
              <a:tr h="180105">
                <a:tc rowSpan="2">
                  <a:txBody>
                    <a:bodyPr/>
                    <a:lstStyle/>
                    <a:p>
                      <a:pPr algn="ctr" fontAlgn="b"/>
                      <a:r>
                        <a:rPr lang="en-US" sz="1200" b="0" i="0" u="none" strike="noStrike">
                          <a:solidFill>
                            <a:srgbClr val="000000"/>
                          </a:solidFill>
                          <a:effectLst/>
                          <a:latin typeface="Tahoma" panose="020B0604030504040204" pitchFamily="34" charset="0"/>
                        </a:rPr>
                        <a:t>STAFF NAME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b"/>
                      <a:r>
                        <a:rPr lang="en-US" sz="1200" b="0" i="0" u="none" strike="noStrike">
                          <a:solidFill>
                            <a:srgbClr val="000000"/>
                          </a:solidFill>
                          <a:effectLst/>
                          <a:latin typeface="Tahoma" panose="020B0604030504040204" pitchFamily="34" charset="0"/>
                        </a:rPr>
                        <a:t>STAFF NUMBER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b"/>
                      <a:r>
                        <a:rPr lang="en-US" sz="1200" b="0" i="0" u="none" strike="noStrike">
                          <a:solidFill>
                            <a:srgbClr val="000000"/>
                          </a:solidFill>
                          <a:effectLst/>
                          <a:latin typeface="Tahoma" panose="020B0604030504040204" pitchFamily="34" charset="0"/>
                        </a:rPr>
                        <a:t>GRADE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ctr" fontAlgn="b"/>
                      <a:r>
                        <a:rPr lang="en-US" sz="1200" b="0" i="0" u="none" strike="noStrike">
                          <a:solidFill>
                            <a:srgbClr val="000000"/>
                          </a:solidFill>
                          <a:effectLst/>
                          <a:latin typeface="Tahoma" panose="020B0604030504040204" pitchFamily="34" charset="0"/>
                        </a:rPr>
                        <a:t>BASIC</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algn="ctr" fontAlgn="b"/>
                      <a:r>
                        <a:rPr lang="en-US" sz="1200" b="0" i="0" u="none" strike="noStrike" dirty="0">
                          <a:solidFill>
                            <a:srgbClr val="000000"/>
                          </a:solidFill>
                          <a:effectLst/>
                          <a:latin typeface="Tahoma" panose="020B0604030504040204" pitchFamily="34" charset="0"/>
                        </a:rPr>
                        <a:t>TYPES OF ALLOWANCES</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108663199"/>
                  </a:ext>
                </a:extLst>
              </a:tr>
              <a:tr h="540315">
                <a:tc vMerge="1">
                  <a:txBody>
                    <a:bodyPr/>
                    <a:lstStyle/>
                    <a:p>
                      <a:endParaRPr lang="en-US"/>
                    </a:p>
                  </a:txBody>
                  <a:tcPr/>
                </a:tc>
                <a:tc vMerge="1">
                  <a:txBody>
                    <a:bodyPr/>
                    <a:lstStyle/>
                    <a:p>
                      <a:endParaRPr lang="en-US"/>
                    </a:p>
                  </a:txBody>
                  <a:tcPr/>
                </a:tc>
                <a:tc>
                  <a:txBody>
                    <a:bodyPr/>
                    <a:lstStyle/>
                    <a:p>
                      <a:pPr algn="ctr" fontAlgn="b"/>
                      <a:r>
                        <a:rPr lang="en-US" sz="1200" b="0" i="0" u="none" strike="noStrike">
                          <a:solidFill>
                            <a:srgbClr val="000000"/>
                          </a:solidFill>
                          <a:effectLst/>
                          <a:latin typeface="Tahoma" panose="020B0604030504040204" pitchFamily="34" charset="0"/>
                        </a:rPr>
                        <a:t>LEVEL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STEP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SALARY</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Interium Premium (15%)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SS Govt Machinery All(20%)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SS Interim Support All.(18%)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27990686"/>
                  </a:ext>
                </a:extLst>
              </a:tr>
              <a:tr h="314026">
                <a:tc>
                  <a:txBody>
                    <a:bodyPr/>
                    <a:lstStyle/>
                    <a:p>
                      <a:pPr algn="l" fontAlgn="b"/>
                      <a:r>
                        <a:rPr lang="en-US" sz="1200" b="0" i="0" u="none" strike="noStrike">
                          <a:solidFill>
                            <a:srgbClr val="000000"/>
                          </a:solidFill>
                          <a:effectLst/>
                          <a:latin typeface="Tahoma" panose="020B0604030504040204" pitchFamily="34" charset="0"/>
                        </a:rPr>
                        <a:t>John Asamoah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106568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20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73,620.00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11,043.00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14,724.00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13,251.60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33308338"/>
                  </a:ext>
                </a:extLst>
              </a:tr>
              <a:tr h="291166">
                <a:tc>
                  <a:txBody>
                    <a:bodyPr/>
                    <a:lstStyle/>
                    <a:p>
                      <a:pPr algn="l" fontAlgn="b"/>
                      <a:r>
                        <a:rPr lang="en-US" sz="1200" b="0" i="0" u="none" strike="noStrike">
                          <a:solidFill>
                            <a:srgbClr val="000000"/>
                          </a:solidFill>
                          <a:effectLst/>
                          <a:latin typeface="Tahoma" panose="020B0604030504040204" pitchFamily="34" charset="0"/>
                        </a:rPr>
                        <a:t>Richard Baah Boateng</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914238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18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51,672.00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7,750.80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10,334.40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9,300.96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82215596"/>
                  </a:ext>
                </a:extLst>
              </a:tr>
              <a:tr h="256876">
                <a:tc>
                  <a:txBody>
                    <a:bodyPr/>
                    <a:lstStyle/>
                    <a:p>
                      <a:pPr algn="l" fontAlgn="b"/>
                      <a:r>
                        <a:rPr lang="en-US" sz="1200" b="0" i="0" u="none" strike="noStrike">
                          <a:solidFill>
                            <a:srgbClr val="000000"/>
                          </a:solidFill>
                          <a:effectLst/>
                          <a:latin typeface="Tahoma" panose="020B0604030504040204" pitchFamily="34" charset="0"/>
                        </a:rPr>
                        <a:t>Anane Oklu</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663142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11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23,395.00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3,509.25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4,679.00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4,211.10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40103087"/>
                  </a:ext>
                </a:extLst>
              </a:tr>
              <a:tr h="268306">
                <a:tc>
                  <a:txBody>
                    <a:bodyPr/>
                    <a:lstStyle/>
                    <a:p>
                      <a:pPr algn="l" fontAlgn="b"/>
                      <a:r>
                        <a:rPr lang="en-US" sz="1200" b="0" i="0" u="none" strike="noStrike">
                          <a:solidFill>
                            <a:srgbClr val="000000"/>
                          </a:solidFill>
                          <a:effectLst/>
                          <a:latin typeface="Tahoma" panose="020B0604030504040204" pitchFamily="34" charset="0"/>
                        </a:rPr>
                        <a:t>Noah Kodjo Ayeh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1539124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15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36,884.00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5,532.60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7,376.80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6,639.12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38799110"/>
                  </a:ext>
                </a:extLst>
              </a:tr>
              <a:tr h="291166">
                <a:tc>
                  <a:txBody>
                    <a:bodyPr/>
                    <a:lstStyle/>
                    <a:p>
                      <a:pPr algn="l" fontAlgn="b"/>
                      <a:r>
                        <a:rPr lang="en-US" sz="1200" b="0" i="0" u="none" strike="noStrike">
                          <a:solidFill>
                            <a:srgbClr val="000000"/>
                          </a:solidFill>
                          <a:effectLst/>
                          <a:latin typeface="Tahoma" panose="020B0604030504040204" pitchFamily="34" charset="0"/>
                        </a:rPr>
                        <a:t>Nicholas Teye Kwesi</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1541696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15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36,884.00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5,532.60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7,376.80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6,639.12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74516467"/>
                  </a:ext>
                </a:extLst>
              </a:tr>
              <a:tr h="359746">
                <a:tc>
                  <a:txBody>
                    <a:bodyPr/>
                    <a:lstStyle/>
                    <a:p>
                      <a:pPr algn="l" fontAlgn="b"/>
                      <a:r>
                        <a:rPr lang="en-US" sz="1200" b="1" i="0" u="none" strike="noStrike">
                          <a:solidFill>
                            <a:srgbClr val="000000"/>
                          </a:solidFill>
                          <a:effectLst/>
                          <a:latin typeface="Tahoma" panose="020B0604030504040204" pitchFamily="34" charset="0"/>
                        </a:rPr>
                        <a:t>TOTAL</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1" i="0" u="none" strike="noStrike" dirty="0">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1" i="0" u="none" strike="noStrike">
                          <a:solidFill>
                            <a:srgbClr val="000000"/>
                          </a:solidFill>
                          <a:effectLst/>
                          <a:latin typeface="Tahoma" panose="020B0604030504040204" pitchFamily="34" charset="0"/>
                        </a:rPr>
                        <a:t>       222,455.00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1" i="0" u="none" strike="noStrike">
                          <a:solidFill>
                            <a:srgbClr val="000000"/>
                          </a:solidFill>
                          <a:effectLst/>
                          <a:latin typeface="Tahoma" panose="020B0604030504040204" pitchFamily="34" charset="0"/>
                        </a:rPr>
                        <a:t>   33,368.25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1" i="0" u="none" strike="noStrike">
                          <a:solidFill>
                            <a:srgbClr val="000000"/>
                          </a:solidFill>
                          <a:effectLst/>
                          <a:latin typeface="Tahoma" panose="020B0604030504040204" pitchFamily="34" charset="0"/>
                        </a:rPr>
                        <a:t>   44,491.00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1" i="0" u="none" strike="noStrike" dirty="0">
                          <a:solidFill>
                            <a:srgbClr val="000000"/>
                          </a:solidFill>
                          <a:effectLst/>
                          <a:latin typeface="Tahoma" panose="020B0604030504040204" pitchFamily="34" charset="0"/>
                        </a:rPr>
                        <a:t>     40,041.90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17115674"/>
                  </a:ext>
                </a:extLst>
              </a:tr>
            </a:tbl>
          </a:graphicData>
        </a:graphic>
      </p:graphicFrame>
    </p:spTree>
    <p:extLst>
      <p:ext uri="{BB962C8B-B14F-4D97-AF65-F5344CB8AC3E}">
        <p14:creationId xmlns:p14="http://schemas.microsoft.com/office/powerpoint/2010/main" val="88891390"/>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showMasterSp="0">
  <p:cSld>
    <p:spTree>
      <p:nvGrpSpPr>
        <p:cNvPr id="1" name="Shape 72"/>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FB03A64E-9C09-4CA7-89E8-BA5268B2C67C}"/>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95</a:t>
            </a:fld>
            <a:endParaRPr lang="en"/>
          </a:p>
        </p:txBody>
      </p:sp>
      <p:sp>
        <p:nvSpPr>
          <p:cNvPr id="7" name="TextBox 6">
            <a:extLst>
              <a:ext uri="{FF2B5EF4-FFF2-40B4-BE49-F238E27FC236}">
                <a16:creationId xmlns:a16="http://schemas.microsoft.com/office/drawing/2014/main" id="{DFD0F982-5B3B-48E8-B80F-6C88E14DCFEC}"/>
              </a:ext>
            </a:extLst>
          </p:cNvPr>
          <p:cNvSpPr txBox="1"/>
          <p:nvPr/>
        </p:nvSpPr>
        <p:spPr>
          <a:xfrm>
            <a:off x="1314450" y="368796"/>
            <a:ext cx="6526530"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6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      COMPENSATION OF EMPLOYEES - ALLOWANCES</a:t>
            </a:r>
            <a:b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br>
            <a:b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br>
            <a: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          DEPARTMENT : </a:t>
            </a:r>
            <a:r>
              <a:rPr lang="en-US" b="1" dirty="0">
                <a:solidFill>
                  <a:srgbClr val="4285F4"/>
                </a:solidFill>
                <a:latin typeface="Tahoma" panose="020B0604030504040204" pitchFamily="34" charset="0"/>
              </a:rPr>
              <a:t>PHYSICAL PLANNING</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graphicFrame>
        <p:nvGraphicFramePr>
          <p:cNvPr id="2" name="Table 1">
            <a:extLst>
              <a:ext uri="{FF2B5EF4-FFF2-40B4-BE49-F238E27FC236}">
                <a16:creationId xmlns:a16="http://schemas.microsoft.com/office/drawing/2014/main" id="{1945D899-E2F6-426E-A645-D26D4C960A3B}"/>
              </a:ext>
            </a:extLst>
          </p:cNvPr>
          <p:cNvGraphicFramePr>
            <a:graphicFrameLocks noGrp="1"/>
          </p:cNvGraphicFramePr>
          <p:nvPr>
            <p:extLst>
              <p:ext uri="{D42A27DB-BD31-4B8C-83A1-F6EECF244321}">
                <p14:modId xmlns:p14="http://schemas.microsoft.com/office/powerpoint/2010/main" val="3358669"/>
              </p:ext>
            </p:extLst>
          </p:nvPr>
        </p:nvGraphicFramePr>
        <p:xfrm>
          <a:off x="365760" y="1853511"/>
          <a:ext cx="8286751" cy="1815519"/>
        </p:xfrm>
        <a:graphic>
          <a:graphicData uri="http://schemas.openxmlformats.org/drawingml/2006/table">
            <a:tbl>
              <a:tblPr/>
              <a:tblGrid>
                <a:gridCol w="1769245">
                  <a:extLst>
                    <a:ext uri="{9D8B030D-6E8A-4147-A177-3AD203B41FA5}">
                      <a16:colId xmlns:a16="http://schemas.microsoft.com/office/drawing/2014/main" val="1304646972"/>
                    </a:ext>
                  </a:extLst>
                </a:gridCol>
                <a:gridCol w="850784">
                  <a:extLst>
                    <a:ext uri="{9D8B030D-6E8A-4147-A177-3AD203B41FA5}">
                      <a16:colId xmlns:a16="http://schemas.microsoft.com/office/drawing/2014/main" val="3789090280"/>
                    </a:ext>
                  </a:extLst>
                </a:gridCol>
                <a:gridCol w="531740">
                  <a:extLst>
                    <a:ext uri="{9D8B030D-6E8A-4147-A177-3AD203B41FA5}">
                      <a16:colId xmlns:a16="http://schemas.microsoft.com/office/drawing/2014/main" val="200977424"/>
                    </a:ext>
                  </a:extLst>
                </a:gridCol>
                <a:gridCol w="531740">
                  <a:extLst>
                    <a:ext uri="{9D8B030D-6E8A-4147-A177-3AD203B41FA5}">
                      <a16:colId xmlns:a16="http://schemas.microsoft.com/office/drawing/2014/main" val="2905163705"/>
                    </a:ext>
                  </a:extLst>
                </a:gridCol>
                <a:gridCol w="1250396">
                  <a:extLst>
                    <a:ext uri="{9D8B030D-6E8A-4147-A177-3AD203B41FA5}">
                      <a16:colId xmlns:a16="http://schemas.microsoft.com/office/drawing/2014/main" val="2243171493"/>
                    </a:ext>
                  </a:extLst>
                </a:gridCol>
                <a:gridCol w="1024809">
                  <a:extLst>
                    <a:ext uri="{9D8B030D-6E8A-4147-A177-3AD203B41FA5}">
                      <a16:colId xmlns:a16="http://schemas.microsoft.com/office/drawing/2014/main" val="1139512756"/>
                    </a:ext>
                  </a:extLst>
                </a:gridCol>
                <a:gridCol w="1069926">
                  <a:extLst>
                    <a:ext uri="{9D8B030D-6E8A-4147-A177-3AD203B41FA5}">
                      <a16:colId xmlns:a16="http://schemas.microsoft.com/office/drawing/2014/main" val="986072195"/>
                    </a:ext>
                  </a:extLst>
                </a:gridCol>
                <a:gridCol w="1258111">
                  <a:extLst>
                    <a:ext uri="{9D8B030D-6E8A-4147-A177-3AD203B41FA5}">
                      <a16:colId xmlns:a16="http://schemas.microsoft.com/office/drawing/2014/main" val="531419113"/>
                    </a:ext>
                  </a:extLst>
                </a:gridCol>
              </a:tblGrid>
              <a:tr h="180105">
                <a:tc rowSpan="2">
                  <a:txBody>
                    <a:bodyPr/>
                    <a:lstStyle/>
                    <a:p>
                      <a:pPr algn="ctr" fontAlgn="b"/>
                      <a:r>
                        <a:rPr lang="en-US" sz="1200" b="0" i="0" u="none" strike="noStrike" dirty="0">
                          <a:solidFill>
                            <a:srgbClr val="000000"/>
                          </a:solidFill>
                          <a:effectLst/>
                          <a:latin typeface="Tahoma" panose="020B0604030504040204" pitchFamily="34" charset="0"/>
                        </a:rPr>
                        <a:t>STAFF NAME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b"/>
                      <a:r>
                        <a:rPr lang="en-US" sz="1200" b="0" i="0" u="none" strike="noStrike">
                          <a:solidFill>
                            <a:srgbClr val="000000"/>
                          </a:solidFill>
                          <a:effectLst/>
                          <a:latin typeface="Tahoma" panose="020B0604030504040204" pitchFamily="34" charset="0"/>
                        </a:rPr>
                        <a:t>STAFF NUMBER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b"/>
                      <a:r>
                        <a:rPr lang="en-US" sz="1100" b="0" i="0" u="none" strike="noStrike">
                          <a:solidFill>
                            <a:srgbClr val="000000"/>
                          </a:solidFill>
                          <a:effectLst/>
                          <a:latin typeface="Tahoma" panose="020B0604030504040204" pitchFamily="34" charset="0"/>
                        </a:rPr>
                        <a:t>GRADE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ctr" fontAlgn="b"/>
                      <a:r>
                        <a:rPr lang="en-US" sz="1100" b="0" i="0" u="none" strike="noStrike">
                          <a:solidFill>
                            <a:srgbClr val="000000"/>
                          </a:solidFill>
                          <a:effectLst/>
                          <a:latin typeface="Tahoma" panose="020B0604030504040204" pitchFamily="34" charset="0"/>
                        </a:rPr>
                        <a:t>BASIC</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algn="ctr" fontAlgn="b"/>
                      <a:r>
                        <a:rPr lang="en-US" sz="1100" b="0" i="0" u="none" strike="noStrike">
                          <a:solidFill>
                            <a:srgbClr val="000000"/>
                          </a:solidFill>
                          <a:effectLst/>
                          <a:latin typeface="Tahoma" panose="020B0604030504040204" pitchFamily="34" charset="0"/>
                        </a:rPr>
                        <a:t>TYPES OF ALLOWANCES</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34436291"/>
                  </a:ext>
                </a:extLst>
              </a:tr>
              <a:tr h="540315">
                <a:tc vMerge="1">
                  <a:txBody>
                    <a:bodyPr/>
                    <a:lstStyle/>
                    <a:p>
                      <a:endParaRPr lang="en-US"/>
                    </a:p>
                  </a:txBody>
                  <a:tcPr/>
                </a:tc>
                <a:tc vMerge="1">
                  <a:txBody>
                    <a:bodyPr/>
                    <a:lstStyle/>
                    <a:p>
                      <a:endParaRPr lang="en-US"/>
                    </a:p>
                  </a:txBody>
                  <a:tcPr/>
                </a:tc>
                <a:tc>
                  <a:txBody>
                    <a:bodyPr/>
                    <a:lstStyle/>
                    <a:p>
                      <a:pPr algn="ctr" fontAlgn="b"/>
                      <a:r>
                        <a:rPr lang="en-US" sz="1200" b="0" i="0" u="none" strike="noStrike">
                          <a:solidFill>
                            <a:srgbClr val="000000"/>
                          </a:solidFill>
                          <a:effectLst/>
                          <a:latin typeface="Tahoma" panose="020B0604030504040204" pitchFamily="34" charset="0"/>
                        </a:rPr>
                        <a:t>LEVEL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STEP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SALARY</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Interim Premium (15%)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SS Govt Machinery All(20%)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SS Interim Support All.(18%)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30414278"/>
                  </a:ext>
                </a:extLst>
              </a:tr>
              <a:tr h="332394">
                <a:tc>
                  <a:txBody>
                    <a:bodyPr/>
                    <a:lstStyle/>
                    <a:p>
                      <a:pPr algn="l" fontAlgn="b"/>
                      <a:r>
                        <a:rPr lang="en-US" sz="1200" b="0" i="0" u="none" strike="noStrike">
                          <a:solidFill>
                            <a:srgbClr val="000000"/>
                          </a:solidFill>
                          <a:effectLst/>
                          <a:latin typeface="Tahoma" panose="020B0604030504040204" pitchFamily="34" charset="0"/>
                        </a:rPr>
                        <a:t>Moses Teye  Awudi</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136299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          45,920.00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       6,888.00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       9,184.00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Tahoma" panose="020B0604030504040204" pitchFamily="34" charset="0"/>
                        </a:rPr>
                        <a:t>        8,265.60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83801483"/>
                  </a:ext>
                </a:extLst>
              </a:tr>
              <a:tr h="365760">
                <a:tc>
                  <a:txBody>
                    <a:bodyPr/>
                    <a:lstStyle/>
                    <a:p>
                      <a:pPr algn="l" fontAlgn="b"/>
                      <a:r>
                        <a:rPr lang="en-US" sz="1200" b="0" i="0" u="none" strike="noStrike">
                          <a:solidFill>
                            <a:srgbClr val="000000"/>
                          </a:solidFill>
                          <a:effectLst/>
                          <a:latin typeface="Tahoma" panose="020B0604030504040204" pitchFamily="34" charset="0"/>
                        </a:rPr>
                        <a:t>Sule Christopher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1537111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12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          25,888.00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       3,883.20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       5,177.60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Tahoma" panose="020B0604030504040204" pitchFamily="34" charset="0"/>
                        </a:rPr>
                        <a:t>        4,659.84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19708048"/>
                  </a:ext>
                </a:extLst>
              </a:tr>
              <a:tr h="388620">
                <a:tc>
                  <a:txBody>
                    <a:bodyPr/>
                    <a:lstStyle/>
                    <a:p>
                      <a:pPr algn="l" fontAlgn="b"/>
                      <a:r>
                        <a:rPr lang="en-US" sz="1200" b="1" i="0" u="none" strike="noStrike">
                          <a:solidFill>
                            <a:srgbClr val="000000"/>
                          </a:solidFill>
                          <a:effectLst/>
                          <a:latin typeface="Tahoma" panose="020B0604030504040204" pitchFamily="34" charset="0"/>
                        </a:rPr>
                        <a:t>TOTAL</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1" i="0" u="none" strike="noStrike">
                          <a:solidFill>
                            <a:srgbClr val="000000"/>
                          </a:solidFill>
                          <a:effectLst/>
                          <a:latin typeface="Tahoma" panose="020B0604030504040204" pitchFamily="34" charset="0"/>
                        </a:rPr>
                        <a:t>         71,808.00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1" i="0" u="none" strike="noStrike">
                          <a:solidFill>
                            <a:srgbClr val="000000"/>
                          </a:solidFill>
                          <a:effectLst/>
                          <a:latin typeface="Tahoma" panose="020B0604030504040204" pitchFamily="34" charset="0"/>
                        </a:rPr>
                        <a:t>   10,771.20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1" i="0" u="none" strike="noStrike">
                          <a:solidFill>
                            <a:srgbClr val="000000"/>
                          </a:solidFill>
                          <a:effectLst/>
                          <a:latin typeface="Tahoma" panose="020B0604030504040204" pitchFamily="34" charset="0"/>
                        </a:rPr>
                        <a:t>   14,361.60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1" i="0" u="none" strike="noStrike" dirty="0">
                          <a:solidFill>
                            <a:srgbClr val="000000"/>
                          </a:solidFill>
                          <a:effectLst/>
                          <a:latin typeface="Tahoma" panose="020B0604030504040204" pitchFamily="34" charset="0"/>
                        </a:rPr>
                        <a:t>     12,925.44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117272"/>
                  </a:ext>
                </a:extLst>
              </a:tr>
            </a:tbl>
          </a:graphicData>
        </a:graphic>
      </p:graphicFrame>
    </p:spTree>
    <p:extLst>
      <p:ext uri="{BB962C8B-B14F-4D97-AF65-F5344CB8AC3E}">
        <p14:creationId xmlns:p14="http://schemas.microsoft.com/office/powerpoint/2010/main" val="1895690079"/>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showMasterSp="0">
  <p:cSld>
    <p:spTree>
      <p:nvGrpSpPr>
        <p:cNvPr id="1" name="Shape 72"/>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FB03A64E-9C09-4CA7-89E8-BA5268B2C67C}"/>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96</a:t>
            </a:fld>
            <a:endParaRPr lang="en"/>
          </a:p>
        </p:txBody>
      </p:sp>
      <p:sp>
        <p:nvSpPr>
          <p:cNvPr id="7" name="TextBox 6">
            <a:extLst>
              <a:ext uri="{FF2B5EF4-FFF2-40B4-BE49-F238E27FC236}">
                <a16:creationId xmlns:a16="http://schemas.microsoft.com/office/drawing/2014/main" id="{DFD0F982-5B3B-48E8-B80F-6C88E14DCFEC}"/>
              </a:ext>
            </a:extLst>
          </p:cNvPr>
          <p:cNvSpPr txBox="1"/>
          <p:nvPr/>
        </p:nvSpPr>
        <p:spPr>
          <a:xfrm>
            <a:off x="1314450" y="368796"/>
            <a:ext cx="6526530"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6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      COMPENSATION OF EMPLOYEES - ALLOWANCES</a:t>
            </a:r>
            <a:b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br>
            <a:b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br>
            <a: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          DEPARTMENT : ENVIRONMENTAL HJEALTH</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graphicFrame>
        <p:nvGraphicFramePr>
          <p:cNvPr id="3" name="Table 2">
            <a:extLst>
              <a:ext uri="{FF2B5EF4-FFF2-40B4-BE49-F238E27FC236}">
                <a16:creationId xmlns:a16="http://schemas.microsoft.com/office/drawing/2014/main" id="{AA687DD6-AFDE-47B6-AE63-E65DCF00CC06}"/>
              </a:ext>
            </a:extLst>
          </p:cNvPr>
          <p:cNvGraphicFramePr>
            <a:graphicFrameLocks noGrp="1"/>
          </p:cNvGraphicFramePr>
          <p:nvPr>
            <p:extLst>
              <p:ext uri="{D42A27DB-BD31-4B8C-83A1-F6EECF244321}">
                <p14:modId xmlns:p14="http://schemas.microsoft.com/office/powerpoint/2010/main" val="338677753"/>
              </p:ext>
            </p:extLst>
          </p:nvPr>
        </p:nvGraphicFramePr>
        <p:xfrm>
          <a:off x="251460" y="1617644"/>
          <a:ext cx="8435341" cy="2920065"/>
        </p:xfrm>
        <a:graphic>
          <a:graphicData uri="http://schemas.openxmlformats.org/drawingml/2006/table">
            <a:tbl>
              <a:tblPr/>
              <a:tblGrid>
                <a:gridCol w="1842086">
                  <a:extLst>
                    <a:ext uri="{9D8B030D-6E8A-4147-A177-3AD203B41FA5}">
                      <a16:colId xmlns:a16="http://schemas.microsoft.com/office/drawing/2014/main" val="3916509157"/>
                    </a:ext>
                  </a:extLst>
                </a:gridCol>
                <a:gridCol w="885811">
                  <a:extLst>
                    <a:ext uri="{9D8B030D-6E8A-4147-A177-3AD203B41FA5}">
                      <a16:colId xmlns:a16="http://schemas.microsoft.com/office/drawing/2014/main" val="17112801"/>
                    </a:ext>
                  </a:extLst>
                </a:gridCol>
                <a:gridCol w="553632">
                  <a:extLst>
                    <a:ext uri="{9D8B030D-6E8A-4147-A177-3AD203B41FA5}">
                      <a16:colId xmlns:a16="http://schemas.microsoft.com/office/drawing/2014/main" val="3004756776"/>
                    </a:ext>
                  </a:extLst>
                </a:gridCol>
                <a:gridCol w="553632">
                  <a:extLst>
                    <a:ext uri="{9D8B030D-6E8A-4147-A177-3AD203B41FA5}">
                      <a16:colId xmlns:a16="http://schemas.microsoft.com/office/drawing/2014/main" val="1637078667"/>
                    </a:ext>
                  </a:extLst>
                </a:gridCol>
                <a:gridCol w="1301875">
                  <a:extLst>
                    <a:ext uri="{9D8B030D-6E8A-4147-A177-3AD203B41FA5}">
                      <a16:colId xmlns:a16="http://schemas.microsoft.com/office/drawing/2014/main" val="1158138694"/>
                    </a:ext>
                  </a:extLst>
                </a:gridCol>
                <a:gridCol w="1067000">
                  <a:extLst>
                    <a:ext uri="{9D8B030D-6E8A-4147-A177-3AD203B41FA5}">
                      <a16:colId xmlns:a16="http://schemas.microsoft.com/office/drawing/2014/main" val="1703016789"/>
                    </a:ext>
                  </a:extLst>
                </a:gridCol>
                <a:gridCol w="1113975">
                  <a:extLst>
                    <a:ext uri="{9D8B030D-6E8A-4147-A177-3AD203B41FA5}">
                      <a16:colId xmlns:a16="http://schemas.microsoft.com/office/drawing/2014/main" val="516134542"/>
                    </a:ext>
                  </a:extLst>
                </a:gridCol>
                <a:gridCol w="1117330">
                  <a:extLst>
                    <a:ext uri="{9D8B030D-6E8A-4147-A177-3AD203B41FA5}">
                      <a16:colId xmlns:a16="http://schemas.microsoft.com/office/drawing/2014/main" val="1895693387"/>
                    </a:ext>
                  </a:extLst>
                </a:gridCol>
              </a:tblGrid>
              <a:tr h="239949">
                <a:tc rowSpan="2">
                  <a:txBody>
                    <a:bodyPr/>
                    <a:lstStyle/>
                    <a:p>
                      <a:pPr algn="ctr" fontAlgn="b"/>
                      <a:r>
                        <a:rPr lang="en-US" sz="1200" b="0" i="0" u="none" strike="noStrike" dirty="0">
                          <a:solidFill>
                            <a:srgbClr val="000000"/>
                          </a:solidFill>
                          <a:effectLst/>
                          <a:latin typeface="Tahoma" panose="020B0604030504040204" pitchFamily="34" charset="0"/>
                        </a:rPr>
                        <a:t>STAFF NAME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b"/>
                      <a:r>
                        <a:rPr lang="en-US" sz="1200" b="0" i="0" u="none" strike="noStrike">
                          <a:solidFill>
                            <a:srgbClr val="000000"/>
                          </a:solidFill>
                          <a:effectLst/>
                          <a:latin typeface="Tahoma" panose="020B0604030504040204" pitchFamily="34" charset="0"/>
                        </a:rPr>
                        <a:t>STAFF NUMBER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b"/>
                      <a:r>
                        <a:rPr lang="en-US" sz="1100" b="0" i="0" u="none" strike="noStrike">
                          <a:solidFill>
                            <a:srgbClr val="000000"/>
                          </a:solidFill>
                          <a:effectLst/>
                          <a:latin typeface="Tahoma" panose="020B0604030504040204" pitchFamily="34" charset="0"/>
                        </a:rPr>
                        <a:t>GRADE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ctr" fontAlgn="b"/>
                      <a:r>
                        <a:rPr lang="en-US" sz="1100" b="0" i="0" u="none" strike="noStrike">
                          <a:solidFill>
                            <a:srgbClr val="000000"/>
                          </a:solidFill>
                          <a:effectLst/>
                          <a:latin typeface="Tahoma" panose="020B0604030504040204" pitchFamily="34" charset="0"/>
                        </a:rPr>
                        <a:t>BASIC</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algn="ctr" fontAlgn="b"/>
                      <a:r>
                        <a:rPr lang="en-US" sz="1100" b="0" i="0" u="none" strike="noStrike">
                          <a:solidFill>
                            <a:srgbClr val="000000"/>
                          </a:solidFill>
                          <a:effectLst/>
                          <a:latin typeface="Tahoma" panose="020B0604030504040204" pitchFamily="34" charset="0"/>
                        </a:rPr>
                        <a:t>TYPES OF ALLOWANCES</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467414303"/>
                  </a:ext>
                </a:extLst>
              </a:tr>
              <a:tr h="730940">
                <a:tc vMerge="1">
                  <a:txBody>
                    <a:bodyPr/>
                    <a:lstStyle/>
                    <a:p>
                      <a:endParaRPr lang="en-US"/>
                    </a:p>
                  </a:txBody>
                  <a:tcPr/>
                </a:tc>
                <a:tc vMerge="1">
                  <a:txBody>
                    <a:bodyPr/>
                    <a:lstStyle/>
                    <a:p>
                      <a:endParaRPr lang="en-US"/>
                    </a:p>
                  </a:txBody>
                  <a:tcPr/>
                </a:tc>
                <a:tc>
                  <a:txBody>
                    <a:bodyPr/>
                    <a:lstStyle/>
                    <a:p>
                      <a:pPr algn="ctr" fontAlgn="b"/>
                      <a:r>
                        <a:rPr lang="en-US" sz="1200" b="0" i="0" u="none" strike="noStrike">
                          <a:solidFill>
                            <a:srgbClr val="000000"/>
                          </a:solidFill>
                          <a:effectLst/>
                          <a:latin typeface="Tahoma" panose="020B0604030504040204" pitchFamily="34" charset="0"/>
                        </a:rPr>
                        <a:t>LEVEL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STEP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SALARY</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Interium Premium (15%)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SS Govt Machinery All(20%)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SS Interim Support All.(18%)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90424444"/>
                  </a:ext>
                </a:extLst>
              </a:tr>
              <a:tr h="243647">
                <a:tc>
                  <a:txBody>
                    <a:bodyPr/>
                    <a:lstStyle/>
                    <a:p>
                      <a:pPr algn="l" fontAlgn="b"/>
                      <a:r>
                        <a:rPr lang="en-US" sz="1200" b="0" i="0" u="none" strike="noStrike" dirty="0">
                          <a:solidFill>
                            <a:srgbClr val="000000"/>
                          </a:solidFill>
                          <a:effectLst/>
                          <a:latin typeface="Tahoma" panose="020B0604030504040204" pitchFamily="34" charset="0"/>
                        </a:rPr>
                        <a:t>Julius </a:t>
                      </a:r>
                      <a:r>
                        <a:rPr lang="en-US" sz="1200" b="0" i="0" u="none" strike="noStrike" dirty="0" err="1">
                          <a:solidFill>
                            <a:srgbClr val="000000"/>
                          </a:solidFill>
                          <a:effectLst/>
                          <a:latin typeface="Tahoma" panose="020B0604030504040204" pitchFamily="34" charset="0"/>
                        </a:rPr>
                        <a:t>Dzonyra</a:t>
                      </a:r>
                      <a:endParaRPr lang="en-US" sz="1200" b="0" i="0" u="none" strike="noStrike" dirty="0">
                        <a:solidFill>
                          <a:srgbClr val="000000"/>
                        </a:solidFill>
                        <a:effectLst/>
                        <a:latin typeface="Tahoma" panose="020B0604030504040204" pitchFamily="34" charset="0"/>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682793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44,398.00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6,659.70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8,879.60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7,991.64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90725605"/>
                  </a:ext>
                </a:extLst>
              </a:tr>
              <a:tr h="243647">
                <a:tc>
                  <a:txBody>
                    <a:bodyPr/>
                    <a:lstStyle/>
                    <a:p>
                      <a:pPr algn="l" fontAlgn="b"/>
                      <a:r>
                        <a:rPr lang="en-US" sz="1200" b="0" i="0" u="none" strike="noStrike">
                          <a:solidFill>
                            <a:srgbClr val="000000"/>
                          </a:solidFill>
                          <a:effectLst/>
                          <a:latin typeface="Tahoma" panose="020B0604030504040204" pitchFamily="34" charset="0"/>
                        </a:rPr>
                        <a:t>Sambian Juliana</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711937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13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29,130.00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4,369.50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5,826.00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5,243.40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98127465"/>
                  </a:ext>
                </a:extLst>
              </a:tr>
              <a:tr h="243647">
                <a:tc>
                  <a:txBody>
                    <a:bodyPr/>
                    <a:lstStyle/>
                    <a:p>
                      <a:pPr algn="l" fontAlgn="b"/>
                      <a:r>
                        <a:rPr lang="en-US" sz="1200" b="0" i="0" u="none" strike="noStrike">
                          <a:solidFill>
                            <a:srgbClr val="000000"/>
                          </a:solidFill>
                          <a:effectLst/>
                          <a:latin typeface="Tahoma" panose="020B0604030504040204" pitchFamily="34" charset="0"/>
                        </a:rPr>
                        <a:t>AcquaAlbert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682616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41,503.00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6,225.45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8,300.60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7,470.54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54690119"/>
                  </a:ext>
                </a:extLst>
              </a:tr>
              <a:tr h="243647">
                <a:tc>
                  <a:txBody>
                    <a:bodyPr/>
                    <a:lstStyle/>
                    <a:p>
                      <a:pPr algn="l" fontAlgn="b"/>
                      <a:r>
                        <a:rPr lang="en-US" sz="1200" b="0" i="0" u="none" strike="noStrike">
                          <a:solidFill>
                            <a:srgbClr val="000000"/>
                          </a:solidFill>
                          <a:effectLst/>
                          <a:latin typeface="Tahoma" panose="020B0604030504040204" pitchFamily="34" charset="0"/>
                        </a:rPr>
                        <a:t>Agbemebiase Norbert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903296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13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31,692.00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4,753.80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6,338.40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5,704.56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14248918"/>
                  </a:ext>
                </a:extLst>
              </a:tr>
              <a:tr h="243647">
                <a:tc>
                  <a:txBody>
                    <a:bodyPr/>
                    <a:lstStyle/>
                    <a:p>
                      <a:pPr algn="l" fontAlgn="b"/>
                      <a:r>
                        <a:rPr lang="en-US" sz="1200" b="0" i="0" u="none" strike="noStrike">
                          <a:solidFill>
                            <a:srgbClr val="000000"/>
                          </a:solidFill>
                          <a:effectLst/>
                          <a:latin typeface="Tahoma" panose="020B0604030504040204" pitchFamily="34" charset="0"/>
                        </a:rPr>
                        <a:t>Olivia B.Acheampomaa</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1372120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12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27,231.00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4,084.65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5,446.20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4,901.58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68875188"/>
                  </a:ext>
                </a:extLst>
              </a:tr>
              <a:tr h="243647">
                <a:tc>
                  <a:txBody>
                    <a:bodyPr/>
                    <a:lstStyle/>
                    <a:p>
                      <a:pPr algn="l" fontAlgn="b"/>
                      <a:r>
                        <a:rPr lang="en-US" sz="1200" b="0" i="0" u="none" strike="noStrike">
                          <a:solidFill>
                            <a:srgbClr val="000000"/>
                          </a:solidFill>
                          <a:effectLst/>
                          <a:latin typeface="Tahoma" panose="020B0604030504040204" pitchFamily="34" charset="0"/>
                        </a:rPr>
                        <a:t>Amadu Fuseni</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915732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17,866.00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2,679.90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3,573.20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3,215.88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11892968"/>
                  </a:ext>
                </a:extLst>
              </a:tr>
              <a:tr h="243647">
                <a:tc>
                  <a:txBody>
                    <a:bodyPr/>
                    <a:lstStyle/>
                    <a:p>
                      <a:pPr algn="l" fontAlgn="b"/>
                      <a:r>
                        <a:rPr lang="en-US" sz="1200" b="0" i="0" u="none" strike="noStrike">
                          <a:solidFill>
                            <a:srgbClr val="000000"/>
                          </a:solidFill>
                          <a:effectLst/>
                          <a:latin typeface="Tahoma" panose="020B0604030504040204" pitchFamily="34" charset="0"/>
                        </a:rPr>
                        <a:t>Nathaniel Awaitey</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1556557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41,503.00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6,225.45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8,300.60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7,470.54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17547897"/>
                  </a:ext>
                </a:extLst>
              </a:tr>
              <a:tr h="243647">
                <a:tc>
                  <a:txBody>
                    <a:bodyPr/>
                    <a:lstStyle/>
                    <a:p>
                      <a:pPr algn="l" fontAlgn="b"/>
                      <a:r>
                        <a:rPr lang="en-US" sz="1200" b="1" i="0" u="none" strike="noStrike">
                          <a:solidFill>
                            <a:srgbClr val="000000"/>
                          </a:solidFill>
                          <a:effectLst/>
                          <a:latin typeface="Tahoma" panose="020B0604030504040204" pitchFamily="34" charset="0"/>
                        </a:rPr>
                        <a:t>TOTAL</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1"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1" i="0" u="none" strike="noStrike">
                          <a:solidFill>
                            <a:srgbClr val="000000"/>
                          </a:solidFill>
                          <a:effectLst/>
                          <a:latin typeface="Tahoma" panose="020B0604030504040204" pitchFamily="34" charset="0"/>
                        </a:rPr>
                        <a:t>       233,323.00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1" i="0" u="none" strike="noStrike">
                          <a:solidFill>
                            <a:srgbClr val="000000"/>
                          </a:solidFill>
                          <a:effectLst/>
                          <a:latin typeface="Tahoma" panose="020B0604030504040204" pitchFamily="34" charset="0"/>
                        </a:rPr>
                        <a:t>   34,998.45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1" i="0" u="none" strike="noStrike">
                          <a:solidFill>
                            <a:srgbClr val="000000"/>
                          </a:solidFill>
                          <a:effectLst/>
                          <a:latin typeface="Tahoma" panose="020B0604030504040204" pitchFamily="34" charset="0"/>
                        </a:rPr>
                        <a:t>   46,664.60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1" i="0" u="none" strike="noStrike" dirty="0">
                          <a:solidFill>
                            <a:srgbClr val="000000"/>
                          </a:solidFill>
                          <a:effectLst/>
                          <a:latin typeface="Tahoma" panose="020B0604030504040204" pitchFamily="34" charset="0"/>
                        </a:rPr>
                        <a:t>     41,998.14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16720647"/>
                  </a:ext>
                </a:extLst>
              </a:tr>
            </a:tbl>
          </a:graphicData>
        </a:graphic>
      </p:graphicFrame>
    </p:spTree>
    <p:extLst>
      <p:ext uri="{BB962C8B-B14F-4D97-AF65-F5344CB8AC3E}">
        <p14:creationId xmlns:p14="http://schemas.microsoft.com/office/powerpoint/2010/main" val="1138646218"/>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showMasterSp="0">
  <p:cSld>
    <p:spTree>
      <p:nvGrpSpPr>
        <p:cNvPr id="1" name="Shape 72"/>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FB03A64E-9C09-4CA7-89E8-BA5268B2C67C}"/>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97</a:t>
            </a:fld>
            <a:endParaRPr lang="en"/>
          </a:p>
        </p:txBody>
      </p:sp>
      <p:sp>
        <p:nvSpPr>
          <p:cNvPr id="7" name="TextBox 6">
            <a:extLst>
              <a:ext uri="{FF2B5EF4-FFF2-40B4-BE49-F238E27FC236}">
                <a16:creationId xmlns:a16="http://schemas.microsoft.com/office/drawing/2014/main" id="{DFD0F982-5B3B-48E8-B80F-6C88E14DCFEC}"/>
              </a:ext>
            </a:extLst>
          </p:cNvPr>
          <p:cNvSpPr txBox="1"/>
          <p:nvPr/>
        </p:nvSpPr>
        <p:spPr>
          <a:xfrm>
            <a:off x="977265" y="613588"/>
            <a:ext cx="7189470"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6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      COMPENSATION OF EMPLOYEES - ALLOWANCES</a:t>
            </a:r>
            <a:b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br>
            <a:b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br>
            <a: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  DEPARTMENT : </a:t>
            </a:r>
            <a:r>
              <a:rPr lang="en-US" b="1" dirty="0">
                <a:solidFill>
                  <a:srgbClr val="4285F4"/>
                </a:solidFill>
                <a:latin typeface="Tahoma" panose="020B0604030504040204" pitchFamily="34" charset="0"/>
              </a:rPr>
              <a:t>SOCIAL WELFARE AND COMMUNITY DEVELOPMENT</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graphicFrame>
        <p:nvGraphicFramePr>
          <p:cNvPr id="4" name="Table 3">
            <a:extLst>
              <a:ext uri="{FF2B5EF4-FFF2-40B4-BE49-F238E27FC236}">
                <a16:creationId xmlns:a16="http://schemas.microsoft.com/office/drawing/2014/main" id="{F881DABE-43AF-412F-B80E-2AC17AA76E28}"/>
              </a:ext>
            </a:extLst>
          </p:cNvPr>
          <p:cNvGraphicFramePr>
            <a:graphicFrameLocks noGrp="1"/>
          </p:cNvGraphicFramePr>
          <p:nvPr>
            <p:extLst>
              <p:ext uri="{D42A27DB-BD31-4B8C-83A1-F6EECF244321}">
                <p14:modId xmlns:p14="http://schemas.microsoft.com/office/powerpoint/2010/main" val="2704151524"/>
              </p:ext>
            </p:extLst>
          </p:nvPr>
        </p:nvGraphicFramePr>
        <p:xfrm>
          <a:off x="240030" y="2194560"/>
          <a:ext cx="8618221" cy="3280411"/>
        </p:xfrm>
        <a:graphic>
          <a:graphicData uri="http://schemas.openxmlformats.org/drawingml/2006/table">
            <a:tbl>
              <a:tblPr/>
              <a:tblGrid>
                <a:gridCol w="1882023">
                  <a:extLst>
                    <a:ext uri="{9D8B030D-6E8A-4147-A177-3AD203B41FA5}">
                      <a16:colId xmlns:a16="http://schemas.microsoft.com/office/drawing/2014/main" val="1196632913"/>
                    </a:ext>
                  </a:extLst>
                </a:gridCol>
                <a:gridCol w="905017">
                  <a:extLst>
                    <a:ext uri="{9D8B030D-6E8A-4147-A177-3AD203B41FA5}">
                      <a16:colId xmlns:a16="http://schemas.microsoft.com/office/drawing/2014/main" val="722082968"/>
                    </a:ext>
                  </a:extLst>
                </a:gridCol>
                <a:gridCol w="565634">
                  <a:extLst>
                    <a:ext uri="{9D8B030D-6E8A-4147-A177-3AD203B41FA5}">
                      <a16:colId xmlns:a16="http://schemas.microsoft.com/office/drawing/2014/main" val="1759757004"/>
                    </a:ext>
                  </a:extLst>
                </a:gridCol>
                <a:gridCol w="565634">
                  <a:extLst>
                    <a:ext uri="{9D8B030D-6E8A-4147-A177-3AD203B41FA5}">
                      <a16:colId xmlns:a16="http://schemas.microsoft.com/office/drawing/2014/main" val="1052892918"/>
                    </a:ext>
                  </a:extLst>
                </a:gridCol>
                <a:gridCol w="1330100">
                  <a:extLst>
                    <a:ext uri="{9D8B030D-6E8A-4147-A177-3AD203B41FA5}">
                      <a16:colId xmlns:a16="http://schemas.microsoft.com/office/drawing/2014/main" val="4136955131"/>
                    </a:ext>
                  </a:extLst>
                </a:gridCol>
                <a:gridCol w="1090133">
                  <a:extLst>
                    <a:ext uri="{9D8B030D-6E8A-4147-A177-3AD203B41FA5}">
                      <a16:colId xmlns:a16="http://schemas.microsoft.com/office/drawing/2014/main" val="490080874"/>
                    </a:ext>
                  </a:extLst>
                </a:gridCol>
                <a:gridCol w="1138126">
                  <a:extLst>
                    <a:ext uri="{9D8B030D-6E8A-4147-A177-3AD203B41FA5}">
                      <a16:colId xmlns:a16="http://schemas.microsoft.com/office/drawing/2014/main" val="1400675141"/>
                    </a:ext>
                  </a:extLst>
                </a:gridCol>
                <a:gridCol w="1141554">
                  <a:extLst>
                    <a:ext uri="{9D8B030D-6E8A-4147-A177-3AD203B41FA5}">
                      <a16:colId xmlns:a16="http://schemas.microsoft.com/office/drawing/2014/main" val="48490703"/>
                    </a:ext>
                  </a:extLst>
                </a:gridCol>
              </a:tblGrid>
              <a:tr h="323553">
                <a:tc rowSpan="2">
                  <a:txBody>
                    <a:bodyPr/>
                    <a:lstStyle/>
                    <a:p>
                      <a:pPr algn="ctr" fontAlgn="b"/>
                      <a:r>
                        <a:rPr lang="en-US" sz="1200" b="0" i="0" u="none" strike="noStrike" dirty="0">
                          <a:solidFill>
                            <a:srgbClr val="000000"/>
                          </a:solidFill>
                          <a:effectLst/>
                          <a:latin typeface="Tahoma" panose="020B0604030504040204" pitchFamily="34" charset="0"/>
                        </a:rPr>
                        <a:t>STAFF NAME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b"/>
                      <a:r>
                        <a:rPr lang="en-US" sz="1200" b="0" i="0" u="none" strike="noStrike">
                          <a:solidFill>
                            <a:srgbClr val="000000"/>
                          </a:solidFill>
                          <a:effectLst/>
                          <a:latin typeface="Tahoma" panose="020B0604030504040204" pitchFamily="34" charset="0"/>
                        </a:rPr>
                        <a:t>STAFF NUMBER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b"/>
                      <a:r>
                        <a:rPr lang="en-US" sz="1100" b="0" i="0" u="none" strike="noStrike">
                          <a:solidFill>
                            <a:srgbClr val="000000"/>
                          </a:solidFill>
                          <a:effectLst/>
                          <a:latin typeface="Tahoma" panose="020B0604030504040204" pitchFamily="34" charset="0"/>
                        </a:rPr>
                        <a:t>GRADE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ctr" fontAlgn="b"/>
                      <a:r>
                        <a:rPr lang="en-US" sz="1100" b="0" i="0" u="none" strike="noStrike">
                          <a:solidFill>
                            <a:srgbClr val="000000"/>
                          </a:solidFill>
                          <a:effectLst/>
                          <a:latin typeface="Tahoma" panose="020B0604030504040204" pitchFamily="34" charset="0"/>
                        </a:rPr>
                        <a:t>BASIC</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algn="ctr" fontAlgn="b"/>
                      <a:r>
                        <a:rPr lang="en-US" sz="1100" b="0" i="0" u="none" strike="noStrike" dirty="0">
                          <a:solidFill>
                            <a:srgbClr val="000000"/>
                          </a:solidFill>
                          <a:effectLst/>
                          <a:latin typeface="Tahoma" panose="020B0604030504040204" pitchFamily="34" charset="0"/>
                        </a:rPr>
                        <a:t>TYPES OF ALLOWANCES</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460912761"/>
                  </a:ext>
                </a:extLst>
              </a:tr>
              <a:tr h="985618">
                <a:tc vMerge="1">
                  <a:txBody>
                    <a:bodyPr/>
                    <a:lstStyle/>
                    <a:p>
                      <a:endParaRPr lang="en-US"/>
                    </a:p>
                  </a:txBody>
                  <a:tcPr/>
                </a:tc>
                <a:tc vMerge="1">
                  <a:txBody>
                    <a:bodyPr/>
                    <a:lstStyle/>
                    <a:p>
                      <a:endParaRPr lang="en-US"/>
                    </a:p>
                  </a:txBody>
                  <a:tcPr/>
                </a:tc>
                <a:tc>
                  <a:txBody>
                    <a:bodyPr/>
                    <a:lstStyle/>
                    <a:p>
                      <a:pPr algn="ctr" fontAlgn="b"/>
                      <a:r>
                        <a:rPr lang="en-US" sz="1200" b="0" i="0" u="none" strike="noStrike">
                          <a:solidFill>
                            <a:srgbClr val="000000"/>
                          </a:solidFill>
                          <a:effectLst/>
                          <a:latin typeface="Tahoma" panose="020B0604030504040204" pitchFamily="34" charset="0"/>
                        </a:rPr>
                        <a:t>LEVEL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STEP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SALARY</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Interium Premium (15%)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SS Govt Machinery All(20%)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SS Interim Support All.(18%)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44610288"/>
                  </a:ext>
                </a:extLst>
              </a:tr>
              <a:tr h="328540">
                <a:tc>
                  <a:txBody>
                    <a:bodyPr/>
                    <a:lstStyle/>
                    <a:p>
                      <a:pPr algn="l" fontAlgn="b"/>
                      <a:r>
                        <a:rPr lang="en-US" sz="1200" b="0" i="0" u="none" strike="noStrike">
                          <a:solidFill>
                            <a:srgbClr val="000000"/>
                          </a:solidFill>
                          <a:effectLst/>
                          <a:latin typeface="Tahoma" panose="020B0604030504040204" pitchFamily="34" charset="0"/>
                        </a:rPr>
                        <a:t>Alfred B.Mensah</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913934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19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59,132.00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8,869.80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11,826.40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10,643.76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64024092"/>
                  </a:ext>
                </a:extLst>
              </a:tr>
              <a:tr h="328540">
                <a:tc>
                  <a:txBody>
                    <a:bodyPr/>
                    <a:lstStyle/>
                    <a:p>
                      <a:pPr algn="l" fontAlgn="b"/>
                      <a:r>
                        <a:rPr lang="en-US" sz="1200" b="0" i="0" u="none" strike="noStrike">
                          <a:solidFill>
                            <a:srgbClr val="000000"/>
                          </a:solidFill>
                          <a:effectLst/>
                          <a:latin typeface="Tahoma" panose="020B0604030504040204" pitchFamily="34" charset="0"/>
                        </a:rPr>
                        <a:t>Asharley Kofi Simon</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916576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42,926.00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6,438.90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8,585.20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7,726.68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77220159"/>
                  </a:ext>
                </a:extLst>
              </a:tr>
              <a:tr h="328540">
                <a:tc>
                  <a:txBody>
                    <a:bodyPr/>
                    <a:lstStyle/>
                    <a:p>
                      <a:pPr algn="l" fontAlgn="b"/>
                      <a:r>
                        <a:rPr lang="en-US" sz="1200" b="0" i="0" u="none" strike="noStrike">
                          <a:solidFill>
                            <a:srgbClr val="000000"/>
                          </a:solidFill>
                          <a:effectLst/>
                          <a:latin typeface="Tahoma" panose="020B0604030504040204" pitchFamily="34" charset="0"/>
                        </a:rPr>
                        <a:t>Augustina Boateng</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918967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18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50,808.00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7,621.20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10,161.60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9,145.44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53283964"/>
                  </a:ext>
                </a:extLst>
              </a:tr>
              <a:tr h="328540">
                <a:tc>
                  <a:txBody>
                    <a:bodyPr/>
                    <a:lstStyle/>
                    <a:p>
                      <a:pPr algn="l" fontAlgn="b"/>
                      <a:r>
                        <a:rPr lang="en-US" sz="1200" b="0" i="0" u="none" strike="noStrike">
                          <a:solidFill>
                            <a:srgbClr val="000000"/>
                          </a:solidFill>
                          <a:effectLst/>
                          <a:latin typeface="Tahoma" panose="020B0604030504040204" pitchFamily="34" charset="0"/>
                        </a:rPr>
                        <a:t>Divine Bless Defor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16311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18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57,171.00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8,575.65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11,434.20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10,290.78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68706694"/>
                  </a:ext>
                </a:extLst>
              </a:tr>
              <a:tr h="328540">
                <a:tc>
                  <a:txBody>
                    <a:bodyPr/>
                    <a:lstStyle/>
                    <a:p>
                      <a:pPr algn="l" fontAlgn="b"/>
                      <a:r>
                        <a:rPr lang="en-US" sz="1200" b="0" i="0" u="none" strike="noStrike">
                          <a:solidFill>
                            <a:srgbClr val="000000"/>
                          </a:solidFill>
                          <a:effectLst/>
                          <a:latin typeface="Tahoma" panose="020B0604030504040204" pitchFamily="34" charset="0"/>
                        </a:rPr>
                        <a:t>Ayishetu Yahaya</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731314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18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50,808.00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7,621.20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10,161.60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9,145.44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53912231"/>
                  </a:ext>
                </a:extLst>
              </a:tr>
              <a:tr h="328540">
                <a:tc>
                  <a:txBody>
                    <a:bodyPr/>
                    <a:lstStyle/>
                    <a:p>
                      <a:pPr algn="l" fontAlgn="b"/>
                      <a:r>
                        <a:rPr lang="en-US" sz="1200" b="1" i="0" u="none" strike="noStrike">
                          <a:solidFill>
                            <a:srgbClr val="000000"/>
                          </a:solidFill>
                          <a:effectLst/>
                          <a:latin typeface="Tahoma" panose="020B0604030504040204" pitchFamily="34" charset="0"/>
                        </a:rPr>
                        <a:t>TOTAL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1" i="0" u="none" strike="noStrike">
                          <a:solidFill>
                            <a:srgbClr val="000000"/>
                          </a:solidFill>
                          <a:effectLst/>
                          <a:latin typeface="Tahoma" panose="020B0604030504040204" pitchFamily="34" charset="0"/>
                        </a:rPr>
                        <a:t>       260,845.00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1" i="0" u="none" strike="noStrike">
                          <a:solidFill>
                            <a:srgbClr val="000000"/>
                          </a:solidFill>
                          <a:effectLst/>
                          <a:latin typeface="Tahoma" panose="020B0604030504040204" pitchFamily="34" charset="0"/>
                        </a:rPr>
                        <a:t>   39,126.75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1" i="0" u="none" strike="noStrike" dirty="0">
                          <a:solidFill>
                            <a:srgbClr val="000000"/>
                          </a:solidFill>
                          <a:effectLst/>
                          <a:latin typeface="Tahoma" panose="020B0604030504040204" pitchFamily="34" charset="0"/>
                        </a:rPr>
                        <a:t>   52,169.00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1" i="0" u="none" strike="noStrike" dirty="0">
                          <a:solidFill>
                            <a:srgbClr val="000000"/>
                          </a:solidFill>
                          <a:effectLst/>
                          <a:latin typeface="Tahoma" panose="020B0604030504040204" pitchFamily="34" charset="0"/>
                        </a:rPr>
                        <a:t>     46,952.10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40329545"/>
                  </a:ext>
                </a:extLst>
              </a:tr>
            </a:tbl>
          </a:graphicData>
        </a:graphic>
      </p:graphicFrame>
    </p:spTree>
    <p:extLst>
      <p:ext uri="{BB962C8B-B14F-4D97-AF65-F5344CB8AC3E}">
        <p14:creationId xmlns:p14="http://schemas.microsoft.com/office/powerpoint/2010/main" val="2705034729"/>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showMasterSp="0">
  <p:cSld>
    <p:spTree>
      <p:nvGrpSpPr>
        <p:cNvPr id="1" name="Shape 72"/>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FB03A64E-9C09-4CA7-89E8-BA5268B2C67C}"/>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98</a:t>
            </a:fld>
            <a:endParaRPr lang="en"/>
          </a:p>
        </p:txBody>
      </p:sp>
      <p:sp>
        <p:nvSpPr>
          <p:cNvPr id="7" name="TextBox 6">
            <a:extLst>
              <a:ext uri="{FF2B5EF4-FFF2-40B4-BE49-F238E27FC236}">
                <a16:creationId xmlns:a16="http://schemas.microsoft.com/office/drawing/2014/main" id="{DFD0F982-5B3B-48E8-B80F-6C88E14DCFEC}"/>
              </a:ext>
            </a:extLst>
          </p:cNvPr>
          <p:cNvSpPr txBox="1"/>
          <p:nvPr/>
        </p:nvSpPr>
        <p:spPr>
          <a:xfrm>
            <a:off x="1308735" y="315778"/>
            <a:ext cx="6526530"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6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      COMPENSATION OF EMPLOYEES - ALLOWANCES</a:t>
            </a:r>
            <a:b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br>
            <a:b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br>
            <a: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                           DEPARTMENT : </a:t>
            </a:r>
            <a:r>
              <a:rPr lang="en-US" b="1" dirty="0">
                <a:solidFill>
                  <a:srgbClr val="4285F4"/>
                </a:solidFill>
                <a:latin typeface="Tahoma" panose="020B0604030504040204" pitchFamily="34" charset="0"/>
              </a:rPr>
              <a:t>AGRICULTURE</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graphicFrame>
        <p:nvGraphicFramePr>
          <p:cNvPr id="3" name="Table 2">
            <a:extLst>
              <a:ext uri="{FF2B5EF4-FFF2-40B4-BE49-F238E27FC236}">
                <a16:creationId xmlns:a16="http://schemas.microsoft.com/office/drawing/2014/main" id="{516A5E4C-FA44-4F6E-AC2E-6364D6B94E54}"/>
              </a:ext>
            </a:extLst>
          </p:cNvPr>
          <p:cNvGraphicFramePr>
            <a:graphicFrameLocks noGrp="1"/>
          </p:cNvGraphicFramePr>
          <p:nvPr>
            <p:extLst>
              <p:ext uri="{D42A27DB-BD31-4B8C-83A1-F6EECF244321}">
                <p14:modId xmlns:p14="http://schemas.microsoft.com/office/powerpoint/2010/main" val="3647246395"/>
              </p:ext>
            </p:extLst>
          </p:nvPr>
        </p:nvGraphicFramePr>
        <p:xfrm>
          <a:off x="185350" y="1433385"/>
          <a:ext cx="8835807" cy="4436071"/>
        </p:xfrm>
        <a:graphic>
          <a:graphicData uri="http://schemas.openxmlformats.org/drawingml/2006/table">
            <a:tbl>
              <a:tblPr/>
              <a:tblGrid>
                <a:gridCol w="1929538">
                  <a:extLst>
                    <a:ext uri="{9D8B030D-6E8A-4147-A177-3AD203B41FA5}">
                      <a16:colId xmlns:a16="http://schemas.microsoft.com/office/drawing/2014/main" val="944858015"/>
                    </a:ext>
                  </a:extLst>
                </a:gridCol>
                <a:gridCol w="927866">
                  <a:extLst>
                    <a:ext uri="{9D8B030D-6E8A-4147-A177-3AD203B41FA5}">
                      <a16:colId xmlns:a16="http://schemas.microsoft.com/office/drawing/2014/main" val="707038802"/>
                    </a:ext>
                  </a:extLst>
                </a:gridCol>
                <a:gridCol w="579916">
                  <a:extLst>
                    <a:ext uri="{9D8B030D-6E8A-4147-A177-3AD203B41FA5}">
                      <a16:colId xmlns:a16="http://schemas.microsoft.com/office/drawing/2014/main" val="1265879874"/>
                    </a:ext>
                  </a:extLst>
                </a:gridCol>
                <a:gridCol w="579916">
                  <a:extLst>
                    <a:ext uri="{9D8B030D-6E8A-4147-A177-3AD203B41FA5}">
                      <a16:colId xmlns:a16="http://schemas.microsoft.com/office/drawing/2014/main" val="3489895644"/>
                    </a:ext>
                  </a:extLst>
                </a:gridCol>
                <a:gridCol w="1363681">
                  <a:extLst>
                    <a:ext uri="{9D8B030D-6E8A-4147-A177-3AD203B41FA5}">
                      <a16:colId xmlns:a16="http://schemas.microsoft.com/office/drawing/2014/main" val="2395459584"/>
                    </a:ext>
                  </a:extLst>
                </a:gridCol>
                <a:gridCol w="1117655">
                  <a:extLst>
                    <a:ext uri="{9D8B030D-6E8A-4147-A177-3AD203B41FA5}">
                      <a16:colId xmlns:a16="http://schemas.microsoft.com/office/drawing/2014/main" val="25096281"/>
                    </a:ext>
                  </a:extLst>
                </a:gridCol>
                <a:gridCol w="1166860">
                  <a:extLst>
                    <a:ext uri="{9D8B030D-6E8A-4147-A177-3AD203B41FA5}">
                      <a16:colId xmlns:a16="http://schemas.microsoft.com/office/drawing/2014/main" val="3511903674"/>
                    </a:ext>
                  </a:extLst>
                </a:gridCol>
                <a:gridCol w="1170375">
                  <a:extLst>
                    <a:ext uri="{9D8B030D-6E8A-4147-A177-3AD203B41FA5}">
                      <a16:colId xmlns:a16="http://schemas.microsoft.com/office/drawing/2014/main" val="761722345"/>
                    </a:ext>
                  </a:extLst>
                </a:gridCol>
              </a:tblGrid>
              <a:tr h="260945">
                <a:tc rowSpan="2">
                  <a:txBody>
                    <a:bodyPr/>
                    <a:lstStyle/>
                    <a:p>
                      <a:pPr algn="ctr" fontAlgn="b"/>
                      <a:r>
                        <a:rPr lang="en-US" sz="1200" b="0" i="0" u="none" strike="noStrike">
                          <a:solidFill>
                            <a:srgbClr val="000000"/>
                          </a:solidFill>
                          <a:effectLst/>
                          <a:latin typeface="Tahoma" panose="020B0604030504040204" pitchFamily="34" charset="0"/>
                        </a:rPr>
                        <a:t>STAFF NAME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b"/>
                      <a:r>
                        <a:rPr lang="en-US" sz="1200" b="0" i="0" u="none" strike="noStrike">
                          <a:solidFill>
                            <a:srgbClr val="000000"/>
                          </a:solidFill>
                          <a:effectLst/>
                          <a:latin typeface="Tahoma" panose="020B0604030504040204" pitchFamily="34" charset="0"/>
                        </a:rPr>
                        <a:t>STAFF NUMBER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b"/>
                      <a:r>
                        <a:rPr lang="en-US" sz="1100" b="0" i="0" u="none" strike="noStrike">
                          <a:solidFill>
                            <a:srgbClr val="000000"/>
                          </a:solidFill>
                          <a:effectLst/>
                          <a:latin typeface="Tahoma" panose="020B0604030504040204" pitchFamily="34" charset="0"/>
                        </a:rPr>
                        <a:t>GRADE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ctr" fontAlgn="b"/>
                      <a:r>
                        <a:rPr lang="en-US" sz="1100" b="0" i="0" u="none" strike="noStrike">
                          <a:solidFill>
                            <a:srgbClr val="000000"/>
                          </a:solidFill>
                          <a:effectLst/>
                          <a:latin typeface="Tahoma" panose="020B0604030504040204" pitchFamily="34" charset="0"/>
                        </a:rPr>
                        <a:t>BASIC</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algn="ctr" fontAlgn="b"/>
                      <a:r>
                        <a:rPr lang="en-US" sz="1100" b="0" i="0" u="none" strike="noStrike">
                          <a:solidFill>
                            <a:srgbClr val="000000"/>
                          </a:solidFill>
                          <a:effectLst/>
                          <a:latin typeface="Tahoma" panose="020B0604030504040204" pitchFamily="34" charset="0"/>
                        </a:rPr>
                        <a:t>TYPES OF ALLOWANCES</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609420808"/>
                  </a:ext>
                </a:extLst>
              </a:tr>
              <a:tr h="782837">
                <a:tc vMerge="1">
                  <a:txBody>
                    <a:bodyPr/>
                    <a:lstStyle/>
                    <a:p>
                      <a:endParaRPr lang="en-US"/>
                    </a:p>
                  </a:txBody>
                  <a:tcPr/>
                </a:tc>
                <a:tc vMerge="1">
                  <a:txBody>
                    <a:bodyPr/>
                    <a:lstStyle/>
                    <a:p>
                      <a:endParaRPr lang="en-US"/>
                    </a:p>
                  </a:txBody>
                  <a:tcPr/>
                </a:tc>
                <a:tc>
                  <a:txBody>
                    <a:bodyPr/>
                    <a:lstStyle/>
                    <a:p>
                      <a:pPr algn="ctr" fontAlgn="b"/>
                      <a:r>
                        <a:rPr lang="en-US" sz="1200" b="0" i="0" u="none" strike="noStrike">
                          <a:solidFill>
                            <a:srgbClr val="000000"/>
                          </a:solidFill>
                          <a:effectLst/>
                          <a:latin typeface="Tahoma" panose="020B0604030504040204" pitchFamily="34" charset="0"/>
                        </a:rPr>
                        <a:t>LEVEL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STEP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SALARY</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Interium Premium (15%)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SS Govt Machinery All(20%)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SS Interim Support All.(18%)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38684617"/>
                  </a:ext>
                </a:extLst>
              </a:tr>
              <a:tr h="521892">
                <a:tc>
                  <a:txBody>
                    <a:bodyPr/>
                    <a:lstStyle/>
                    <a:p>
                      <a:pPr algn="l" fontAlgn="b"/>
                      <a:r>
                        <a:rPr lang="en-US" sz="1200" b="0" i="0" u="none" strike="noStrike">
                          <a:solidFill>
                            <a:srgbClr val="000000"/>
                          </a:solidFill>
                          <a:effectLst/>
                          <a:latin typeface="Tahoma" panose="020B0604030504040204" pitchFamily="34" charset="0"/>
                        </a:rPr>
                        <a:t>Appiah-Agyekum Kwadwo Debrah</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713296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21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77,438.00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11,615.70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15,487.60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13,938.84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45164228"/>
                  </a:ext>
                </a:extLst>
              </a:tr>
              <a:tr h="260945">
                <a:tc>
                  <a:txBody>
                    <a:bodyPr/>
                    <a:lstStyle/>
                    <a:p>
                      <a:pPr algn="l" fontAlgn="b"/>
                      <a:r>
                        <a:rPr lang="en-US" sz="1200" b="0" i="0" u="none" strike="noStrike">
                          <a:solidFill>
                            <a:srgbClr val="000000"/>
                          </a:solidFill>
                          <a:effectLst/>
                          <a:latin typeface="Tahoma" panose="020B0604030504040204" pitchFamily="34" charset="0"/>
                        </a:rPr>
                        <a:t>Emmanuel Senah</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761072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19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57,171.00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8,575.65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11,434.20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10,290.78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49681839"/>
                  </a:ext>
                </a:extLst>
              </a:tr>
              <a:tr h="260945">
                <a:tc>
                  <a:txBody>
                    <a:bodyPr/>
                    <a:lstStyle/>
                    <a:p>
                      <a:pPr algn="l" fontAlgn="b"/>
                      <a:r>
                        <a:rPr lang="en-US" sz="1200" b="0" i="0" u="none" strike="noStrike">
                          <a:solidFill>
                            <a:srgbClr val="000000"/>
                          </a:solidFill>
                          <a:effectLst/>
                          <a:latin typeface="Tahoma" panose="020B0604030504040204" pitchFamily="34" charset="0"/>
                        </a:rPr>
                        <a:t>Eric Nyarko Narteh</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718688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42,209.00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6,331.35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8,441.80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7,597.62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86923751"/>
                  </a:ext>
                </a:extLst>
              </a:tr>
              <a:tr h="521892">
                <a:tc>
                  <a:txBody>
                    <a:bodyPr/>
                    <a:lstStyle/>
                    <a:p>
                      <a:pPr algn="l" fontAlgn="b"/>
                      <a:r>
                        <a:rPr lang="en-US" sz="1200" b="0" i="0" u="none" strike="noStrike">
                          <a:solidFill>
                            <a:srgbClr val="000000"/>
                          </a:solidFill>
                          <a:effectLst/>
                          <a:latin typeface="Tahoma" panose="020B0604030504040204" pitchFamily="34" charset="0"/>
                        </a:rPr>
                        <a:t>Thompson Kwabena Duphey</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757505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12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26,775.00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4,016.25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5,355.00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4,819.50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41367075"/>
                  </a:ext>
                </a:extLst>
              </a:tr>
              <a:tr h="260945">
                <a:tc>
                  <a:txBody>
                    <a:bodyPr/>
                    <a:lstStyle/>
                    <a:p>
                      <a:pPr algn="l" fontAlgn="b"/>
                      <a:r>
                        <a:rPr lang="en-US" sz="1200" b="0" i="0" u="none" strike="noStrike">
                          <a:solidFill>
                            <a:srgbClr val="000000"/>
                          </a:solidFill>
                          <a:effectLst/>
                          <a:latin typeface="Tahoma" panose="020B0604030504040204" pitchFamily="34" charset="0"/>
                        </a:rPr>
                        <a:t>Joseph Dzide Aniapam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671221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44,398.00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6,659.70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8,879.60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7,991.64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47714953"/>
                  </a:ext>
                </a:extLst>
              </a:tr>
              <a:tr h="260945">
                <a:tc>
                  <a:txBody>
                    <a:bodyPr/>
                    <a:lstStyle/>
                    <a:p>
                      <a:pPr algn="l" fontAlgn="b"/>
                      <a:r>
                        <a:rPr lang="en-US" sz="1200" b="0" i="0" u="none" strike="noStrike">
                          <a:solidFill>
                            <a:srgbClr val="000000"/>
                          </a:solidFill>
                          <a:effectLst/>
                          <a:latin typeface="Tahoma" panose="020B0604030504040204" pitchFamily="34" charset="0"/>
                        </a:rPr>
                        <a:t>Sampson Naoh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57051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18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52,550.00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7,882.50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10,510.00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9,459.00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47818146"/>
                  </a:ext>
                </a:extLst>
              </a:tr>
              <a:tr h="260945">
                <a:tc>
                  <a:txBody>
                    <a:bodyPr/>
                    <a:lstStyle/>
                    <a:p>
                      <a:pPr algn="l" fontAlgn="b"/>
                      <a:r>
                        <a:rPr lang="en-US" sz="1200" b="0" i="0" u="none" strike="noStrike">
                          <a:solidFill>
                            <a:srgbClr val="000000"/>
                          </a:solidFill>
                          <a:effectLst/>
                          <a:latin typeface="Tahoma" panose="020B0604030504040204" pitchFamily="34" charset="0"/>
                        </a:rPr>
                        <a:t>Ishmael D. Gborglah</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100141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19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62,199.00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9,329.85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12,439.80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11,195.82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47318390"/>
                  </a:ext>
                </a:extLst>
              </a:tr>
              <a:tr h="260945">
                <a:tc>
                  <a:txBody>
                    <a:bodyPr/>
                    <a:lstStyle/>
                    <a:p>
                      <a:pPr algn="l" fontAlgn="b"/>
                      <a:r>
                        <a:rPr lang="en-US" sz="1200" b="0" i="0" u="none" strike="noStrike">
                          <a:solidFill>
                            <a:srgbClr val="000000"/>
                          </a:solidFill>
                          <a:effectLst/>
                          <a:latin typeface="Tahoma" panose="020B0604030504040204" pitchFamily="34" charset="0"/>
                        </a:rPr>
                        <a:t>Edem Adom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765668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11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48,302.00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7,245.30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9,660.40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8,694.36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11794437"/>
                  </a:ext>
                </a:extLst>
              </a:tr>
              <a:tr h="260945">
                <a:tc>
                  <a:txBody>
                    <a:bodyPr/>
                    <a:lstStyle/>
                    <a:p>
                      <a:pPr algn="l" fontAlgn="b"/>
                      <a:r>
                        <a:rPr lang="en-US" sz="1200" b="0" i="0" u="none" strike="noStrike">
                          <a:solidFill>
                            <a:srgbClr val="000000"/>
                          </a:solidFill>
                          <a:effectLst/>
                          <a:latin typeface="Tahoma" panose="020B0604030504040204" pitchFamily="34" charset="0"/>
                        </a:rPr>
                        <a:t>Samuel Kwame Fosu</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886646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12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27,693.00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4,153.95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5,538.60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4,984.74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57002311"/>
                  </a:ext>
                </a:extLst>
              </a:tr>
              <a:tr h="260945">
                <a:tc>
                  <a:txBody>
                    <a:bodyPr/>
                    <a:lstStyle/>
                    <a:p>
                      <a:pPr algn="l" fontAlgn="b"/>
                      <a:r>
                        <a:rPr lang="en-US" sz="1200" b="0" i="0" u="none" strike="noStrike">
                          <a:solidFill>
                            <a:srgbClr val="000000"/>
                          </a:solidFill>
                          <a:effectLst/>
                          <a:latin typeface="Tahoma" panose="020B0604030504040204" pitchFamily="34" charset="0"/>
                        </a:rPr>
                        <a:t>Lawer Norbert Tettey</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1209903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42,209.00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6,331.35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8,441.80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7,597.62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64636326"/>
                  </a:ext>
                </a:extLst>
              </a:tr>
              <a:tr h="260945">
                <a:tc>
                  <a:txBody>
                    <a:bodyPr/>
                    <a:lstStyle/>
                    <a:p>
                      <a:pPr algn="l" fontAlgn="b"/>
                      <a:r>
                        <a:rPr lang="en-US" sz="1200" b="1" i="0" u="none" strike="noStrike">
                          <a:solidFill>
                            <a:srgbClr val="000000"/>
                          </a:solidFill>
                          <a:effectLst/>
                          <a:latin typeface="Tahoma" panose="020B0604030504040204" pitchFamily="34" charset="0"/>
                        </a:rPr>
                        <a:t>TOTAL</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1" i="0" u="none" strike="noStrike">
                          <a:solidFill>
                            <a:srgbClr val="000000"/>
                          </a:solidFill>
                          <a:effectLst/>
                          <a:latin typeface="Tahoma" panose="020B0604030504040204" pitchFamily="34" charset="0"/>
                        </a:rPr>
                        <a:t>       480,944.00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1" i="0" u="none" strike="noStrike">
                          <a:solidFill>
                            <a:srgbClr val="000000"/>
                          </a:solidFill>
                          <a:effectLst/>
                          <a:latin typeface="Tahoma" panose="020B0604030504040204" pitchFamily="34" charset="0"/>
                        </a:rPr>
                        <a:t>   72,141.60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1" i="0" u="none" strike="noStrike">
                          <a:solidFill>
                            <a:srgbClr val="000000"/>
                          </a:solidFill>
                          <a:effectLst/>
                          <a:latin typeface="Tahoma" panose="020B0604030504040204" pitchFamily="34" charset="0"/>
                        </a:rPr>
                        <a:t>   96,188.80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1" i="0" u="none" strike="noStrike" dirty="0">
                          <a:solidFill>
                            <a:srgbClr val="000000"/>
                          </a:solidFill>
                          <a:effectLst/>
                          <a:latin typeface="Tahoma" panose="020B0604030504040204" pitchFamily="34" charset="0"/>
                        </a:rPr>
                        <a:t>     86,569.92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51567623"/>
                  </a:ext>
                </a:extLst>
              </a:tr>
            </a:tbl>
          </a:graphicData>
        </a:graphic>
      </p:graphicFrame>
    </p:spTree>
    <p:extLst>
      <p:ext uri="{BB962C8B-B14F-4D97-AF65-F5344CB8AC3E}">
        <p14:creationId xmlns:p14="http://schemas.microsoft.com/office/powerpoint/2010/main" val="3154790340"/>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showMasterSp="0">
  <p:cSld>
    <p:spTree>
      <p:nvGrpSpPr>
        <p:cNvPr id="1" name="Shape 72"/>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FB03A64E-9C09-4CA7-89E8-BA5268B2C67C}"/>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99</a:t>
            </a:fld>
            <a:endParaRPr lang="en"/>
          </a:p>
        </p:txBody>
      </p:sp>
      <p:sp>
        <p:nvSpPr>
          <p:cNvPr id="7" name="TextBox 6">
            <a:extLst>
              <a:ext uri="{FF2B5EF4-FFF2-40B4-BE49-F238E27FC236}">
                <a16:creationId xmlns:a16="http://schemas.microsoft.com/office/drawing/2014/main" id="{DFD0F982-5B3B-48E8-B80F-6C88E14DCFEC}"/>
              </a:ext>
            </a:extLst>
          </p:cNvPr>
          <p:cNvSpPr txBox="1"/>
          <p:nvPr/>
        </p:nvSpPr>
        <p:spPr>
          <a:xfrm>
            <a:off x="1308735" y="315778"/>
            <a:ext cx="6526530"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6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               COMPENSATION OF EMPLOYEES - </a:t>
            </a:r>
            <a:r>
              <a:rPr lang="en-US" sz="1600" b="1" dirty="0">
                <a:solidFill>
                  <a:srgbClr val="4285F4"/>
                </a:solidFill>
                <a:latin typeface="Tahoma" panose="020B0604030504040204" pitchFamily="34" charset="0"/>
              </a:rPr>
              <a:t>IGF</a:t>
            </a:r>
            <a:b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br>
            <a:br>
              <a:rPr kumimoji="0" lang="en-US" sz="16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br>
            <a:r>
              <a:rPr kumimoji="0" lang="en-US" sz="16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            DEPARTMENT : CENTRAL </a:t>
            </a:r>
            <a:r>
              <a:rPr lang="en-US" sz="1600" b="1" dirty="0">
                <a:solidFill>
                  <a:srgbClr val="4285F4"/>
                </a:solidFill>
                <a:latin typeface="Tahoma" panose="020B0604030504040204" pitchFamily="34" charset="0"/>
              </a:rPr>
              <a:t>A</a:t>
            </a:r>
            <a:r>
              <a:rPr kumimoji="0" lang="en-US" sz="16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DMINISTRATION   </a:t>
            </a:r>
            <a:endParaRPr kumimoji="0" lang="en-US" sz="1600" b="0" i="0" u="none" strike="noStrike" kern="0" cap="none" spc="0" normalizeH="0" baseline="0" noProof="0" dirty="0">
              <a:ln>
                <a:noFill/>
              </a:ln>
              <a:solidFill>
                <a:srgbClr val="000000"/>
              </a:solidFill>
              <a:effectLst/>
              <a:uLnTx/>
              <a:uFillTx/>
              <a:latin typeface="Arial"/>
              <a:cs typeface="Arial"/>
              <a:sym typeface="Arial"/>
            </a:endParaRPr>
          </a:p>
        </p:txBody>
      </p:sp>
      <p:graphicFrame>
        <p:nvGraphicFramePr>
          <p:cNvPr id="2" name="Table 1">
            <a:extLst>
              <a:ext uri="{FF2B5EF4-FFF2-40B4-BE49-F238E27FC236}">
                <a16:creationId xmlns:a16="http://schemas.microsoft.com/office/drawing/2014/main" id="{C8325F01-C2BF-439C-9795-D82432DF3E4D}"/>
              </a:ext>
            </a:extLst>
          </p:cNvPr>
          <p:cNvGraphicFramePr>
            <a:graphicFrameLocks noGrp="1"/>
          </p:cNvGraphicFramePr>
          <p:nvPr>
            <p:extLst>
              <p:ext uri="{D42A27DB-BD31-4B8C-83A1-F6EECF244321}">
                <p14:modId xmlns:p14="http://schemas.microsoft.com/office/powerpoint/2010/main" val="305554458"/>
              </p:ext>
            </p:extLst>
          </p:nvPr>
        </p:nvGraphicFramePr>
        <p:xfrm>
          <a:off x="123569" y="1470454"/>
          <a:ext cx="8948242" cy="4563900"/>
        </p:xfrm>
        <a:graphic>
          <a:graphicData uri="http://schemas.openxmlformats.org/drawingml/2006/table">
            <a:tbl>
              <a:tblPr/>
              <a:tblGrid>
                <a:gridCol w="335452">
                  <a:extLst>
                    <a:ext uri="{9D8B030D-6E8A-4147-A177-3AD203B41FA5}">
                      <a16:colId xmlns:a16="http://schemas.microsoft.com/office/drawing/2014/main" val="2351975350"/>
                    </a:ext>
                  </a:extLst>
                </a:gridCol>
                <a:gridCol w="1395913">
                  <a:extLst>
                    <a:ext uri="{9D8B030D-6E8A-4147-A177-3AD203B41FA5}">
                      <a16:colId xmlns:a16="http://schemas.microsoft.com/office/drawing/2014/main" val="761367798"/>
                    </a:ext>
                  </a:extLst>
                </a:gridCol>
                <a:gridCol w="1453750">
                  <a:extLst>
                    <a:ext uri="{9D8B030D-6E8A-4147-A177-3AD203B41FA5}">
                      <a16:colId xmlns:a16="http://schemas.microsoft.com/office/drawing/2014/main" val="142593250"/>
                    </a:ext>
                  </a:extLst>
                </a:gridCol>
                <a:gridCol w="421105">
                  <a:extLst>
                    <a:ext uri="{9D8B030D-6E8A-4147-A177-3AD203B41FA5}">
                      <a16:colId xmlns:a16="http://schemas.microsoft.com/office/drawing/2014/main" val="2899426550"/>
                    </a:ext>
                  </a:extLst>
                </a:gridCol>
                <a:gridCol w="1540043">
                  <a:extLst>
                    <a:ext uri="{9D8B030D-6E8A-4147-A177-3AD203B41FA5}">
                      <a16:colId xmlns:a16="http://schemas.microsoft.com/office/drawing/2014/main" val="1112941202"/>
                    </a:ext>
                  </a:extLst>
                </a:gridCol>
                <a:gridCol w="806115">
                  <a:extLst>
                    <a:ext uri="{9D8B030D-6E8A-4147-A177-3AD203B41FA5}">
                      <a16:colId xmlns:a16="http://schemas.microsoft.com/office/drawing/2014/main" val="3239817153"/>
                    </a:ext>
                  </a:extLst>
                </a:gridCol>
                <a:gridCol w="1046748">
                  <a:extLst>
                    <a:ext uri="{9D8B030D-6E8A-4147-A177-3AD203B41FA5}">
                      <a16:colId xmlns:a16="http://schemas.microsoft.com/office/drawing/2014/main" val="3164209274"/>
                    </a:ext>
                  </a:extLst>
                </a:gridCol>
                <a:gridCol w="902368">
                  <a:extLst>
                    <a:ext uri="{9D8B030D-6E8A-4147-A177-3AD203B41FA5}">
                      <a16:colId xmlns:a16="http://schemas.microsoft.com/office/drawing/2014/main" val="4923492"/>
                    </a:ext>
                  </a:extLst>
                </a:gridCol>
                <a:gridCol w="1046748">
                  <a:extLst>
                    <a:ext uri="{9D8B030D-6E8A-4147-A177-3AD203B41FA5}">
                      <a16:colId xmlns:a16="http://schemas.microsoft.com/office/drawing/2014/main" val="405995805"/>
                    </a:ext>
                  </a:extLst>
                </a:gridCol>
              </a:tblGrid>
              <a:tr h="760650">
                <a:tc>
                  <a:txBody>
                    <a:bodyPr/>
                    <a:lstStyle/>
                    <a:p>
                      <a:pPr algn="ctr" fontAlgn="b"/>
                      <a:r>
                        <a:rPr lang="en-US" sz="1200" b="1" i="0" u="none" strike="noStrike">
                          <a:solidFill>
                            <a:srgbClr val="000000"/>
                          </a:solidFill>
                          <a:effectLst/>
                          <a:latin typeface="Tahoma" panose="020B0604030504040204" pitchFamily="34" charset="0"/>
                        </a:rPr>
                        <a:t>SN</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Tahoma" panose="020B0604030504040204" pitchFamily="34" charset="0"/>
                        </a:rPr>
                        <a:t>Name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Tahoma" panose="020B0604030504040204" pitchFamily="34" charset="0"/>
                        </a:rPr>
                        <a:t>Date of Employment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Tahoma" panose="020B0604030504040204" pitchFamily="34" charset="0"/>
                        </a:rPr>
                        <a:t>Staff ID</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a:solidFill>
                            <a:srgbClr val="000000"/>
                          </a:solidFill>
                          <a:effectLst/>
                          <a:latin typeface="Tahoma" panose="020B0604030504040204" pitchFamily="34" charset="0"/>
                        </a:rPr>
                        <a:t>Rank</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Tahoma" panose="020B0604030504040204" pitchFamily="34" charset="0"/>
                        </a:rPr>
                        <a:t>Basic  Salary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Tahoma" panose="020B0604030504040204" pitchFamily="34" charset="0"/>
                        </a:rPr>
                        <a:t>Consolidated Allowances Payable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Tahoma" panose="020B0604030504040204" pitchFamily="34" charset="0"/>
                        </a:rPr>
                        <a:t> Monthly Consolidated Salary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a:solidFill>
                            <a:srgbClr val="000000"/>
                          </a:solidFill>
                          <a:effectLst/>
                          <a:latin typeface="Tahoma" panose="020B0604030504040204" pitchFamily="34" charset="0"/>
                        </a:rPr>
                        <a:t> Annual  Consolidated Salary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71850475"/>
                  </a:ext>
                </a:extLst>
              </a:tr>
              <a:tr h="380325">
                <a:tc>
                  <a:txBody>
                    <a:bodyPr/>
                    <a:lstStyle/>
                    <a:p>
                      <a:pPr algn="ctr" fontAlgn="b"/>
                      <a:r>
                        <a:rPr lang="en-US" sz="1200" b="0" i="0" u="none" strike="noStrike">
                          <a:solidFill>
                            <a:srgbClr val="000000"/>
                          </a:solidFill>
                          <a:effectLst/>
                          <a:latin typeface="Tahoma" panose="020B0604030504040204" pitchFamily="34" charset="0"/>
                        </a:rPr>
                        <a:t>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Penuku Mensah</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5th January,2015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Asst. Grader Operator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675.00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675.00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8,100.00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90077326"/>
                  </a:ext>
                </a:extLst>
              </a:tr>
              <a:tr h="380325">
                <a:tc>
                  <a:txBody>
                    <a:bodyPr/>
                    <a:lstStyle/>
                    <a:p>
                      <a:pPr algn="ctr" fontAlgn="b"/>
                      <a:r>
                        <a:rPr lang="en-US" sz="1200" b="0" i="0" u="none" strike="noStrike">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Isaac Teye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1st April,2010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San. Labourer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675.00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675.00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8,100.00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17690264"/>
                  </a:ext>
                </a:extLst>
              </a:tr>
              <a:tr h="380325">
                <a:tc>
                  <a:txBody>
                    <a:bodyPr/>
                    <a:lstStyle/>
                    <a:p>
                      <a:pPr algn="ctr" fontAlgn="b"/>
                      <a:r>
                        <a:rPr lang="en-US" sz="1200" b="0" i="0" u="none" strike="noStrike">
                          <a:solidFill>
                            <a:srgbClr val="000000"/>
                          </a:solidFill>
                          <a:effectLst/>
                          <a:latin typeface="Tahoma" panose="020B0604030504040204" pitchFamily="34" charset="0"/>
                        </a:rPr>
                        <a:t>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Juliana Boso-Teye Amoakie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1st April,2010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Cleaner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675.00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675.00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8,100.00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6976731"/>
                  </a:ext>
                </a:extLst>
              </a:tr>
              <a:tr h="380325">
                <a:tc>
                  <a:txBody>
                    <a:bodyPr/>
                    <a:lstStyle/>
                    <a:p>
                      <a:pPr algn="ctr" fontAlgn="b"/>
                      <a:r>
                        <a:rPr lang="en-US" sz="1200" b="0" i="0" u="none" strike="noStrike">
                          <a:solidFill>
                            <a:srgbClr val="000000"/>
                          </a:solidFill>
                          <a:effectLst/>
                          <a:latin typeface="Tahoma" panose="020B0604030504040204" pitchFamily="34" charset="0"/>
                        </a:rPr>
                        <a:t>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Judith Enyonam Degbor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1st December,2023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Personnel Officer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1,006.44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1,006.44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12,077.28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744907"/>
                  </a:ext>
                </a:extLst>
              </a:tr>
              <a:tr h="380325">
                <a:tc>
                  <a:txBody>
                    <a:bodyPr/>
                    <a:lstStyle/>
                    <a:p>
                      <a:pPr algn="ctr" fontAlgn="b"/>
                      <a:r>
                        <a:rPr lang="en-US" sz="1200" b="0" i="0" u="none" strike="noStrike">
                          <a:solidFill>
                            <a:srgbClr val="000000"/>
                          </a:solidFill>
                          <a:effectLst/>
                          <a:latin typeface="Tahoma" panose="020B0604030504040204" pitchFamily="34" charset="0"/>
                        </a:rPr>
                        <a:t>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Bsompem Abraham</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1st March,2023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Business Development Officer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750.00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750.00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9,000.00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1255406"/>
                  </a:ext>
                </a:extLst>
              </a:tr>
              <a:tr h="380325">
                <a:tc>
                  <a:txBody>
                    <a:bodyPr/>
                    <a:lstStyle/>
                    <a:p>
                      <a:pPr algn="ctr" fontAlgn="b"/>
                      <a:r>
                        <a:rPr lang="en-US" sz="1200" b="0" i="0" u="none" strike="noStrike">
                          <a:solidFill>
                            <a:srgbClr val="000000"/>
                          </a:solidFill>
                          <a:effectLst/>
                          <a:latin typeface="Tahoma" panose="020B0604030504040204" pitchFamily="34" charset="0"/>
                        </a:rPr>
                        <a:t>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Madjitey Vida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4th September,2023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Cleaner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675.00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675.00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8,100.00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26703717"/>
                  </a:ext>
                </a:extLst>
              </a:tr>
              <a:tr h="380325">
                <a:tc>
                  <a:txBody>
                    <a:bodyPr/>
                    <a:lstStyle/>
                    <a:p>
                      <a:pPr algn="ctr" fontAlgn="b"/>
                      <a:r>
                        <a:rPr lang="en-US" sz="1200" b="0" i="0" u="none" strike="noStrike">
                          <a:solidFill>
                            <a:srgbClr val="000000"/>
                          </a:solidFill>
                          <a:effectLst/>
                          <a:latin typeface="Tahoma" panose="020B0604030504040204" pitchFamily="34" charset="0"/>
                        </a:rPr>
                        <a:t>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Abraham Nuertey Matey</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13th February,2024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Tahoma" panose="020B0604030504040204" pitchFamily="34" charset="0"/>
                        </a:rPr>
                        <a:t>Cleaner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810.00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810.00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9,720.00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74853380"/>
                  </a:ext>
                </a:extLst>
              </a:tr>
              <a:tr h="380325">
                <a:tc>
                  <a:txBody>
                    <a:bodyPr/>
                    <a:lstStyle/>
                    <a:p>
                      <a:pPr algn="ctr" fontAlgn="b"/>
                      <a:r>
                        <a:rPr lang="en-US" sz="1200" b="0" i="0" u="none" strike="noStrike">
                          <a:solidFill>
                            <a:srgbClr val="000000"/>
                          </a:solidFill>
                          <a:effectLst/>
                          <a:latin typeface="Tahoma" panose="020B0604030504040204" pitchFamily="34" charset="0"/>
                        </a:rPr>
                        <a:t>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Osumanu Khadijah</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1st July,2024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Account Officer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870.00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870.00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10,440.00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65665583"/>
                  </a:ext>
                </a:extLst>
              </a:tr>
              <a:tr h="380325">
                <a:tc>
                  <a:txBody>
                    <a:bodyPr/>
                    <a:lstStyle/>
                    <a:p>
                      <a:pPr algn="ctr" fontAlgn="b"/>
                      <a:r>
                        <a:rPr lang="en-US" sz="1200" b="0" i="0" u="none" strike="noStrike">
                          <a:solidFill>
                            <a:srgbClr val="000000"/>
                          </a:solidFill>
                          <a:effectLst/>
                          <a:latin typeface="Tahoma" panose="020B0604030504040204" pitchFamily="34" charset="0"/>
                        </a:rPr>
                        <a:t>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Jacob Akelemina</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3rd April ,2023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Night Watchman</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450.00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               450.00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Tahoma" panose="020B0604030504040204" pitchFamily="34" charset="0"/>
                        </a:rPr>
                        <a:t>            5,400.00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33214199"/>
                  </a:ext>
                </a:extLst>
              </a:tr>
              <a:tr h="380325">
                <a:tc>
                  <a:txBody>
                    <a:bodyPr/>
                    <a:lstStyle/>
                    <a:p>
                      <a:pPr algn="ctr" fontAlgn="b"/>
                      <a:r>
                        <a:rPr lang="en-US" sz="1200" b="0" i="0" u="none" strike="noStrike">
                          <a:solidFill>
                            <a:srgbClr val="000000"/>
                          </a:solidFill>
                          <a:effectLst/>
                          <a:latin typeface="Tahoma" panose="020B0604030504040204" pitchFamily="34" charset="0"/>
                        </a:rPr>
                        <a:t>10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1" i="0" u="none" strike="noStrike">
                          <a:solidFill>
                            <a:srgbClr val="000000"/>
                          </a:solidFill>
                          <a:effectLst/>
                          <a:latin typeface="Tahoma" panose="020B0604030504040204" pitchFamily="34" charset="0"/>
                        </a:rPr>
                        <a:t>TOTAL</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Tahoma" panose="020B060403050404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1" i="0" u="none" strike="noStrike">
                          <a:solidFill>
                            <a:srgbClr val="000000"/>
                          </a:solidFill>
                          <a:effectLst/>
                          <a:latin typeface="Tahoma" panose="020B0604030504040204" pitchFamily="34" charset="0"/>
                        </a:rPr>
                        <a:t>       6,586.44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1" i="0" u="none" strike="noStrike">
                          <a:solidFill>
                            <a:srgbClr val="000000"/>
                          </a:solidFill>
                          <a:effectLst/>
                          <a:latin typeface="Tahoma" panose="020B0604030504040204" pitchFamily="34" charset="0"/>
                        </a:rPr>
                        <a:t> -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1" i="0" u="none" strike="noStrike">
                          <a:solidFill>
                            <a:srgbClr val="000000"/>
                          </a:solidFill>
                          <a:effectLst/>
                          <a:latin typeface="Tahoma" panose="020B0604030504040204" pitchFamily="34" charset="0"/>
                        </a:rPr>
                        <a:t>           6,586.44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1" i="0" u="none" strike="noStrike" dirty="0">
                          <a:solidFill>
                            <a:srgbClr val="000000"/>
                          </a:solidFill>
                          <a:effectLst/>
                          <a:latin typeface="Tahoma" panose="020B0604030504040204" pitchFamily="34" charset="0"/>
                        </a:rPr>
                        <a:t>         79,037.28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37416513"/>
                  </a:ext>
                </a:extLst>
              </a:tr>
            </a:tbl>
          </a:graphicData>
        </a:graphic>
      </p:graphicFrame>
    </p:spTree>
    <p:extLst>
      <p:ext uri="{BB962C8B-B14F-4D97-AF65-F5344CB8AC3E}">
        <p14:creationId xmlns:p14="http://schemas.microsoft.com/office/powerpoint/2010/main" val="763307875"/>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showMasterSp="0">
  <p:cSld>
    <p:spTree>
      <p:nvGrpSpPr>
        <p:cNvPr id="1" name="Shape 72"/>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FB03A64E-9C09-4CA7-89E8-BA5268B2C67C}"/>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100</a:t>
            </a:fld>
            <a:endParaRPr lang="en"/>
          </a:p>
        </p:txBody>
      </p:sp>
      <p:sp>
        <p:nvSpPr>
          <p:cNvPr id="7" name="TextBox 6">
            <a:extLst>
              <a:ext uri="{FF2B5EF4-FFF2-40B4-BE49-F238E27FC236}">
                <a16:creationId xmlns:a16="http://schemas.microsoft.com/office/drawing/2014/main" id="{DFD0F982-5B3B-48E8-B80F-6C88E14DCFEC}"/>
              </a:ext>
            </a:extLst>
          </p:cNvPr>
          <p:cNvSpPr txBox="1"/>
          <p:nvPr/>
        </p:nvSpPr>
        <p:spPr>
          <a:xfrm>
            <a:off x="1308735" y="315778"/>
            <a:ext cx="6526530"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6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               COMPENSATION OF EMPLOYEES - RETIREES</a:t>
            </a:r>
            <a:br>
              <a:rPr kumimoji="0" lang="en-US" sz="14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br>
            <a:br>
              <a:rPr kumimoji="0" lang="en-US" sz="16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br>
            <a:r>
              <a:rPr kumimoji="0" lang="en-US" sz="16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               DEPARTMENT : CENTRAL </a:t>
            </a:r>
            <a:r>
              <a:rPr lang="en-US" sz="1600" b="1" dirty="0">
                <a:solidFill>
                  <a:srgbClr val="4285F4"/>
                </a:solidFill>
                <a:latin typeface="Tahoma" panose="020B0604030504040204" pitchFamily="34" charset="0"/>
              </a:rPr>
              <a:t>A</a:t>
            </a:r>
            <a:r>
              <a:rPr kumimoji="0" lang="en-US" sz="1600" b="1" i="0" u="none" strike="noStrike" kern="0" cap="none" spc="0" normalizeH="0" baseline="0" noProof="0" dirty="0">
                <a:ln>
                  <a:noFill/>
                </a:ln>
                <a:solidFill>
                  <a:srgbClr val="4285F4"/>
                </a:solidFill>
                <a:effectLst/>
                <a:uLnTx/>
                <a:uFillTx/>
                <a:latin typeface="Tahoma" panose="020B0604030504040204" pitchFamily="34" charset="0"/>
                <a:cs typeface="Arial"/>
                <a:sym typeface="Arial"/>
              </a:rPr>
              <a:t>DMINISTRATION   </a:t>
            </a:r>
            <a:endParaRPr kumimoji="0" lang="en-US" sz="1600" b="0" i="0" u="none" strike="noStrike" kern="0" cap="none" spc="0" normalizeH="0" baseline="0" noProof="0" dirty="0">
              <a:ln>
                <a:noFill/>
              </a:ln>
              <a:solidFill>
                <a:srgbClr val="000000"/>
              </a:solidFill>
              <a:effectLst/>
              <a:uLnTx/>
              <a:uFillTx/>
              <a:latin typeface="Arial"/>
              <a:cs typeface="Arial"/>
              <a:sym typeface="Arial"/>
            </a:endParaRPr>
          </a:p>
        </p:txBody>
      </p:sp>
      <p:graphicFrame>
        <p:nvGraphicFramePr>
          <p:cNvPr id="3" name="Table 2">
            <a:extLst>
              <a:ext uri="{FF2B5EF4-FFF2-40B4-BE49-F238E27FC236}">
                <a16:creationId xmlns:a16="http://schemas.microsoft.com/office/drawing/2014/main" id="{BA360F58-D974-40F3-89C9-1BD1BB499690}"/>
              </a:ext>
            </a:extLst>
          </p:cNvPr>
          <p:cNvGraphicFramePr>
            <a:graphicFrameLocks noGrp="1"/>
          </p:cNvGraphicFramePr>
          <p:nvPr>
            <p:extLst>
              <p:ext uri="{D42A27DB-BD31-4B8C-83A1-F6EECF244321}">
                <p14:modId xmlns:p14="http://schemas.microsoft.com/office/powerpoint/2010/main" val="3931082486"/>
              </p:ext>
            </p:extLst>
          </p:nvPr>
        </p:nvGraphicFramePr>
        <p:xfrm>
          <a:off x="222422" y="1495168"/>
          <a:ext cx="8526162" cy="2298356"/>
        </p:xfrm>
        <a:graphic>
          <a:graphicData uri="http://schemas.openxmlformats.org/drawingml/2006/table">
            <a:tbl>
              <a:tblPr/>
              <a:tblGrid>
                <a:gridCol w="346199">
                  <a:extLst>
                    <a:ext uri="{9D8B030D-6E8A-4147-A177-3AD203B41FA5}">
                      <a16:colId xmlns:a16="http://schemas.microsoft.com/office/drawing/2014/main" val="2663503182"/>
                    </a:ext>
                  </a:extLst>
                </a:gridCol>
                <a:gridCol w="1505564">
                  <a:extLst>
                    <a:ext uri="{9D8B030D-6E8A-4147-A177-3AD203B41FA5}">
                      <a16:colId xmlns:a16="http://schemas.microsoft.com/office/drawing/2014/main" val="1204864009"/>
                    </a:ext>
                  </a:extLst>
                </a:gridCol>
                <a:gridCol w="893676">
                  <a:extLst>
                    <a:ext uri="{9D8B030D-6E8A-4147-A177-3AD203B41FA5}">
                      <a16:colId xmlns:a16="http://schemas.microsoft.com/office/drawing/2014/main" val="1718409063"/>
                    </a:ext>
                  </a:extLst>
                </a:gridCol>
                <a:gridCol w="1663904">
                  <a:extLst>
                    <a:ext uri="{9D8B030D-6E8A-4147-A177-3AD203B41FA5}">
                      <a16:colId xmlns:a16="http://schemas.microsoft.com/office/drawing/2014/main" val="4160947766"/>
                    </a:ext>
                  </a:extLst>
                </a:gridCol>
                <a:gridCol w="1376746">
                  <a:extLst>
                    <a:ext uri="{9D8B030D-6E8A-4147-A177-3AD203B41FA5}">
                      <a16:colId xmlns:a16="http://schemas.microsoft.com/office/drawing/2014/main" val="2081887036"/>
                    </a:ext>
                  </a:extLst>
                </a:gridCol>
                <a:gridCol w="1202304">
                  <a:extLst>
                    <a:ext uri="{9D8B030D-6E8A-4147-A177-3AD203B41FA5}">
                      <a16:colId xmlns:a16="http://schemas.microsoft.com/office/drawing/2014/main" val="1548561806"/>
                    </a:ext>
                  </a:extLst>
                </a:gridCol>
                <a:gridCol w="1537769">
                  <a:extLst>
                    <a:ext uri="{9D8B030D-6E8A-4147-A177-3AD203B41FA5}">
                      <a16:colId xmlns:a16="http://schemas.microsoft.com/office/drawing/2014/main" val="76069476"/>
                    </a:ext>
                  </a:extLst>
                </a:gridCol>
              </a:tblGrid>
              <a:tr h="1149178">
                <a:tc>
                  <a:txBody>
                    <a:bodyPr/>
                    <a:lstStyle/>
                    <a:p>
                      <a:pPr algn="ctr" fontAlgn="b"/>
                      <a:r>
                        <a:rPr lang="en-US" sz="1200" b="1" i="0" u="none" strike="noStrike">
                          <a:solidFill>
                            <a:srgbClr val="000000"/>
                          </a:solidFill>
                          <a:effectLst/>
                          <a:latin typeface="Tahoma" panose="020B0604030504040204" pitchFamily="34" charset="0"/>
                        </a:rPr>
                        <a:t>S/N</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Tahoma" panose="020B0604030504040204" pitchFamily="34" charset="0"/>
                        </a:rPr>
                        <a:t>NAME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Tahoma" panose="020B0604030504040204" pitchFamily="34" charset="0"/>
                        </a:rPr>
                        <a:t>STAFF ID</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Tahoma" panose="020B0604030504040204" pitchFamily="34" charset="0"/>
                        </a:rPr>
                        <a:t>CURRENT GRADE / POSITION</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Tahoma" panose="020B0604030504040204" pitchFamily="34" charset="0"/>
                        </a:rPr>
                        <a:t> MONTHLY CONSOLIDATED (BASIC + ALLOWANCES)</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a:solidFill>
                            <a:srgbClr val="000000"/>
                          </a:solidFill>
                          <a:effectLst/>
                          <a:latin typeface="Tahoma" panose="020B0604030504040204" pitchFamily="34" charset="0"/>
                        </a:rPr>
                        <a:t>DATE OF EXIT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a:solidFill>
                            <a:srgbClr val="000000"/>
                          </a:solidFill>
                          <a:effectLst/>
                          <a:latin typeface="Tahoma" panose="020B0604030504040204" pitchFamily="34" charset="0"/>
                        </a:rPr>
                        <a:t>REASON</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50643850"/>
                  </a:ext>
                </a:extLst>
              </a:tr>
              <a:tr h="574589">
                <a:tc>
                  <a:txBody>
                    <a:bodyPr/>
                    <a:lstStyle/>
                    <a:p>
                      <a:pPr algn="r" fontAlgn="b"/>
                      <a:r>
                        <a:rPr lang="en-US" sz="1200" b="0" i="0" u="none" strike="noStrike">
                          <a:solidFill>
                            <a:srgbClr val="000000"/>
                          </a:solidFill>
                          <a:effectLst/>
                          <a:latin typeface="Tahoma" panose="020B0604030504040204" pitchFamily="34" charset="0"/>
                        </a:rPr>
                        <a:t>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Odija John Tetteh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845741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Chief Headman</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                 24,705.84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3/20/2025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Calibri" panose="020F0502020204030204" pitchFamily="34" charset="0"/>
                        </a:rPr>
                        <a:t>Compulsory Retirement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47064468"/>
                  </a:ext>
                </a:extLst>
              </a:tr>
              <a:tr h="574589">
                <a:tc>
                  <a:txBody>
                    <a:bodyPr/>
                    <a:lstStyle/>
                    <a:p>
                      <a:pPr algn="r" fontAlgn="b"/>
                      <a:r>
                        <a:rPr lang="en-US" sz="1200" b="0" i="0" u="none" strike="noStrike">
                          <a:solidFill>
                            <a:srgbClr val="000000"/>
                          </a:solidFill>
                          <a:effectLst/>
                          <a:latin typeface="Tahoma" panose="020B060403050404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Samuel Narh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700286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Tahoma" panose="020B0604030504040204" pitchFamily="34" charset="0"/>
                        </a:rPr>
                        <a:t>Higher Revenue Inspector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ahoma" panose="020B0604030504040204" pitchFamily="34" charset="0"/>
                        </a:rPr>
                        <a:t>                 40,281.84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Tahoma" panose="020B0604030504040204" pitchFamily="34" charset="0"/>
                        </a:rPr>
                        <a:t>7/2/2025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Calibri" panose="020F0502020204030204" pitchFamily="34" charset="0"/>
                        </a:rPr>
                        <a:t>Compulsory Retirement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67172794"/>
                  </a:ext>
                </a:extLst>
              </a:tr>
            </a:tbl>
          </a:graphicData>
        </a:graphic>
      </p:graphicFrame>
    </p:spTree>
    <p:extLst>
      <p:ext uri="{BB962C8B-B14F-4D97-AF65-F5344CB8AC3E}">
        <p14:creationId xmlns:p14="http://schemas.microsoft.com/office/powerpoint/2010/main" val="2966116253"/>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showMasterSp="0">
  <p:cSld>
    <p:spTree>
      <p:nvGrpSpPr>
        <p:cNvPr id="1" name="Shape 72"/>
        <p:cNvGrpSpPr/>
        <p:nvPr/>
      </p:nvGrpSpPr>
      <p:grpSpPr>
        <a:xfrm>
          <a:off x="0" y="0"/>
          <a:ext cx="0" cy="0"/>
          <a:chOff x="0" y="0"/>
          <a:chExt cx="0" cy="0"/>
        </a:xfrm>
      </p:grpSpPr>
      <p:sp>
        <p:nvSpPr>
          <p:cNvPr id="2" name="Title 2"/>
          <p:cNvSpPr txBox="1">
            <a:spLocks/>
          </p:cNvSpPr>
          <p:nvPr/>
        </p:nvSpPr>
        <p:spPr>
          <a:xfrm>
            <a:off x="1733720" y="1112474"/>
            <a:ext cx="4975077" cy="96066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6092" dirty="0">
                <a:solidFill>
                  <a:schemeClr val="bg1"/>
                </a:solidFill>
              </a:rPr>
              <a:t>THANK YOU</a:t>
            </a:r>
          </a:p>
        </p:txBody>
      </p:sp>
      <p:sp>
        <p:nvSpPr>
          <p:cNvPr id="5" name="Slide Number Placeholder 4">
            <a:extLst>
              <a:ext uri="{FF2B5EF4-FFF2-40B4-BE49-F238E27FC236}">
                <a16:creationId xmlns:a16="http://schemas.microsoft.com/office/drawing/2014/main" id="{FB03A64E-9C09-4CA7-89E8-BA5268B2C67C}"/>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 smtClean="0"/>
              <a:t>101</a:t>
            </a:fld>
            <a:endParaRPr lang="en"/>
          </a:p>
        </p:txBody>
      </p:sp>
      <p:pic>
        <p:nvPicPr>
          <p:cNvPr id="9" name="Picture 8">
            <a:extLst>
              <a:ext uri="{FF2B5EF4-FFF2-40B4-BE49-F238E27FC236}">
                <a16:creationId xmlns:a16="http://schemas.microsoft.com/office/drawing/2014/main" id="{685044EF-8274-4478-992A-B24F8BBE7C71}"/>
              </a:ext>
            </a:extLst>
          </p:cNvPr>
          <p:cNvPicPr>
            <a:picLocks noChangeAspect="1"/>
          </p:cNvPicPr>
          <p:nvPr/>
        </p:nvPicPr>
        <p:blipFill>
          <a:blip r:embed="rId3"/>
          <a:stretch>
            <a:fillRect/>
          </a:stretch>
        </p:blipFill>
        <p:spPr>
          <a:xfrm>
            <a:off x="472084" y="761769"/>
            <a:ext cx="8199831" cy="5334462"/>
          </a:xfrm>
          <a:prstGeom prst="rect">
            <a:avLst/>
          </a:prstGeom>
        </p:spPr>
      </p:pic>
    </p:spTree>
    <p:extLst>
      <p:ext uri="{BB962C8B-B14F-4D97-AF65-F5344CB8AC3E}">
        <p14:creationId xmlns:p14="http://schemas.microsoft.com/office/powerpoint/2010/main" val="3842013014"/>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19563</TotalTime>
  <Words>11374</Words>
  <Application>Microsoft Office PowerPoint</Application>
  <PresentationFormat>On-screen Show (4:3)</PresentationFormat>
  <Paragraphs>4475</Paragraphs>
  <Slides>101</Slides>
  <Notes>33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101</vt:i4>
      </vt:variant>
    </vt:vector>
  </HeadingPairs>
  <TitlesOfParts>
    <vt:vector size="110" baseType="lpstr">
      <vt:lpstr>Aptos</vt:lpstr>
      <vt:lpstr>Arial</vt:lpstr>
      <vt:lpstr>Calibri</vt:lpstr>
      <vt:lpstr>Cambria Math</vt:lpstr>
      <vt:lpstr>Symbol</vt:lpstr>
      <vt:lpstr>Tahoma</vt:lpstr>
      <vt:lpstr>Times New Roman</vt:lpstr>
      <vt:lpstr>Wingdings</vt:lpstr>
      <vt:lpstr>Simple Light</vt:lpstr>
      <vt:lpstr>PowerPoint Presentation</vt:lpstr>
      <vt:lpstr>OUTLINE OF THE PRESENTATION</vt:lpstr>
      <vt:lpstr>INTRODUCTION</vt:lpstr>
      <vt:lpstr>STRATEGIC OVERVIEW OF THE DISTRICT </vt:lpstr>
      <vt:lpstr>PowerPoint Presentation</vt:lpstr>
      <vt:lpstr>CORE FUNCTIONS OF THE DISTRICT ASSEMBLY </vt:lpstr>
      <vt:lpstr>CORE FUNCTIONS OF THE DISTRICT ASSEMBLY </vt:lpstr>
      <vt:lpstr>MMDA ADOPTED POLICY OBJECTIVES   </vt:lpstr>
      <vt:lpstr>MMDA ADOPTED POLICY OBJECTIVES </vt:lpstr>
      <vt:lpstr>STRATEGIC OVERVIEW OF THE MMDA </vt:lpstr>
      <vt:lpstr>STRATEGIC OVERVIEW OF THE MMDA </vt:lpstr>
      <vt:lpstr>STRATEGIC OVERVIEW OF THE MMDA </vt:lpstr>
      <vt:lpstr>STRATEGIC OVERVIEW OF THE MMDA </vt:lpstr>
      <vt:lpstr>KEY DEVELOPMENT ISSUES/CHALLENGES </vt:lpstr>
      <vt:lpstr>KEY DEVELOPMENT ISSUES/CHALLENGES </vt:lpstr>
      <vt:lpstr>FINANCIAL PERFORMANCE - REVENUE</vt:lpstr>
      <vt:lpstr>STRATEGIES TO IMPROVE REVENUE MOBILIZATION   </vt:lpstr>
      <vt:lpstr>FINANCIAL PERFORMANCE - REVENUE</vt:lpstr>
      <vt:lpstr>FINANCIAL PERFORMANCE – EXPENDITURE CONT’D.</vt:lpstr>
      <vt:lpstr>FINANCIAL PERFORMANCE – EXPENDITURE CONT’D.</vt:lpstr>
      <vt:lpstr> Expenditure By Budget Programme And Economic Classification-all Funding Sources as at September 2024</vt:lpstr>
      <vt:lpstr>2024 KEY PROJECTS AND PROGRAMMES FROM ALL FUNDING SOURCES</vt:lpstr>
      <vt:lpstr>2024 KEY PROJECTS AND PROGRAMMES FROM ALL FUNDING SOURCES</vt:lpstr>
      <vt:lpstr>2024 KEY PROJECTS AND PROGRAMMES FROM ALL FUNDING SOURCES</vt:lpstr>
      <vt:lpstr>2024 KEY PROJECTS AND PROGRAMMES FROM ALL FUNDING SOURCES</vt:lpstr>
      <vt:lpstr>PowerPoint Presentation</vt:lpstr>
      <vt:lpstr>KEY ACHIEVEMENTS (2024)</vt:lpstr>
      <vt:lpstr>KEY ACHIEVEMENTS (2024)</vt:lpstr>
      <vt:lpstr>KEY ACHIEVEMENTS (2024)</vt:lpstr>
      <vt:lpstr>Mechanized boreholes with over head tanks at Akumersu, Nyonyeom and Nyakumase</vt:lpstr>
      <vt:lpstr>Rehabilitation of 17Ha degraded Communal Land using Oil Palm Trees at Abesere (GPSNP 2 LIPW)</vt:lpstr>
      <vt:lpstr>Rehabilitation of 10Ha degraded Communal Land using  Cashew Trees at Akotoe (GPSNP 2 LIPW)</vt:lpstr>
      <vt:lpstr>GPSNP 2 PI COMPONENT ‘S MINI MARKET AT ASESEWA </vt:lpstr>
      <vt:lpstr>CONT……</vt:lpstr>
      <vt:lpstr>CONT…..</vt:lpstr>
      <vt:lpstr>Presentation of Tricycle to PWD beneficiary</vt:lpstr>
      <vt:lpstr>Presentation of Cassava Milling Machines to PWDs</vt:lpstr>
      <vt:lpstr>Supplied 31,464 Oil Palm seedlings to Farmers (PERD)</vt:lpstr>
      <vt:lpstr>Supply of 4,000 Coconut Seedlings to Farmers</vt:lpstr>
      <vt:lpstr>POLICY OUTCOME INDICATORS AND TARGETS</vt:lpstr>
      <vt:lpstr>POLICY OUTCOME INDICATORS AND TARGETS</vt:lpstr>
      <vt:lpstr>SANITATION BUDGET PERFORMANCE</vt:lpstr>
      <vt:lpstr>SANITATION BUDGET PERFORMANCE</vt:lpstr>
      <vt:lpstr>DP SUPPORTED PROGRAMMES - CHILD RIGHT PROTECTION AND PROMOTION</vt:lpstr>
      <vt:lpstr>DP SUPPORTED PROGRAMMES - GHANA PRODUCTIVE SAFETY NET PROJECT</vt:lpstr>
      <vt:lpstr>GOVERNMENT FLAGSHIP PROJECT PROGRAMMES </vt:lpstr>
      <vt:lpstr>PowerPoint Presentation</vt:lpstr>
      <vt:lpstr>MMDA ADOPTED POLICY OBJECTIVES FOR 2025</vt:lpstr>
      <vt:lpstr>MMDA ADOPTED POLICY OBJECTIVES FOR 2025</vt:lpstr>
      <vt:lpstr>MMDA ADOPTED POLICY OBJECTIVES FOR 2025</vt:lpstr>
      <vt:lpstr>Policy Outcome Indicators and Targets</vt:lpstr>
      <vt:lpstr>Policy Outcome Indicators and Targets</vt:lpstr>
      <vt:lpstr>2025-2028 REVENUE PROJECTIONS – IGF ONLY</vt:lpstr>
      <vt:lpstr>2025-2028 REVENUE PROJECTIONS – ALL REVENUE SOURCES</vt:lpstr>
      <vt:lpstr>EXPENDITURE BY BUDGET PROGRAMME AND ECONOMIC CLASSIFICATION-ALL FUNDING SOURCES </vt:lpstr>
      <vt:lpstr>GOVERNMENT FLAGSHIP PROJECTS OR PROGRAMMES FOR 2025</vt:lpstr>
      <vt:lpstr>KEY PROJECTS FOR 2025 AND CORRESPONDING COST AND JUSTIFICATION</vt:lpstr>
      <vt:lpstr>KEY PROJECTS FOR 2025 AND CORRESPONDING COST AND JUSTIFICATION</vt:lpstr>
      <vt:lpstr>KEY PROJECTS FOR 2025 AND CORRESPONDING COST AND JUSTIFICATION</vt:lpstr>
      <vt:lpstr>KEY PROJECTS FOR 2025 AND CORRESPONDING COST AND JUSTIFICATION</vt:lpstr>
      <vt:lpstr>KEY PROJECTS FOR 2025 AND CORRESPONDING COST AND JUSTIFICATION</vt:lpstr>
      <vt:lpstr>KEY PROJECTS FOR 2025 AND CORRESPONDING COST AND JUSTIFICATION</vt:lpstr>
      <vt:lpstr>KEY PROJECTS FOR 2025 AND CORRESPONDING COST AND JUSTIFICATION</vt:lpstr>
      <vt:lpstr>KEY PROJECTS FOR 2025 AND CORRESPONDING COST AND JUSTIFICATION</vt:lpstr>
      <vt:lpstr>KEY PROJECTS FOR 2025 AND CORRESPONDING COST AND JUSTIFICATION</vt:lpstr>
      <vt:lpstr>KEY PROJECTS FOR 2025 AND CORRESPONDING COST AND JUSTIFICATION</vt:lpstr>
      <vt:lpstr>SANITATION BUDGET</vt:lpstr>
      <vt:lpstr>SANITATION BUDGET</vt:lpstr>
      <vt:lpstr>DP SUPPORTED PROGRAMMES CHILD RIGHT, PROTECTION AND PROMOTION, </vt:lpstr>
      <vt:lpstr>DP SUPPORTED PROGRAMMES-GHANA PRODUCTIVE SAFETY NET PROJECT</vt:lpstr>
      <vt:lpstr>DP SUPPORTED PROGRAMMES SAFETY NET PROJECT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COMPENSATION OF EMPLOYEES - NOMINAL ROLL                DEPARTMENT:    CENTRAL ADMINISTRATION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KEN</dc:creator>
  <cp:lastModifiedBy>John Afanu</cp:lastModifiedBy>
  <cp:revision>1208</cp:revision>
  <cp:lastPrinted>2024-10-20T14:29:01Z</cp:lastPrinted>
  <dcterms:modified xsi:type="dcterms:W3CDTF">2025-10-20T18:31:09Z</dcterms:modified>
</cp:coreProperties>
</file>